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1"/>
  </p:notesMasterIdLst>
  <p:handoutMasterIdLst>
    <p:handoutMasterId r:id="rId42"/>
  </p:handoutMasterIdLst>
  <p:sldIdLst>
    <p:sldId id="265" r:id="rId2"/>
    <p:sldId id="286" r:id="rId3"/>
    <p:sldId id="287" r:id="rId4"/>
    <p:sldId id="288" r:id="rId5"/>
    <p:sldId id="289" r:id="rId6"/>
    <p:sldId id="290" r:id="rId7"/>
    <p:sldId id="291" r:id="rId8"/>
    <p:sldId id="314" r:id="rId9"/>
    <p:sldId id="292" r:id="rId10"/>
    <p:sldId id="298" r:id="rId11"/>
    <p:sldId id="277" r:id="rId12"/>
    <p:sldId id="274" r:id="rId13"/>
    <p:sldId id="258" r:id="rId14"/>
    <p:sldId id="263" r:id="rId15"/>
    <p:sldId id="303" r:id="rId16"/>
    <p:sldId id="304" r:id="rId17"/>
    <p:sldId id="315" r:id="rId18"/>
    <p:sldId id="316" r:id="rId19"/>
    <p:sldId id="271" r:id="rId20"/>
    <p:sldId id="282" r:id="rId21"/>
    <p:sldId id="283" r:id="rId22"/>
    <p:sldId id="284" r:id="rId23"/>
    <p:sldId id="272" r:id="rId24"/>
    <p:sldId id="267" r:id="rId25"/>
    <p:sldId id="306" r:id="rId26"/>
    <p:sldId id="307" r:id="rId27"/>
    <p:sldId id="309" r:id="rId28"/>
    <p:sldId id="310" r:id="rId29"/>
    <p:sldId id="311" r:id="rId30"/>
    <p:sldId id="312" r:id="rId31"/>
    <p:sldId id="317" r:id="rId32"/>
    <p:sldId id="318" r:id="rId33"/>
    <p:sldId id="319" r:id="rId34"/>
    <p:sldId id="299" r:id="rId35"/>
    <p:sldId id="300" r:id="rId36"/>
    <p:sldId id="320" r:id="rId37"/>
    <p:sldId id="321" r:id="rId38"/>
    <p:sldId id="322" r:id="rId39"/>
    <p:sldId id="32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rbhi Dhingra " initials="SD" lastIdx="0" clrIdx="0">
    <p:extLst>
      <p:ext uri="{19B8F6BF-5375-455C-9EA6-DF929625EA0E}">
        <p15:presenceInfo xmlns:p15="http://schemas.microsoft.com/office/powerpoint/2012/main" userId="Surbhi Dhingra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3817" autoAdjust="0"/>
  </p:normalViewPr>
  <p:slideViewPr>
    <p:cSldViewPr snapToGrid="0">
      <p:cViewPr>
        <p:scale>
          <a:sx n="50" d="100"/>
          <a:sy n="50" d="100"/>
        </p:scale>
        <p:origin x="1324" y="340"/>
      </p:cViewPr>
      <p:guideLst/>
    </p:cSldViewPr>
  </p:slideViewPr>
  <p:outlineViewPr>
    <p:cViewPr>
      <p:scale>
        <a:sx n="33" d="100"/>
        <a:sy n="33" d="100"/>
      </p:scale>
      <p:origin x="0" y="-23708"/>
    </p:cViewPr>
  </p:outlineViewPr>
  <p:notesTextViewPr>
    <p:cViewPr>
      <p:scale>
        <a:sx n="1" d="1"/>
        <a:sy n="1" d="1"/>
      </p:scale>
      <p:origin x="0" y="0"/>
    </p:cViewPr>
  </p:notesTextViewPr>
  <p:sorterViewPr>
    <p:cViewPr>
      <p:scale>
        <a:sx n="100" d="100"/>
        <a:sy n="100" d="100"/>
      </p:scale>
      <p:origin x="0" y="-9648"/>
    </p:cViewPr>
  </p:sorter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2DA760-839C-4E87-9F78-7B6D6FA5B99B}"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D37B0CFB-3257-4BA0-8C2E-8BBCD168C21A}">
      <dgm:prSet phldrT="[Text]" custT="1"/>
      <dgm:spPr/>
      <dgm:t>
        <a:bodyPr/>
        <a:lstStyle/>
        <a:p>
          <a:r>
            <a:rPr lang="en-US" sz="2400" b="1" dirty="0">
              <a:solidFill>
                <a:schemeClr val="tx1"/>
              </a:solidFill>
            </a:rPr>
            <a:t>Submission of </a:t>
          </a:r>
          <a:r>
            <a:rPr lang="en-US" sz="2400" b="1" dirty="0" err="1">
              <a:solidFill>
                <a:schemeClr val="tx1"/>
              </a:solidFill>
            </a:rPr>
            <a:t>EAP</a:t>
          </a:r>
          <a:r>
            <a:rPr lang="en-US" sz="2400" b="1" dirty="0">
              <a:solidFill>
                <a:schemeClr val="tx1"/>
              </a:solidFill>
            </a:rPr>
            <a:t> to NPIU via </a:t>
          </a:r>
          <a:r>
            <a:rPr lang="en-US" sz="2400" b="1" dirty="0" err="1">
              <a:solidFill>
                <a:schemeClr val="tx1"/>
              </a:solidFill>
            </a:rPr>
            <a:t>SPIUs</a:t>
          </a:r>
          <a:endParaRPr lang="en-US" sz="2400" b="1" dirty="0">
            <a:solidFill>
              <a:schemeClr val="tx1"/>
            </a:solidFill>
          </a:endParaRPr>
        </a:p>
      </dgm:t>
    </dgm:pt>
    <dgm:pt modelId="{7F62556B-996E-4DC8-B096-3445AF390BB9}" type="parTrans" cxnId="{3CCD630E-C5D9-4B9D-B8EB-6C35E91B8843}">
      <dgm:prSet/>
      <dgm:spPr/>
      <dgm:t>
        <a:bodyPr/>
        <a:lstStyle/>
        <a:p>
          <a:endParaRPr lang="en-US" sz="2400" b="1"/>
        </a:p>
      </dgm:t>
    </dgm:pt>
    <dgm:pt modelId="{7E972441-F0B3-4344-A8C2-95E30FB8988F}" type="sibTrans" cxnId="{3CCD630E-C5D9-4B9D-B8EB-6C35E91B8843}">
      <dgm:prSet custT="1"/>
      <dgm:spPr/>
      <dgm:t>
        <a:bodyPr/>
        <a:lstStyle/>
        <a:p>
          <a:endParaRPr lang="en-US" sz="2400" b="1"/>
        </a:p>
      </dgm:t>
    </dgm:pt>
    <dgm:pt modelId="{98917F40-810C-4086-90A5-139A354C0DFB}">
      <dgm:prSet phldrT="[Text]" custT="1"/>
      <dgm:spPr/>
      <dgm:t>
        <a:bodyPr/>
        <a:lstStyle/>
        <a:p>
          <a:r>
            <a:rPr lang="en-US" sz="2400" b="1" dirty="0"/>
            <a:t>First level screening of activities to promote equity and student / faculty performance by SPIU</a:t>
          </a:r>
        </a:p>
      </dgm:t>
    </dgm:pt>
    <dgm:pt modelId="{C50A1825-6879-4848-AA54-D423575A8C39}" type="parTrans" cxnId="{E4F454FA-B6F7-4F3C-9332-FD88B97B86F8}">
      <dgm:prSet/>
      <dgm:spPr/>
      <dgm:t>
        <a:bodyPr/>
        <a:lstStyle/>
        <a:p>
          <a:endParaRPr lang="en-US" sz="2400" b="1"/>
        </a:p>
      </dgm:t>
    </dgm:pt>
    <dgm:pt modelId="{19926E6C-C230-4AD4-A368-5F2DCEBE3029}" type="sibTrans" cxnId="{E4F454FA-B6F7-4F3C-9332-FD88B97B86F8}">
      <dgm:prSet custT="1"/>
      <dgm:spPr/>
      <dgm:t>
        <a:bodyPr/>
        <a:lstStyle/>
        <a:p>
          <a:endParaRPr lang="en-US" sz="2400" b="1"/>
        </a:p>
      </dgm:t>
    </dgm:pt>
    <dgm:pt modelId="{B9F0B124-DACA-4CFE-8E08-9C19383DD746}">
      <dgm:prSet phldrT="[Text]" custT="1"/>
      <dgm:spPr/>
      <dgm:t>
        <a:bodyPr/>
        <a:lstStyle/>
        <a:p>
          <a:r>
            <a:rPr lang="en-US" sz="2400" b="1" dirty="0"/>
            <a:t>Implementation of </a:t>
          </a:r>
          <a:r>
            <a:rPr lang="en-US" sz="2400" b="1" dirty="0" err="1"/>
            <a:t>EAP</a:t>
          </a:r>
          <a:r>
            <a:rPr lang="en-US" sz="2400" b="1" dirty="0"/>
            <a:t> by the participating Institutions </a:t>
          </a:r>
        </a:p>
      </dgm:t>
    </dgm:pt>
    <dgm:pt modelId="{CBA47114-2682-41D7-8253-DA68C894B499}" type="parTrans" cxnId="{81F0A7B4-2261-4AE8-9A67-09175E44464F}">
      <dgm:prSet/>
      <dgm:spPr/>
      <dgm:t>
        <a:bodyPr/>
        <a:lstStyle/>
        <a:p>
          <a:endParaRPr lang="en-US" sz="2400" b="1"/>
        </a:p>
      </dgm:t>
    </dgm:pt>
    <dgm:pt modelId="{AB31D4ED-E145-421D-87B0-10A47C394EAD}" type="sibTrans" cxnId="{81F0A7B4-2261-4AE8-9A67-09175E44464F}">
      <dgm:prSet custT="1"/>
      <dgm:spPr/>
      <dgm:t>
        <a:bodyPr/>
        <a:lstStyle/>
        <a:p>
          <a:endParaRPr lang="en-US" sz="2400" b="1"/>
        </a:p>
      </dgm:t>
    </dgm:pt>
    <dgm:pt modelId="{7C1EF7D4-A74A-436E-BF3A-A4E02153D8B6}">
      <dgm:prSet custT="1"/>
      <dgm:spPr/>
      <dgm:t>
        <a:bodyPr/>
        <a:lstStyle/>
        <a:p>
          <a:r>
            <a:rPr lang="en-US" sz="2400" b="1" dirty="0"/>
            <a:t>Monitoring by SPIU/ NPIU &amp; WB (internal)</a:t>
          </a:r>
        </a:p>
      </dgm:t>
    </dgm:pt>
    <dgm:pt modelId="{71382754-1714-4E96-B978-14388797A89A}" type="parTrans" cxnId="{31BC77BA-896F-47B3-8B45-2E9CB50AD53A}">
      <dgm:prSet/>
      <dgm:spPr/>
      <dgm:t>
        <a:bodyPr/>
        <a:lstStyle/>
        <a:p>
          <a:endParaRPr lang="en-US" sz="2400" b="1"/>
        </a:p>
      </dgm:t>
    </dgm:pt>
    <dgm:pt modelId="{CE92CA92-8744-4282-BF80-8D4F96A3618E}" type="sibTrans" cxnId="{31BC77BA-896F-47B3-8B45-2E9CB50AD53A}">
      <dgm:prSet custT="1"/>
      <dgm:spPr/>
      <dgm:t>
        <a:bodyPr/>
        <a:lstStyle/>
        <a:p>
          <a:endParaRPr lang="en-US" sz="2400" b="1"/>
        </a:p>
      </dgm:t>
    </dgm:pt>
    <dgm:pt modelId="{8749D27C-EF4D-42BA-B6AB-B1E828449201}">
      <dgm:prSet custT="1"/>
      <dgm:spPr/>
      <dgm:t>
        <a:bodyPr/>
        <a:lstStyle/>
        <a:p>
          <a:r>
            <a:rPr lang="en-US" sz="2400" b="1"/>
            <a:t>External Monitoring (independent agency)</a:t>
          </a:r>
          <a:endParaRPr lang="en-US" sz="2400" b="1" dirty="0"/>
        </a:p>
      </dgm:t>
    </dgm:pt>
    <dgm:pt modelId="{92F7C357-D16D-4627-B3A7-1ED66378C317}" type="parTrans" cxnId="{12236D03-5869-47C6-BDC9-9E0DD3E744AE}">
      <dgm:prSet/>
      <dgm:spPr/>
      <dgm:t>
        <a:bodyPr/>
        <a:lstStyle/>
        <a:p>
          <a:endParaRPr lang="en-US" sz="2400" b="1"/>
        </a:p>
      </dgm:t>
    </dgm:pt>
    <dgm:pt modelId="{5699616A-9DB2-42C1-A17C-FD801C3647A1}" type="sibTrans" cxnId="{12236D03-5869-47C6-BDC9-9E0DD3E744AE}">
      <dgm:prSet/>
      <dgm:spPr/>
      <dgm:t>
        <a:bodyPr/>
        <a:lstStyle/>
        <a:p>
          <a:endParaRPr lang="en-US" sz="2400" b="1"/>
        </a:p>
      </dgm:t>
    </dgm:pt>
    <dgm:pt modelId="{273566B0-01C7-4360-8020-8956E0037835}" type="pres">
      <dgm:prSet presAssocID="{2C2DA760-839C-4E87-9F78-7B6D6FA5B99B}" presName="outerComposite" presStyleCnt="0">
        <dgm:presLayoutVars>
          <dgm:chMax val="5"/>
          <dgm:dir/>
          <dgm:resizeHandles val="exact"/>
        </dgm:presLayoutVars>
      </dgm:prSet>
      <dgm:spPr/>
    </dgm:pt>
    <dgm:pt modelId="{42DD18F0-CB94-4387-ABF0-F0CAB1E877D4}" type="pres">
      <dgm:prSet presAssocID="{2C2DA760-839C-4E87-9F78-7B6D6FA5B99B}" presName="dummyMaxCanvas" presStyleCnt="0">
        <dgm:presLayoutVars/>
      </dgm:prSet>
      <dgm:spPr/>
    </dgm:pt>
    <dgm:pt modelId="{3BE458F6-6CCC-4369-8D42-0083A0D0D458}" type="pres">
      <dgm:prSet presAssocID="{2C2DA760-839C-4E87-9F78-7B6D6FA5B99B}" presName="FiveNodes_1" presStyleLbl="node1" presStyleIdx="0" presStyleCnt="5" custLinFactNeighborY="-1092">
        <dgm:presLayoutVars>
          <dgm:bulletEnabled val="1"/>
        </dgm:presLayoutVars>
      </dgm:prSet>
      <dgm:spPr/>
    </dgm:pt>
    <dgm:pt modelId="{2E227A66-886D-46E1-9DBC-C19933D5A1E5}" type="pres">
      <dgm:prSet presAssocID="{2C2DA760-839C-4E87-9F78-7B6D6FA5B99B}" presName="FiveNodes_2" presStyleLbl="node1" presStyleIdx="1" presStyleCnt="5">
        <dgm:presLayoutVars>
          <dgm:bulletEnabled val="1"/>
        </dgm:presLayoutVars>
      </dgm:prSet>
      <dgm:spPr/>
    </dgm:pt>
    <dgm:pt modelId="{2B42D25B-5661-4E5D-B4D3-F19025840C43}" type="pres">
      <dgm:prSet presAssocID="{2C2DA760-839C-4E87-9F78-7B6D6FA5B99B}" presName="FiveNodes_3" presStyleLbl="node1" presStyleIdx="2" presStyleCnt="5" custScaleY="81119">
        <dgm:presLayoutVars>
          <dgm:bulletEnabled val="1"/>
        </dgm:presLayoutVars>
      </dgm:prSet>
      <dgm:spPr/>
    </dgm:pt>
    <dgm:pt modelId="{6909C344-616A-4B68-A562-F88ECC599A8D}" type="pres">
      <dgm:prSet presAssocID="{2C2DA760-839C-4E87-9F78-7B6D6FA5B99B}" presName="FiveNodes_4" presStyleLbl="node1" presStyleIdx="3" presStyleCnt="5">
        <dgm:presLayoutVars>
          <dgm:bulletEnabled val="1"/>
        </dgm:presLayoutVars>
      </dgm:prSet>
      <dgm:spPr/>
    </dgm:pt>
    <dgm:pt modelId="{881106FB-0CEB-41F7-9DFB-F74105601327}" type="pres">
      <dgm:prSet presAssocID="{2C2DA760-839C-4E87-9F78-7B6D6FA5B99B}" presName="FiveNodes_5" presStyleLbl="node1" presStyleIdx="4" presStyleCnt="5">
        <dgm:presLayoutVars>
          <dgm:bulletEnabled val="1"/>
        </dgm:presLayoutVars>
      </dgm:prSet>
      <dgm:spPr/>
    </dgm:pt>
    <dgm:pt modelId="{70521019-E573-43C9-A85F-90C9537A7B72}" type="pres">
      <dgm:prSet presAssocID="{2C2DA760-839C-4E87-9F78-7B6D6FA5B99B}" presName="FiveConn_1-2" presStyleLbl="fgAccFollowNode1" presStyleIdx="0" presStyleCnt="4">
        <dgm:presLayoutVars>
          <dgm:bulletEnabled val="1"/>
        </dgm:presLayoutVars>
      </dgm:prSet>
      <dgm:spPr/>
    </dgm:pt>
    <dgm:pt modelId="{9063B924-F5BD-4E65-BFAC-BBF49F3EE1E6}" type="pres">
      <dgm:prSet presAssocID="{2C2DA760-839C-4E87-9F78-7B6D6FA5B99B}" presName="FiveConn_2-3" presStyleLbl="fgAccFollowNode1" presStyleIdx="1" presStyleCnt="4">
        <dgm:presLayoutVars>
          <dgm:bulletEnabled val="1"/>
        </dgm:presLayoutVars>
      </dgm:prSet>
      <dgm:spPr/>
    </dgm:pt>
    <dgm:pt modelId="{6E726F8D-2976-4C9B-8A4B-DBFA478561ED}" type="pres">
      <dgm:prSet presAssocID="{2C2DA760-839C-4E87-9F78-7B6D6FA5B99B}" presName="FiveConn_3-4" presStyleLbl="fgAccFollowNode1" presStyleIdx="2" presStyleCnt="4">
        <dgm:presLayoutVars>
          <dgm:bulletEnabled val="1"/>
        </dgm:presLayoutVars>
      </dgm:prSet>
      <dgm:spPr/>
    </dgm:pt>
    <dgm:pt modelId="{9987D143-3DCD-4EDE-B736-D396BDECC0C4}" type="pres">
      <dgm:prSet presAssocID="{2C2DA760-839C-4E87-9F78-7B6D6FA5B99B}" presName="FiveConn_4-5" presStyleLbl="fgAccFollowNode1" presStyleIdx="3" presStyleCnt="4">
        <dgm:presLayoutVars>
          <dgm:bulletEnabled val="1"/>
        </dgm:presLayoutVars>
      </dgm:prSet>
      <dgm:spPr/>
    </dgm:pt>
    <dgm:pt modelId="{CEE08B79-1125-432D-B08D-D25293A727B0}" type="pres">
      <dgm:prSet presAssocID="{2C2DA760-839C-4E87-9F78-7B6D6FA5B99B}" presName="FiveNodes_1_text" presStyleLbl="node1" presStyleIdx="4" presStyleCnt="5">
        <dgm:presLayoutVars>
          <dgm:bulletEnabled val="1"/>
        </dgm:presLayoutVars>
      </dgm:prSet>
      <dgm:spPr/>
    </dgm:pt>
    <dgm:pt modelId="{7C923F23-ACA0-4EA1-B37E-28E5539417A9}" type="pres">
      <dgm:prSet presAssocID="{2C2DA760-839C-4E87-9F78-7B6D6FA5B99B}" presName="FiveNodes_2_text" presStyleLbl="node1" presStyleIdx="4" presStyleCnt="5">
        <dgm:presLayoutVars>
          <dgm:bulletEnabled val="1"/>
        </dgm:presLayoutVars>
      </dgm:prSet>
      <dgm:spPr/>
    </dgm:pt>
    <dgm:pt modelId="{EFC38A2A-6051-482D-BF59-38D907C2B9C1}" type="pres">
      <dgm:prSet presAssocID="{2C2DA760-839C-4E87-9F78-7B6D6FA5B99B}" presName="FiveNodes_3_text" presStyleLbl="node1" presStyleIdx="4" presStyleCnt="5">
        <dgm:presLayoutVars>
          <dgm:bulletEnabled val="1"/>
        </dgm:presLayoutVars>
      </dgm:prSet>
      <dgm:spPr/>
    </dgm:pt>
    <dgm:pt modelId="{F4FEEFBC-E89F-4E80-B14A-22F46D27413E}" type="pres">
      <dgm:prSet presAssocID="{2C2DA760-839C-4E87-9F78-7B6D6FA5B99B}" presName="FiveNodes_4_text" presStyleLbl="node1" presStyleIdx="4" presStyleCnt="5">
        <dgm:presLayoutVars>
          <dgm:bulletEnabled val="1"/>
        </dgm:presLayoutVars>
      </dgm:prSet>
      <dgm:spPr/>
    </dgm:pt>
    <dgm:pt modelId="{37787D8F-F866-4D29-B948-5147B5C66CD0}" type="pres">
      <dgm:prSet presAssocID="{2C2DA760-839C-4E87-9F78-7B6D6FA5B99B}" presName="FiveNodes_5_text" presStyleLbl="node1" presStyleIdx="4" presStyleCnt="5">
        <dgm:presLayoutVars>
          <dgm:bulletEnabled val="1"/>
        </dgm:presLayoutVars>
      </dgm:prSet>
      <dgm:spPr/>
    </dgm:pt>
  </dgm:ptLst>
  <dgm:cxnLst>
    <dgm:cxn modelId="{12236D03-5869-47C6-BDC9-9E0DD3E744AE}" srcId="{2C2DA760-839C-4E87-9F78-7B6D6FA5B99B}" destId="{8749D27C-EF4D-42BA-B6AB-B1E828449201}" srcOrd="4" destOrd="0" parTransId="{92F7C357-D16D-4627-B3A7-1ED66378C317}" sibTransId="{5699616A-9DB2-42C1-A17C-FD801C3647A1}"/>
    <dgm:cxn modelId="{BFCF4908-768B-4D18-A5DC-894F43288248}" type="presOf" srcId="{2C2DA760-839C-4E87-9F78-7B6D6FA5B99B}" destId="{273566B0-01C7-4360-8020-8956E0037835}" srcOrd="0" destOrd="0" presId="urn:microsoft.com/office/officeart/2005/8/layout/vProcess5"/>
    <dgm:cxn modelId="{95E64E0A-82DD-4399-A507-4AE768D58B9B}" type="presOf" srcId="{B9F0B124-DACA-4CFE-8E08-9C19383DD746}" destId="{2B42D25B-5661-4E5D-B4D3-F19025840C43}" srcOrd="0" destOrd="0" presId="urn:microsoft.com/office/officeart/2005/8/layout/vProcess5"/>
    <dgm:cxn modelId="{8FC79A0A-0CD4-47E5-B22F-3BAC5017D242}" type="presOf" srcId="{D37B0CFB-3257-4BA0-8C2E-8BBCD168C21A}" destId="{CEE08B79-1125-432D-B08D-D25293A727B0}" srcOrd="1" destOrd="0" presId="urn:microsoft.com/office/officeart/2005/8/layout/vProcess5"/>
    <dgm:cxn modelId="{3CCD630E-C5D9-4B9D-B8EB-6C35E91B8843}" srcId="{2C2DA760-839C-4E87-9F78-7B6D6FA5B99B}" destId="{D37B0CFB-3257-4BA0-8C2E-8BBCD168C21A}" srcOrd="0" destOrd="0" parTransId="{7F62556B-996E-4DC8-B096-3445AF390BB9}" sibTransId="{7E972441-F0B3-4344-A8C2-95E30FB8988F}"/>
    <dgm:cxn modelId="{BB32576A-457D-4E1B-A17C-1CCB50D92DB4}" type="presOf" srcId="{7E972441-F0B3-4344-A8C2-95E30FB8988F}" destId="{70521019-E573-43C9-A85F-90C9537A7B72}" srcOrd="0" destOrd="0" presId="urn:microsoft.com/office/officeart/2005/8/layout/vProcess5"/>
    <dgm:cxn modelId="{E2A8E670-A969-4E90-8522-CE26A69F5F53}" type="presOf" srcId="{D37B0CFB-3257-4BA0-8C2E-8BBCD168C21A}" destId="{3BE458F6-6CCC-4369-8D42-0083A0D0D458}" srcOrd="0" destOrd="0" presId="urn:microsoft.com/office/officeart/2005/8/layout/vProcess5"/>
    <dgm:cxn modelId="{85FFDE53-FA50-4E4E-9D7A-FCAFCEB44E05}" type="presOf" srcId="{8749D27C-EF4D-42BA-B6AB-B1E828449201}" destId="{881106FB-0CEB-41F7-9DFB-F74105601327}" srcOrd="0" destOrd="0" presId="urn:microsoft.com/office/officeart/2005/8/layout/vProcess5"/>
    <dgm:cxn modelId="{B3543884-FB04-48B2-A209-09839B6D9B0B}" type="presOf" srcId="{CE92CA92-8744-4282-BF80-8D4F96A3618E}" destId="{9987D143-3DCD-4EDE-B736-D396BDECC0C4}" srcOrd="0" destOrd="0" presId="urn:microsoft.com/office/officeart/2005/8/layout/vProcess5"/>
    <dgm:cxn modelId="{9DC6618B-7E94-49CD-9F27-5193669AFF15}" type="presOf" srcId="{7C1EF7D4-A74A-436E-BF3A-A4E02153D8B6}" destId="{F4FEEFBC-E89F-4E80-B14A-22F46D27413E}" srcOrd="1" destOrd="0" presId="urn:microsoft.com/office/officeart/2005/8/layout/vProcess5"/>
    <dgm:cxn modelId="{2135A29D-F8CE-498E-9829-A80A62E1E57C}" type="presOf" srcId="{AB31D4ED-E145-421D-87B0-10A47C394EAD}" destId="{6E726F8D-2976-4C9B-8A4B-DBFA478561ED}" srcOrd="0" destOrd="0" presId="urn:microsoft.com/office/officeart/2005/8/layout/vProcess5"/>
    <dgm:cxn modelId="{C786A1AE-A2ED-4429-B0C0-0D035292F7FB}" type="presOf" srcId="{98917F40-810C-4086-90A5-139A354C0DFB}" destId="{7C923F23-ACA0-4EA1-B37E-28E5539417A9}" srcOrd="1" destOrd="0" presId="urn:microsoft.com/office/officeart/2005/8/layout/vProcess5"/>
    <dgm:cxn modelId="{81F0A7B4-2261-4AE8-9A67-09175E44464F}" srcId="{2C2DA760-839C-4E87-9F78-7B6D6FA5B99B}" destId="{B9F0B124-DACA-4CFE-8E08-9C19383DD746}" srcOrd="2" destOrd="0" parTransId="{CBA47114-2682-41D7-8253-DA68C894B499}" sibTransId="{AB31D4ED-E145-421D-87B0-10A47C394EAD}"/>
    <dgm:cxn modelId="{31BC77BA-896F-47B3-8B45-2E9CB50AD53A}" srcId="{2C2DA760-839C-4E87-9F78-7B6D6FA5B99B}" destId="{7C1EF7D4-A74A-436E-BF3A-A4E02153D8B6}" srcOrd="3" destOrd="0" parTransId="{71382754-1714-4E96-B978-14388797A89A}" sibTransId="{CE92CA92-8744-4282-BF80-8D4F96A3618E}"/>
    <dgm:cxn modelId="{2B468AC5-4AD8-4979-B597-40730C7F33CC}" type="presOf" srcId="{8749D27C-EF4D-42BA-B6AB-B1E828449201}" destId="{37787D8F-F866-4D29-B948-5147B5C66CD0}" srcOrd="1" destOrd="0" presId="urn:microsoft.com/office/officeart/2005/8/layout/vProcess5"/>
    <dgm:cxn modelId="{2CACE2CD-41D5-43F2-BB47-4BCA28843E11}" type="presOf" srcId="{98917F40-810C-4086-90A5-139A354C0DFB}" destId="{2E227A66-886D-46E1-9DBC-C19933D5A1E5}" srcOrd="0" destOrd="0" presId="urn:microsoft.com/office/officeart/2005/8/layout/vProcess5"/>
    <dgm:cxn modelId="{3C7EBCD5-395E-49D3-8374-F1EC7E36302D}" type="presOf" srcId="{B9F0B124-DACA-4CFE-8E08-9C19383DD746}" destId="{EFC38A2A-6051-482D-BF59-38D907C2B9C1}" srcOrd="1" destOrd="0" presId="urn:microsoft.com/office/officeart/2005/8/layout/vProcess5"/>
    <dgm:cxn modelId="{321AC3D6-D26D-4B1B-9E3E-98BCCC841E32}" type="presOf" srcId="{19926E6C-C230-4AD4-A368-5F2DCEBE3029}" destId="{9063B924-F5BD-4E65-BFAC-BBF49F3EE1E6}" srcOrd="0" destOrd="0" presId="urn:microsoft.com/office/officeart/2005/8/layout/vProcess5"/>
    <dgm:cxn modelId="{8A1BE5DB-C1D1-448E-873B-131AF6144D4A}" type="presOf" srcId="{7C1EF7D4-A74A-436E-BF3A-A4E02153D8B6}" destId="{6909C344-616A-4B68-A562-F88ECC599A8D}" srcOrd="0" destOrd="0" presId="urn:microsoft.com/office/officeart/2005/8/layout/vProcess5"/>
    <dgm:cxn modelId="{E4F454FA-B6F7-4F3C-9332-FD88B97B86F8}" srcId="{2C2DA760-839C-4E87-9F78-7B6D6FA5B99B}" destId="{98917F40-810C-4086-90A5-139A354C0DFB}" srcOrd="1" destOrd="0" parTransId="{C50A1825-6879-4848-AA54-D423575A8C39}" sibTransId="{19926E6C-C230-4AD4-A368-5F2DCEBE3029}"/>
    <dgm:cxn modelId="{DB16F3C8-BAC5-4C7B-93BE-FD04D337363E}" type="presParOf" srcId="{273566B0-01C7-4360-8020-8956E0037835}" destId="{42DD18F0-CB94-4387-ABF0-F0CAB1E877D4}" srcOrd="0" destOrd="0" presId="urn:microsoft.com/office/officeart/2005/8/layout/vProcess5"/>
    <dgm:cxn modelId="{5BE17682-F2B7-4F60-9B37-466F5907E7F0}" type="presParOf" srcId="{273566B0-01C7-4360-8020-8956E0037835}" destId="{3BE458F6-6CCC-4369-8D42-0083A0D0D458}" srcOrd="1" destOrd="0" presId="urn:microsoft.com/office/officeart/2005/8/layout/vProcess5"/>
    <dgm:cxn modelId="{E431819E-CBFC-4A27-9344-FC0869D8C4B2}" type="presParOf" srcId="{273566B0-01C7-4360-8020-8956E0037835}" destId="{2E227A66-886D-46E1-9DBC-C19933D5A1E5}" srcOrd="2" destOrd="0" presId="urn:microsoft.com/office/officeart/2005/8/layout/vProcess5"/>
    <dgm:cxn modelId="{8C97D501-9DC5-44C5-BB43-51AA0DF44C24}" type="presParOf" srcId="{273566B0-01C7-4360-8020-8956E0037835}" destId="{2B42D25B-5661-4E5D-B4D3-F19025840C43}" srcOrd="3" destOrd="0" presId="urn:microsoft.com/office/officeart/2005/8/layout/vProcess5"/>
    <dgm:cxn modelId="{A3554C45-0A42-4CC1-8E15-F1FCA0E3C853}" type="presParOf" srcId="{273566B0-01C7-4360-8020-8956E0037835}" destId="{6909C344-616A-4B68-A562-F88ECC599A8D}" srcOrd="4" destOrd="0" presId="urn:microsoft.com/office/officeart/2005/8/layout/vProcess5"/>
    <dgm:cxn modelId="{96A78E1A-1BEF-4F7A-B406-9264D73C07AA}" type="presParOf" srcId="{273566B0-01C7-4360-8020-8956E0037835}" destId="{881106FB-0CEB-41F7-9DFB-F74105601327}" srcOrd="5" destOrd="0" presId="urn:microsoft.com/office/officeart/2005/8/layout/vProcess5"/>
    <dgm:cxn modelId="{41108858-AD42-4853-9A4A-59CE67AF13C8}" type="presParOf" srcId="{273566B0-01C7-4360-8020-8956E0037835}" destId="{70521019-E573-43C9-A85F-90C9537A7B72}" srcOrd="6" destOrd="0" presId="urn:microsoft.com/office/officeart/2005/8/layout/vProcess5"/>
    <dgm:cxn modelId="{7F5666C1-AC31-4662-80DB-E67044B80D81}" type="presParOf" srcId="{273566B0-01C7-4360-8020-8956E0037835}" destId="{9063B924-F5BD-4E65-BFAC-BBF49F3EE1E6}" srcOrd="7" destOrd="0" presId="urn:microsoft.com/office/officeart/2005/8/layout/vProcess5"/>
    <dgm:cxn modelId="{9F127EF9-ADF1-447D-AFDE-B41E20D523EB}" type="presParOf" srcId="{273566B0-01C7-4360-8020-8956E0037835}" destId="{6E726F8D-2976-4C9B-8A4B-DBFA478561ED}" srcOrd="8" destOrd="0" presId="urn:microsoft.com/office/officeart/2005/8/layout/vProcess5"/>
    <dgm:cxn modelId="{078ADB82-63CF-4406-B4FA-31EB9AEEC1B8}" type="presParOf" srcId="{273566B0-01C7-4360-8020-8956E0037835}" destId="{9987D143-3DCD-4EDE-B736-D396BDECC0C4}" srcOrd="9" destOrd="0" presId="urn:microsoft.com/office/officeart/2005/8/layout/vProcess5"/>
    <dgm:cxn modelId="{3E691D42-92C6-4DF6-8903-A575AFCDD14B}" type="presParOf" srcId="{273566B0-01C7-4360-8020-8956E0037835}" destId="{CEE08B79-1125-432D-B08D-D25293A727B0}" srcOrd="10" destOrd="0" presId="urn:microsoft.com/office/officeart/2005/8/layout/vProcess5"/>
    <dgm:cxn modelId="{83E5ECF0-9E26-4A59-8ABF-2E62FAB455D2}" type="presParOf" srcId="{273566B0-01C7-4360-8020-8956E0037835}" destId="{7C923F23-ACA0-4EA1-B37E-28E5539417A9}" srcOrd="11" destOrd="0" presId="urn:microsoft.com/office/officeart/2005/8/layout/vProcess5"/>
    <dgm:cxn modelId="{ADD5D4A4-C225-4472-B1BA-F7D7C8E1533F}" type="presParOf" srcId="{273566B0-01C7-4360-8020-8956E0037835}" destId="{EFC38A2A-6051-482D-BF59-38D907C2B9C1}" srcOrd="12" destOrd="0" presId="urn:microsoft.com/office/officeart/2005/8/layout/vProcess5"/>
    <dgm:cxn modelId="{EB8BA72C-3504-426A-BFBA-1D4BB96334C1}" type="presParOf" srcId="{273566B0-01C7-4360-8020-8956E0037835}" destId="{F4FEEFBC-E89F-4E80-B14A-22F46D27413E}" srcOrd="13" destOrd="0" presId="urn:microsoft.com/office/officeart/2005/8/layout/vProcess5"/>
    <dgm:cxn modelId="{95E0C855-2167-4540-B64A-73F5A2FCB693}" type="presParOf" srcId="{273566B0-01C7-4360-8020-8956E0037835}" destId="{37787D8F-F866-4D29-B948-5147B5C66CD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0F0A7F-25AC-4412-B4DB-4717ECBC03B0}" type="doc">
      <dgm:prSet loTypeId="urn:microsoft.com/office/officeart/2005/8/layout/process1" loCatId="process" qsTypeId="urn:microsoft.com/office/officeart/2005/8/quickstyle/simple1" qsCatId="simple" csTypeId="urn:microsoft.com/office/officeart/2005/8/colors/colorful1" csCatId="colorful" phldr="1"/>
      <dgm:spPr/>
    </dgm:pt>
    <dgm:pt modelId="{75704161-07C4-400D-BFA5-42DCAE57A6EE}">
      <dgm:prSet phldrT="[Text]" custT="1"/>
      <dgm:spPr/>
      <dgm:t>
        <a:bodyPr/>
        <a:lstStyle/>
        <a:p>
          <a:r>
            <a:rPr lang="en-US" sz="2400" b="1" dirty="0"/>
            <a:t>Institute</a:t>
          </a:r>
        </a:p>
      </dgm:t>
    </dgm:pt>
    <dgm:pt modelId="{14874AC8-5552-4407-9B8B-D0C542DB7BA5}" type="parTrans" cxnId="{C273940F-D452-4D6C-B7FC-76F485762710}">
      <dgm:prSet/>
      <dgm:spPr/>
      <dgm:t>
        <a:bodyPr/>
        <a:lstStyle/>
        <a:p>
          <a:endParaRPr lang="en-US"/>
        </a:p>
      </dgm:t>
    </dgm:pt>
    <dgm:pt modelId="{5841F41E-DA53-4B4E-9DB0-BD346E158A49}" type="sibTrans" cxnId="{C273940F-D452-4D6C-B7FC-76F485762710}">
      <dgm:prSet/>
      <dgm:spPr/>
      <dgm:t>
        <a:bodyPr/>
        <a:lstStyle/>
        <a:p>
          <a:endParaRPr lang="en-US"/>
        </a:p>
      </dgm:t>
    </dgm:pt>
    <dgm:pt modelId="{D73DA4CC-5BF1-4BEB-AAB8-753E6955A376}">
      <dgm:prSet phldrT="[Text]" custT="1"/>
      <dgm:spPr/>
      <dgm:t>
        <a:bodyPr/>
        <a:lstStyle/>
        <a:p>
          <a:r>
            <a:rPr lang="en-US" sz="2400" b="1" dirty="0"/>
            <a:t>SPIU</a:t>
          </a:r>
        </a:p>
      </dgm:t>
    </dgm:pt>
    <dgm:pt modelId="{7A692D24-0F1D-413F-B1D5-77535B73F4FF}" type="parTrans" cxnId="{88EF1581-E762-4576-BD63-2682981BBE5A}">
      <dgm:prSet/>
      <dgm:spPr/>
      <dgm:t>
        <a:bodyPr/>
        <a:lstStyle/>
        <a:p>
          <a:endParaRPr lang="en-US"/>
        </a:p>
      </dgm:t>
    </dgm:pt>
    <dgm:pt modelId="{68757088-16B2-4C7F-A588-6AF590F98A70}" type="sibTrans" cxnId="{88EF1581-E762-4576-BD63-2682981BBE5A}">
      <dgm:prSet/>
      <dgm:spPr/>
      <dgm:t>
        <a:bodyPr/>
        <a:lstStyle/>
        <a:p>
          <a:endParaRPr lang="en-US"/>
        </a:p>
      </dgm:t>
    </dgm:pt>
    <dgm:pt modelId="{34A6A752-616F-4133-B9AA-0479ADF5E848}">
      <dgm:prSet phldrT="[Text]" custT="1"/>
      <dgm:spPr/>
      <dgm:t>
        <a:bodyPr/>
        <a:lstStyle/>
        <a:p>
          <a:r>
            <a:rPr lang="en-US" sz="2400" b="1" dirty="0"/>
            <a:t>NPIU</a:t>
          </a:r>
        </a:p>
      </dgm:t>
    </dgm:pt>
    <dgm:pt modelId="{F434BC16-A310-430A-A932-F2E00EE712D4}" type="parTrans" cxnId="{E1B482A7-CC01-4659-8FA2-EF24E2F39B9F}">
      <dgm:prSet/>
      <dgm:spPr/>
      <dgm:t>
        <a:bodyPr/>
        <a:lstStyle/>
        <a:p>
          <a:endParaRPr lang="en-US"/>
        </a:p>
      </dgm:t>
    </dgm:pt>
    <dgm:pt modelId="{B4CB3C03-9502-4904-B392-19A3C6A5CD74}" type="sibTrans" cxnId="{E1B482A7-CC01-4659-8FA2-EF24E2F39B9F}">
      <dgm:prSet/>
      <dgm:spPr/>
      <dgm:t>
        <a:bodyPr/>
        <a:lstStyle/>
        <a:p>
          <a:endParaRPr lang="en-US"/>
        </a:p>
      </dgm:t>
    </dgm:pt>
    <dgm:pt modelId="{3D48E480-C8C5-4751-B599-839A97176B5A}">
      <dgm:prSet custT="1"/>
      <dgm:spPr/>
      <dgm:t>
        <a:bodyPr/>
        <a:lstStyle/>
        <a:p>
          <a:r>
            <a:rPr lang="en-US" sz="2400" b="1" dirty="0"/>
            <a:t>World Bank</a:t>
          </a:r>
          <a:endParaRPr lang="en-US" sz="3200" b="1" dirty="0"/>
        </a:p>
      </dgm:t>
    </dgm:pt>
    <dgm:pt modelId="{E15DD584-EDBC-49D2-BE6B-9F0EFA4A3849}" type="parTrans" cxnId="{CA961125-CF4F-48BB-945C-587854A577D8}">
      <dgm:prSet/>
      <dgm:spPr/>
      <dgm:t>
        <a:bodyPr/>
        <a:lstStyle/>
        <a:p>
          <a:endParaRPr lang="en-US"/>
        </a:p>
      </dgm:t>
    </dgm:pt>
    <dgm:pt modelId="{0671C6C1-373E-4649-91D8-DDD8400538FE}" type="sibTrans" cxnId="{CA961125-CF4F-48BB-945C-587854A577D8}">
      <dgm:prSet/>
      <dgm:spPr/>
      <dgm:t>
        <a:bodyPr/>
        <a:lstStyle/>
        <a:p>
          <a:endParaRPr lang="en-US"/>
        </a:p>
      </dgm:t>
    </dgm:pt>
    <dgm:pt modelId="{5036C7CF-C2EF-4CA5-BC9C-8A4E27155BDB}" type="pres">
      <dgm:prSet presAssocID="{260F0A7F-25AC-4412-B4DB-4717ECBC03B0}" presName="Name0" presStyleCnt="0">
        <dgm:presLayoutVars>
          <dgm:dir/>
          <dgm:resizeHandles val="exact"/>
        </dgm:presLayoutVars>
      </dgm:prSet>
      <dgm:spPr/>
    </dgm:pt>
    <dgm:pt modelId="{46CE1608-3295-4361-93ED-51EF28F7A681}" type="pres">
      <dgm:prSet presAssocID="{75704161-07C4-400D-BFA5-42DCAE57A6EE}" presName="node" presStyleLbl="node1" presStyleIdx="0" presStyleCnt="4">
        <dgm:presLayoutVars>
          <dgm:bulletEnabled val="1"/>
        </dgm:presLayoutVars>
      </dgm:prSet>
      <dgm:spPr/>
    </dgm:pt>
    <dgm:pt modelId="{E5253636-7F2A-4636-B6E6-714CDD4DB081}" type="pres">
      <dgm:prSet presAssocID="{5841F41E-DA53-4B4E-9DB0-BD346E158A49}" presName="sibTrans" presStyleLbl="sibTrans2D1" presStyleIdx="0" presStyleCnt="3"/>
      <dgm:spPr/>
    </dgm:pt>
    <dgm:pt modelId="{69622792-F3DE-414B-803B-566B5FC74592}" type="pres">
      <dgm:prSet presAssocID="{5841F41E-DA53-4B4E-9DB0-BD346E158A49}" presName="connectorText" presStyleLbl="sibTrans2D1" presStyleIdx="0" presStyleCnt="3"/>
      <dgm:spPr/>
    </dgm:pt>
    <dgm:pt modelId="{97BB86FB-1B92-4087-AE33-336BC56E79C6}" type="pres">
      <dgm:prSet presAssocID="{D73DA4CC-5BF1-4BEB-AAB8-753E6955A376}" presName="node" presStyleLbl="node1" presStyleIdx="1" presStyleCnt="4">
        <dgm:presLayoutVars>
          <dgm:bulletEnabled val="1"/>
        </dgm:presLayoutVars>
      </dgm:prSet>
      <dgm:spPr/>
    </dgm:pt>
    <dgm:pt modelId="{B281AC49-F461-4F0A-A7CE-E4CF659D386B}" type="pres">
      <dgm:prSet presAssocID="{68757088-16B2-4C7F-A588-6AF590F98A70}" presName="sibTrans" presStyleLbl="sibTrans2D1" presStyleIdx="1" presStyleCnt="3"/>
      <dgm:spPr/>
    </dgm:pt>
    <dgm:pt modelId="{BB9CBC98-1468-4D71-A3B3-C4F5DDBA8B78}" type="pres">
      <dgm:prSet presAssocID="{68757088-16B2-4C7F-A588-6AF590F98A70}" presName="connectorText" presStyleLbl="sibTrans2D1" presStyleIdx="1" presStyleCnt="3"/>
      <dgm:spPr/>
    </dgm:pt>
    <dgm:pt modelId="{63DA5B9A-019D-4344-97B3-A7BC986E2976}" type="pres">
      <dgm:prSet presAssocID="{34A6A752-616F-4133-B9AA-0479ADF5E848}" presName="node" presStyleLbl="node1" presStyleIdx="2" presStyleCnt="4">
        <dgm:presLayoutVars>
          <dgm:bulletEnabled val="1"/>
        </dgm:presLayoutVars>
      </dgm:prSet>
      <dgm:spPr/>
    </dgm:pt>
    <dgm:pt modelId="{E477C5A4-9ABE-4CC6-BA3F-301896B08BB0}" type="pres">
      <dgm:prSet presAssocID="{B4CB3C03-9502-4904-B392-19A3C6A5CD74}" presName="sibTrans" presStyleLbl="sibTrans2D1" presStyleIdx="2" presStyleCnt="3"/>
      <dgm:spPr/>
    </dgm:pt>
    <dgm:pt modelId="{6FBE32B4-F06B-49F2-92E5-1339D006AC40}" type="pres">
      <dgm:prSet presAssocID="{B4CB3C03-9502-4904-B392-19A3C6A5CD74}" presName="connectorText" presStyleLbl="sibTrans2D1" presStyleIdx="2" presStyleCnt="3"/>
      <dgm:spPr/>
    </dgm:pt>
    <dgm:pt modelId="{F0DEBDBB-F84F-42DF-A405-E86182455D2E}" type="pres">
      <dgm:prSet presAssocID="{3D48E480-C8C5-4751-B599-839A97176B5A}" presName="node" presStyleLbl="node1" presStyleIdx="3" presStyleCnt="4">
        <dgm:presLayoutVars>
          <dgm:bulletEnabled val="1"/>
        </dgm:presLayoutVars>
      </dgm:prSet>
      <dgm:spPr/>
    </dgm:pt>
  </dgm:ptLst>
  <dgm:cxnLst>
    <dgm:cxn modelId="{C273940F-D452-4D6C-B7FC-76F485762710}" srcId="{260F0A7F-25AC-4412-B4DB-4717ECBC03B0}" destId="{75704161-07C4-400D-BFA5-42DCAE57A6EE}" srcOrd="0" destOrd="0" parTransId="{14874AC8-5552-4407-9B8B-D0C542DB7BA5}" sibTransId="{5841F41E-DA53-4B4E-9DB0-BD346E158A49}"/>
    <dgm:cxn modelId="{78544311-ADAF-49B8-83B1-5F36BAE64242}" type="presOf" srcId="{68757088-16B2-4C7F-A588-6AF590F98A70}" destId="{B281AC49-F461-4F0A-A7CE-E4CF659D386B}" srcOrd="0" destOrd="0" presId="urn:microsoft.com/office/officeart/2005/8/layout/process1"/>
    <dgm:cxn modelId="{8D00301B-5FC0-4BE1-B457-AD950DF6C02F}" type="presOf" srcId="{75704161-07C4-400D-BFA5-42DCAE57A6EE}" destId="{46CE1608-3295-4361-93ED-51EF28F7A681}" srcOrd="0" destOrd="0" presId="urn:microsoft.com/office/officeart/2005/8/layout/process1"/>
    <dgm:cxn modelId="{AF7A7921-8323-4FC5-9B6D-E200C3AE9AAD}" type="presOf" srcId="{34A6A752-616F-4133-B9AA-0479ADF5E848}" destId="{63DA5B9A-019D-4344-97B3-A7BC986E2976}" srcOrd="0" destOrd="0" presId="urn:microsoft.com/office/officeart/2005/8/layout/process1"/>
    <dgm:cxn modelId="{CA961125-CF4F-48BB-945C-587854A577D8}" srcId="{260F0A7F-25AC-4412-B4DB-4717ECBC03B0}" destId="{3D48E480-C8C5-4751-B599-839A97176B5A}" srcOrd="3" destOrd="0" parTransId="{E15DD584-EDBC-49D2-BE6B-9F0EFA4A3849}" sibTransId="{0671C6C1-373E-4649-91D8-DDD8400538FE}"/>
    <dgm:cxn modelId="{7BA3B65D-7AA6-472E-8EC3-DB737AB08D50}" type="presOf" srcId="{D73DA4CC-5BF1-4BEB-AAB8-753E6955A376}" destId="{97BB86FB-1B92-4087-AE33-336BC56E79C6}" srcOrd="0" destOrd="0" presId="urn:microsoft.com/office/officeart/2005/8/layout/process1"/>
    <dgm:cxn modelId="{FE85B85D-E0B3-4DCD-977D-99223F268697}" type="presOf" srcId="{260F0A7F-25AC-4412-B4DB-4717ECBC03B0}" destId="{5036C7CF-C2EF-4CA5-BC9C-8A4E27155BDB}" srcOrd="0" destOrd="0" presId="urn:microsoft.com/office/officeart/2005/8/layout/process1"/>
    <dgm:cxn modelId="{2B21C773-0B80-4495-8424-3968D51F41DA}" type="presOf" srcId="{3D48E480-C8C5-4751-B599-839A97176B5A}" destId="{F0DEBDBB-F84F-42DF-A405-E86182455D2E}" srcOrd="0" destOrd="0" presId="urn:microsoft.com/office/officeart/2005/8/layout/process1"/>
    <dgm:cxn modelId="{72D2BB7C-8951-44EB-9A5A-3EC80976989B}" type="presOf" srcId="{68757088-16B2-4C7F-A588-6AF590F98A70}" destId="{BB9CBC98-1468-4D71-A3B3-C4F5DDBA8B78}" srcOrd="1" destOrd="0" presId="urn:microsoft.com/office/officeart/2005/8/layout/process1"/>
    <dgm:cxn modelId="{99B50D7F-7D9D-4788-81B3-82BF0750691F}" type="presOf" srcId="{B4CB3C03-9502-4904-B392-19A3C6A5CD74}" destId="{6FBE32B4-F06B-49F2-92E5-1339D006AC40}" srcOrd="1" destOrd="0" presId="urn:microsoft.com/office/officeart/2005/8/layout/process1"/>
    <dgm:cxn modelId="{88EF1581-E762-4576-BD63-2682981BBE5A}" srcId="{260F0A7F-25AC-4412-B4DB-4717ECBC03B0}" destId="{D73DA4CC-5BF1-4BEB-AAB8-753E6955A376}" srcOrd="1" destOrd="0" parTransId="{7A692D24-0F1D-413F-B1D5-77535B73F4FF}" sibTransId="{68757088-16B2-4C7F-A588-6AF590F98A70}"/>
    <dgm:cxn modelId="{E1B482A7-CC01-4659-8FA2-EF24E2F39B9F}" srcId="{260F0A7F-25AC-4412-B4DB-4717ECBC03B0}" destId="{34A6A752-616F-4133-B9AA-0479ADF5E848}" srcOrd="2" destOrd="0" parTransId="{F434BC16-A310-430A-A932-F2E00EE712D4}" sibTransId="{B4CB3C03-9502-4904-B392-19A3C6A5CD74}"/>
    <dgm:cxn modelId="{90FFC1B4-97F0-4BCF-9A1F-AC106343C4C3}" type="presOf" srcId="{5841F41E-DA53-4B4E-9DB0-BD346E158A49}" destId="{E5253636-7F2A-4636-B6E6-714CDD4DB081}" srcOrd="0" destOrd="0" presId="urn:microsoft.com/office/officeart/2005/8/layout/process1"/>
    <dgm:cxn modelId="{BBBE5DE3-1172-4965-9A48-0ACA67691E78}" type="presOf" srcId="{B4CB3C03-9502-4904-B392-19A3C6A5CD74}" destId="{E477C5A4-9ABE-4CC6-BA3F-301896B08BB0}" srcOrd="0" destOrd="0" presId="urn:microsoft.com/office/officeart/2005/8/layout/process1"/>
    <dgm:cxn modelId="{1A8CDFF0-B4E2-4ACA-92A4-533AA1923407}" type="presOf" srcId="{5841F41E-DA53-4B4E-9DB0-BD346E158A49}" destId="{69622792-F3DE-414B-803B-566B5FC74592}" srcOrd="1" destOrd="0" presId="urn:microsoft.com/office/officeart/2005/8/layout/process1"/>
    <dgm:cxn modelId="{013F9083-445D-41C3-8E09-13D74426FEA3}" type="presParOf" srcId="{5036C7CF-C2EF-4CA5-BC9C-8A4E27155BDB}" destId="{46CE1608-3295-4361-93ED-51EF28F7A681}" srcOrd="0" destOrd="0" presId="urn:microsoft.com/office/officeart/2005/8/layout/process1"/>
    <dgm:cxn modelId="{E98C5B76-81D9-4AC5-A4AC-FBE7755E5738}" type="presParOf" srcId="{5036C7CF-C2EF-4CA5-BC9C-8A4E27155BDB}" destId="{E5253636-7F2A-4636-B6E6-714CDD4DB081}" srcOrd="1" destOrd="0" presId="urn:microsoft.com/office/officeart/2005/8/layout/process1"/>
    <dgm:cxn modelId="{101C492A-738B-49AB-8433-CF78DA4CD45B}" type="presParOf" srcId="{E5253636-7F2A-4636-B6E6-714CDD4DB081}" destId="{69622792-F3DE-414B-803B-566B5FC74592}" srcOrd="0" destOrd="0" presId="urn:microsoft.com/office/officeart/2005/8/layout/process1"/>
    <dgm:cxn modelId="{6F8C339C-09A4-4EF1-A488-31A921D4C858}" type="presParOf" srcId="{5036C7CF-C2EF-4CA5-BC9C-8A4E27155BDB}" destId="{97BB86FB-1B92-4087-AE33-336BC56E79C6}" srcOrd="2" destOrd="0" presId="urn:microsoft.com/office/officeart/2005/8/layout/process1"/>
    <dgm:cxn modelId="{8040D323-82BC-412F-B16C-D27DD8E3FB17}" type="presParOf" srcId="{5036C7CF-C2EF-4CA5-BC9C-8A4E27155BDB}" destId="{B281AC49-F461-4F0A-A7CE-E4CF659D386B}" srcOrd="3" destOrd="0" presId="urn:microsoft.com/office/officeart/2005/8/layout/process1"/>
    <dgm:cxn modelId="{2F1DAB25-0B98-4714-9F88-BA70E1B0C5F3}" type="presParOf" srcId="{B281AC49-F461-4F0A-A7CE-E4CF659D386B}" destId="{BB9CBC98-1468-4D71-A3B3-C4F5DDBA8B78}" srcOrd="0" destOrd="0" presId="urn:microsoft.com/office/officeart/2005/8/layout/process1"/>
    <dgm:cxn modelId="{74DECE61-7C35-4E42-ABC2-3E2767BC023D}" type="presParOf" srcId="{5036C7CF-C2EF-4CA5-BC9C-8A4E27155BDB}" destId="{63DA5B9A-019D-4344-97B3-A7BC986E2976}" srcOrd="4" destOrd="0" presId="urn:microsoft.com/office/officeart/2005/8/layout/process1"/>
    <dgm:cxn modelId="{9AD7043F-D622-4C6E-87BC-BBA0C88EFE5F}" type="presParOf" srcId="{5036C7CF-C2EF-4CA5-BC9C-8A4E27155BDB}" destId="{E477C5A4-9ABE-4CC6-BA3F-301896B08BB0}" srcOrd="5" destOrd="0" presId="urn:microsoft.com/office/officeart/2005/8/layout/process1"/>
    <dgm:cxn modelId="{92A84345-9AE0-466F-B554-36907FFD6009}" type="presParOf" srcId="{E477C5A4-9ABE-4CC6-BA3F-301896B08BB0}" destId="{6FBE32B4-F06B-49F2-92E5-1339D006AC40}" srcOrd="0" destOrd="0" presId="urn:microsoft.com/office/officeart/2005/8/layout/process1"/>
    <dgm:cxn modelId="{85D646E2-2AD4-45B1-8C43-4DB8E71B0270}" type="presParOf" srcId="{5036C7CF-C2EF-4CA5-BC9C-8A4E27155BDB}" destId="{F0DEBDBB-F84F-42DF-A405-E86182455D2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E458F6-6CCC-4369-8D42-0083A0D0D458}">
      <dsp:nvSpPr>
        <dsp:cNvPr id="0" name=""/>
        <dsp:cNvSpPr/>
      </dsp:nvSpPr>
      <dsp:spPr>
        <a:xfrm>
          <a:off x="0" y="0"/>
          <a:ext cx="8374042" cy="90994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Submission of </a:t>
          </a:r>
          <a:r>
            <a:rPr lang="en-US" sz="2400" b="1" kern="1200" dirty="0" err="1">
              <a:solidFill>
                <a:schemeClr val="tx1"/>
              </a:solidFill>
            </a:rPr>
            <a:t>EAP</a:t>
          </a:r>
          <a:r>
            <a:rPr lang="en-US" sz="2400" b="1" kern="1200" dirty="0">
              <a:solidFill>
                <a:schemeClr val="tx1"/>
              </a:solidFill>
            </a:rPr>
            <a:t> to NPIU via </a:t>
          </a:r>
          <a:r>
            <a:rPr lang="en-US" sz="2400" b="1" kern="1200" dirty="0" err="1">
              <a:solidFill>
                <a:schemeClr val="tx1"/>
              </a:solidFill>
            </a:rPr>
            <a:t>SPIUs</a:t>
          </a:r>
          <a:endParaRPr lang="en-US" sz="2400" b="1" kern="1200" dirty="0">
            <a:solidFill>
              <a:schemeClr val="tx1"/>
            </a:solidFill>
          </a:endParaRPr>
        </a:p>
      </dsp:txBody>
      <dsp:txXfrm>
        <a:off x="26651" y="26651"/>
        <a:ext cx="7285679" cy="856641"/>
      </dsp:txXfrm>
    </dsp:sp>
    <dsp:sp modelId="{2E227A66-886D-46E1-9DBC-C19933D5A1E5}">
      <dsp:nvSpPr>
        <dsp:cNvPr id="0" name=""/>
        <dsp:cNvSpPr/>
      </dsp:nvSpPr>
      <dsp:spPr>
        <a:xfrm>
          <a:off x="625334" y="1036324"/>
          <a:ext cx="8374042" cy="909943"/>
        </a:xfrm>
        <a:prstGeom prst="roundRect">
          <a:avLst>
            <a:gd name="adj" fmla="val 10000"/>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First level screening of activities to promote equity and student / faculty performance by SPIU</a:t>
          </a:r>
        </a:p>
      </dsp:txBody>
      <dsp:txXfrm>
        <a:off x="651985" y="1062975"/>
        <a:ext cx="7103942" cy="856641"/>
      </dsp:txXfrm>
    </dsp:sp>
    <dsp:sp modelId="{2B42D25B-5661-4E5D-B4D3-F19025840C43}">
      <dsp:nvSpPr>
        <dsp:cNvPr id="0" name=""/>
        <dsp:cNvSpPr/>
      </dsp:nvSpPr>
      <dsp:spPr>
        <a:xfrm>
          <a:off x="1250668" y="2158552"/>
          <a:ext cx="8374042" cy="738137"/>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Implementation of </a:t>
          </a:r>
          <a:r>
            <a:rPr lang="en-US" sz="2400" b="1" kern="1200" dirty="0" err="1"/>
            <a:t>EAP</a:t>
          </a:r>
          <a:r>
            <a:rPr lang="en-US" sz="2400" b="1" kern="1200" dirty="0"/>
            <a:t> by the participating Institutions </a:t>
          </a:r>
        </a:p>
      </dsp:txBody>
      <dsp:txXfrm>
        <a:off x="1272287" y="2180171"/>
        <a:ext cx="7114006" cy="694899"/>
      </dsp:txXfrm>
    </dsp:sp>
    <dsp:sp modelId="{6909C344-616A-4B68-A562-F88ECC599A8D}">
      <dsp:nvSpPr>
        <dsp:cNvPr id="0" name=""/>
        <dsp:cNvSpPr/>
      </dsp:nvSpPr>
      <dsp:spPr>
        <a:xfrm>
          <a:off x="1876003" y="3108974"/>
          <a:ext cx="8374042" cy="909943"/>
        </a:xfrm>
        <a:prstGeom prst="roundRect">
          <a:avLst>
            <a:gd name="adj" fmla="val 10000"/>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Monitoring by SPIU/ NPIU &amp; WB (internal)</a:t>
          </a:r>
        </a:p>
      </dsp:txBody>
      <dsp:txXfrm>
        <a:off x="1902654" y="3135625"/>
        <a:ext cx="7103942" cy="856641"/>
      </dsp:txXfrm>
    </dsp:sp>
    <dsp:sp modelId="{881106FB-0CEB-41F7-9DFB-F74105601327}">
      <dsp:nvSpPr>
        <dsp:cNvPr id="0" name=""/>
        <dsp:cNvSpPr/>
      </dsp:nvSpPr>
      <dsp:spPr>
        <a:xfrm>
          <a:off x="2501337" y="4145299"/>
          <a:ext cx="8374042" cy="909943"/>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External Monitoring (independent agency)</a:t>
          </a:r>
          <a:endParaRPr lang="en-US" sz="2400" b="1" kern="1200" dirty="0"/>
        </a:p>
      </dsp:txBody>
      <dsp:txXfrm>
        <a:off x="2527988" y="4171950"/>
        <a:ext cx="7103942" cy="856641"/>
      </dsp:txXfrm>
    </dsp:sp>
    <dsp:sp modelId="{70521019-E573-43C9-A85F-90C9537A7B72}">
      <dsp:nvSpPr>
        <dsp:cNvPr id="0" name=""/>
        <dsp:cNvSpPr/>
      </dsp:nvSpPr>
      <dsp:spPr>
        <a:xfrm>
          <a:off x="7782579" y="664764"/>
          <a:ext cx="591463" cy="591463"/>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7915658" y="664764"/>
        <a:ext cx="325305" cy="445076"/>
      </dsp:txXfrm>
    </dsp:sp>
    <dsp:sp modelId="{9063B924-F5BD-4E65-BFAC-BBF49F3EE1E6}">
      <dsp:nvSpPr>
        <dsp:cNvPr id="0" name=""/>
        <dsp:cNvSpPr/>
      </dsp:nvSpPr>
      <dsp:spPr>
        <a:xfrm>
          <a:off x="8407913" y="1701089"/>
          <a:ext cx="591463" cy="591463"/>
        </a:xfrm>
        <a:prstGeom prst="downArrow">
          <a:avLst>
            <a:gd name="adj1" fmla="val 55000"/>
            <a:gd name="adj2" fmla="val 45000"/>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8540992" y="1701089"/>
        <a:ext cx="325305" cy="445076"/>
      </dsp:txXfrm>
    </dsp:sp>
    <dsp:sp modelId="{6E726F8D-2976-4C9B-8A4B-DBFA478561ED}">
      <dsp:nvSpPr>
        <dsp:cNvPr id="0" name=""/>
        <dsp:cNvSpPr/>
      </dsp:nvSpPr>
      <dsp:spPr>
        <a:xfrm>
          <a:off x="9033247" y="2722248"/>
          <a:ext cx="591463" cy="591463"/>
        </a:xfrm>
        <a:prstGeom prst="downArrow">
          <a:avLst>
            <a:gd name="adj1" fmla="val 55000"/>
            <a:gd name="adj2" fmla="val 45000"/>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9166326" y="2722248"/>
        <a:ext cx="325305" cy="445076"/>
      </dsp:txXfrm>
    </dsp:sp>
    <dsp:sp modelId="{9987D143-3DCD-4EDE-B736-D396BDECC0C4}">
      <dsp:nvSpPr>
        <dsp:cNvPr id="0" name=""/>
        <dsp:cNvSpPr/>
      </dsp:nvSpPr>
      <dsp:spPr>
        <a:xfrm>
          <a:off x="9658582" y="3768683"/>
          <a:ext cx="591463" cy="591463"/>
        </a:xfrm>
        <a:prstGeom prst="downArrow">
          <a:avLst>
            <a:gd name="adj1" fmla="val 55000"/>
            <a:gd name="adj2" fmla="val 45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b="1" kern="1200"/>
        </a:p>
      </dsp:txBody>
      <dsp:txXfrm>
        <a:off x="9791661" y="3768683"/>
        <a:ext cx="325305" cy="445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E1608-3295-4361-93ED-51EF28F7A681}">
      <dsp:nvSpPr>
        <dsp:cNvPr id="0" name=""/>
        <dsp:cNvSpPr/>
      </dsp:nvSpPr>
      <dsp:spPr>
        <a:xfrm>
          <a:off x="4456" y="128449"/>
          <a:ext cx="1948275" cy="116896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Institute</a:t>
          </a:r>
        </a:p>
      </dsp:txBody>
      <dsp:txXfrm>
        <a:off x="38694" y="162687"/>
        <a:ext cx="1879799" cy="1100489"/>
      </dsp:txXfrm>
    </dsp:sp>
    <dsp:sp modelId="{E5253636-7F2A-4636-B6E6-714CDD4DB081}">
      <dsp:nvSpPr>
        <dsp:cNvPr id="0" name=""/>
        <dsp:cNvSpPr/>
      </dsp:nvSpPr>
      <dsp:spPr>
        <a:xfrm>
          <a:off x="2147558" y="471345"/>
          <a:ext cx="413034" cy="48317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147558" y="567979"/>
        <a:ext cx="289124" cy="289904"/>
      </dsp:txXfrm>
    </dsp:sp>
    <dsp:sp modelId="{97BB86FB-1B92-4087-AE33-336BC56E79C6}">
      <dsp:nvSpPr>
        <dsp:cNvPr id="0" name=""/>
        <dsp:cNvSpPr/>
      </dsp:nvSpPr>
      <dsp:spPr>
        <a:xfrm>
          <a:off x="2732041" y="128449"/>
          <a:ext cx="1948275" cy="116896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SPIU</a:t>
          </a:r>
        </a:p>
      </dsp:txBody>
      <dsp:txXfrm>
        <a:off x="2766279" y="162687"/>
        <a:ext cx="1879799" cy="1100489"/>
      </dsp:txXfrm>
    </dsp:sp>
    <dsp:sp modelId="{B281AC49-F461-4F0A-A7CE-E4CF659D386B}">
      <dsp:nvSpPr>
        <dsp:cNvPr id="0" name=""/>
        <dsp:cNvSpPr/>
      </dsp:nvSpPr>
      <dsp:spPr>
        <a:xfrm>
          <a:off x="4875144" y="471345"/>
          <a:ext cx="413034" cy="48317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875144" y="567979"/>
        <a:ext cx="289124" cy="289904"/>
      </dsp:txXfrm>
    </dsp:sp>
    <dsp:sp modelId="{63DA5B9A-019D-4344-97B3-A7BC986E2976}">
      <dsp:nvSpPr>
        <dsp:cNvPr id="0" name=""/>
        <dsp:cNvSpPr/>
      </dsp:nvSpPr>
      <dsp:spPr>
        <a:xfrm>
          <a:off x="5459627" y="128449"/>
          <a:ext cx="1948275" cy="116896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NPIU</a:t>
          </a:r>
        </a:p>
      </dsp:txBody>
      <dsp:txXfrm>
        <a:off x="5493865" y="162687"/>
        <a:ext cx="1879799" cy="1100489"/>
      </dsp:txXfrm>
    </dsp:sp>
    <dsp:sp modelId="{E477C5A4-9ABE-4CC6-BA3F-301896B08BB0}">
      <dsp:nvSpPr>
        <dsp:cNvPr id="0" name=""/>
        <dsp:cNvSpPr/>
      </dsp:nvSpPr>
      <dsp:spPr>
        <a:xfrm>
          <a:off x="7602729" y="471345"/>
          <a:ext cx="413034" cy="48317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602729" y="567979"/>
        <a:ext cx="289124" cy="289904"/>
      </dsp:txXfrm>
    </dsp:sp>
    <dsp:sp modelId="{F0DEBDBB-F84F-42DF-A405-E86182455D2E}">
      <dsp:nvSpPr>
        <dsp:cNvPr id="0" name=""/>
        <dsp:cNvSpPr/>
      </dsp:nvSpPr>
      <dsp:spPr>
        <a:xfrm>
          <a:off x="8187212" y="128449"/>
          <a:ext cx="1948275" cy="11689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World Bank</a:t>
          </a:r>
          <a:endParaRPr lang="en-US" sz="3200" b="1" kern="1200" dirty="0"/>
        </a:p>
      </dsp:txBody>
      <dsp:txXfrm>
        <a:off x="8221450" y="162687"/>
        <a:ext cx="1879799" cy="110048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515F00-D91A-4A9E-BBA0-4B1119CF54A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627FCD-970C-4E62-ACC5-1F5C858E81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E37F3A-BE8A-4941-890E-06EE606D9279}" type="datetimeFigureOut">
              <a:rPr lang="en-US" smtClean="0"/>
              <a:t>10/30/2019</a:t>
            </a:fld>
            <a:endParaRPr lang="en-US"/>
          </a:p>
        </p:txBody>
      </p:sp>
      <p:sp>
        <p:nvSpPr>
          <p:cNvPr id="4" name="Footer Placeholder 3">
            <a:extLst>
              <a:ext uri="{FF2B5EF4-FFF2-40B4-BE49-F238E27FC236}">
                <a16:creationId xmlns:a16="http://schemas.microsoft.com/office/drawing/2014/main" id="{92CD9A38-BC6C-43D4-8808-5EF3B68A89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3770D25-D5C4-4C43-AE03-C5BEFB7AE9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85B9A4-C615-4E72-A06C-EF62DBA30299}" type="slidenum">
              <a:rPr lang="en-US" smtClean="0"/>
              <a:t>‹#›</a:t>
            </a:fld>
            <a:endParaRPr lang="en-US"/>
          </a:p>
        </p:txBody>
      </p:sp>
    </p:spTree>
    <p:extLst>
      <p:ext uri="{BB962C8B-B14F-4D97-AF65-F5344CB8AC3E}">
        <p14:creationId xmlns:p14="http://schemas.microsoft.com/office/powerpoint/2010/main" val="1942514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BEABE8-1C66-45DC-BADE-571F0787BC01}" type="datetimeFigureOut">
              <a:rPr lang="en-US" smtClean="0"/>
              <a:t>10/30/2019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8B219-F192-47D3-A39D-EC28F6347A09}" type="slidenum">
              <a:rPr lang="en-US" smtClean="0"/>
              <a:t>‹#›</a:t>
            </a:fld>
            <a:endParaRPr lang="en-US"/>
          </a:p>
        </p:txBody>
      </p:sp>
    </p:spTree>
    <p:extLst>
      <p:ext uri="{BB962C8B-B14F-4D97-AF65-F5344CB8AC3E}">
        <p14:creationId xmlns:p14="http://schemas.microsoft.com/office/powerpoint/2010/main" val="2516941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5194F-F9CC-7A42-9A5F-446FC0DDE713}" type="slidenum">
              <a:rPr lang="en-US" sz="800">
                <a:solidFill>
                  <a:srgbClr val="4E4D4E"/>
                </a:solidFill>
                <a:cs typeface="Corbel"/>
              </a:rPr>
              <a:pPr/>
              <a:t>2</a:t>
            </a:fld>
            <a:endParaRPr lang="en-US" sz="800" dirty="0">
              <a:solidFill>
                <a:srgbClr val="4E4D4E"/>
              </a:solidFill>
              <a:cs typeface="Corbel"/>
            </a:endParaRPr>
          </a:p>
        </p:txBody>
      </p:sp>
    </p:spTree>
    <p:extLst>
      <p:ext uri="{BB962C8B-B14F-4D97-AF65-F5344CB8AC3E}">
        <p14:creationId xmlns:p14="http://schemas.microsoft.com/office/powerpoint/2010/main" val="252472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8B219-F192-47D3-A39D-EC28F6347A09}" type="slidenum">
              <a:rPr lang="en-US" smtClean="0"/>
              <a:t>34</a:t>
            </a:fld>
            <a:endParaRPr lang="en-US"/>
          </a:p>
        </p:txBody>
      </p:sp>
    </p:spTree>
    <p:extLst>
      <p:ext uri="{BB962C8B-B14F-4D97-AF65-F5344CB8AC3E}">
        <p14:creationId xmlns:p14="http://schemas.microsoft.com/office/powerpoint/2010/main" val="1832352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8B219-F192-47D3-A39D-EC28F6347A09}" type="slidenum">
              <a:rPr lang="en-US" smtClean="0"/>
              <a:t>35</a:t>
            </a:fld>
            <a:endParaRPr lang="en-US"/>
          </a:p>
        </p:txBody>
      </p:sp>
    </p:spTree>
    <p:extLst>
      <p:ext uri="{BB962C8B-B14F-4D97-AF65-F5344CB8AC3E}">
        <p14:creationId xmlns:p14="http://schemas.microsoft.com/office/powerpoint/2010/main" val="1607247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a:cs typeface="+mn-cs"/>
              </a:rPr>
              <a:t>Lets do this quick activity as a very basic example (STROOP) </a:t>
            </a:r>
          </a:p>
          <a:p>
            <a:endParaRPr lang="en-US" dirty="0"/>
          </a:p>
        </p:txBody>
      </p:sp>
      <p:sp>
        <p:nvSpPr>
          <p:cNvPr id="4" name="Slide Number Placeholder 3"/>
          <p:cNvSpPr>
            <a:spLocks noGrp="1"/>
          </p:cNvSpPr>
          <p:nvPr>
            <p:ph type="sldNum" sz="quarter" idx="10"/>
          </p:nvPr>
        </p:nvSpPr>
        <p:spPr/>
        <p:txBody>
          <a:bodyPr/>
          <a:lstStyle/>
          <a:p>
            <a:fld id="{B2BB4F47-7D9F-E646-A8E5-17B4B8564CBC}" type="slidenum">
              <a:rPr lang="en-US" smtClean="0"/>
              <a:t>3</a:t>
            </a:fld>
            <a:endParaRPr lang="en-US"/>
          </a:p>
        </p:txBody>
      </p:sp>
    </p:spTree>
    <p:extLst>
      <p:ext uri="{BB962C8B-B14F-4D97-AF65-F5344CB8AC3E}">
        <p14:creationId xmlns:p14="http://schemas.microsoft.com/office/powerpoint/2010/main" val="160476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5194F-F9CC-7A42-9A5F-446FC0DDE713}" type="slidenum">
              <a:rPr lang="en-US" sz="800">
                <a:solidFill>
                  <a:srgbClr val="4E4D4E"/>
                </a:solidFill>
                <a:cs typeface="Corbel"/>
              </a:rPr>
              <a:pPr/>
              <a:t>4</a:t>
            </a:fld>
            <a:endParaRPr lang="en-US" sz="800" dirty="0">
              <a:solidFill>
                <a:srgbClr val="4E4D4E"/>
              </a:solidFill>
              <a:cs typeface="Corbel"/>
            </a:endParaRPr>
          </a:p>
        </p:txBody>
      </p:sp>
    </p:spTree>
    <p:extLst>
      <p:ext uri="{BB962C8B-B14F-4D97-AF65-F5344CB8AC3E}">
        <p14:creationId xmlns:p14="http://schemas.microsoft.com/office/powerpoint/2010/main" val="324026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5194F-F9CC-7A42-9A5F-446FC0DDE713}" type="slidenum">
              <a:rPr lang="en-US" sz="800">
                <a:solidFill>
                  <a:srgbClr val="4E4D4E"/>
                </a:solidFill>
                <a:cs typeface="Corbel"/>
              </a:rPr>
              <a:pPr/>
              <a:t>5</a:t>
            </a:fld>
            <a:endParaRPr lang="en-US" sz="800" dirty="0">
              <a:solidFill>
                <a:srgbClr val="4E4D4E"/>
              </a:solidFill>
              <a:cs typeface="Corbel"/>
            </a:endParaRPr>
          </a:p>
        </p:txBody>
      </p:sp>
    </p:spTree>
    <p:extLst>
      <p:ext uri="{BB962C8B-B14F-4D97-AF65-F5344CB8AC3E}">
        <p14:creationId xmlns:p14="http://schemas.microsoft.com/office/powerpoint/2010/main" val="3968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5194F-F9CC-7A42-9A5F-446FC0DDE713}" type="slidenum">
              <a:rPr lang="en-US" sz="800">
                <a:solidFill>
                  <a:srgbClr val="4E4D4E"/>
                </a:solidFill>
                <a:cs typeface="Corbel"/>
              </a:rPr>
              <a:pPr/>
              <a:t>6</a:t>
            </a:fld>
            <a:endParaRPr lang="en-US" sz="800" dirty="0">
              <a:solidFill>
                <a:srgbClr val="4E4D4E"/>
              </a:solidFill>
              <a:cs typeface="Corbel"/>
            </a:endParaRPr>
          </a:p>
        </p:txBody>
      </p:sp>
    </p:spTree>
    <p:extLst>
      <p:ext uri="{BB962C8B-B14F-4D97-AF65-F5344CB8AC3E}">
        <p14:creationId xmlns:p14="http://schemas.microsoft.com/office/powerpoint/2010/main" val="284164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5194F-F9CC-7A42-9A5F-446FC0DDE713}" type="slidenum">
              <a:rPr lang="en-US" sz="800">
                <a:solidFill>
                  <a:srgbClr val="4E4D4E"/>
                </a:solidFill>
                <a:cs typeface="Corbel"/>
              </a:rPr>
              <a:pPr/>
              <a:t>7</a:t>
            </a:fld>
            <a:endParaRPr lang="en-US" sz="800" dirty="0">
              <a:solidFill>
                <a:srgbClr val="4E4D4E"/>
              </a:solidFill>
              <a:cs typeface="Corbel"/>
            </a:endParaRPr>
          </a:p>
        </p:txBody>
      </p:sp>
    </p:spTree>
    <p:extLst>
      <p:ext uri="{BB962C8B-B14F-4D97-AF65-F5344CB8AC3E}">
        <p14:creationId xmlns:p14="http://schemas.microsoft.com/office/powerpoint/2010/main" val="134138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Corbel"/>
              </a:rPr>
              <a:t>So some of you</a:t>
            </a:r>
            <a:r>
              <a:rPr lang="en-US" sz="1200" kern="1200" baseline="0" dirty="0">
                <a:solidFill>
                  <a:schemeClr val="tx1"/>
                </a:solidFill>
                <a:effectLst/>
                <a:latin typeface="+mn-lt"/>
                <a:ea typeface="+mn-ea"/>
                <a:cs typeface="Corbel"/>
              </a:rPr>
              <a:t> did the requested task and said “red”, the color of the shapes on the screen. Others of you read the word “blue” – what happened there?</a:t>
            </a:r>
            <a:r>
              <a:rPr lang="en-US" sz="1200" kern="1200" dirty="0">
                <a:solidFill>
                  <a:schemeClr val="tx1"/>
                </a:solidFill>
                <a:effectLst/>
                <a:latin typeface="+mn-lt"/>
                <a:ea typeface="+mn-ea"/>
                <a:cs typeface="Corbel"/>
              </a:rPr>
              <a:t> </a:t>
            </a:r>
            <a:r>
              <a:rPr lang="en-US" dirty="0"/>
              <a:t>This activity is called a </a:t>
            </a:r>
            <a:r>
              <a:rPr lang="en-US" dirty="0" err="1"/>
              <a:t>Stroop</a:t>
            </a:r>
            <a:r>
              <a:rPr lang="en-US" dirty="0"/>
              <a:t> Test. It</a:t>
            </a:r>
            <a:r>
              <a:rPr lang="en-US" baseline="0" dirty="0"/>
              <a:t> measures</a:t>
            </a:r>
            <a:r>
              <a:rPr lang="en-US" dirty="0"/>
              <a:t> impulse control.</a:t>
            </a:r>
            <a:r>
              <a:rPr lang="en-US" baseline="0" dirty="0">
                <a:latin typeface="Arial" charset="0"/>
                <a:ea typeface="ＭＳ Ｐゴシック" charset="-128"/>
                <a:cs typeface="ＭＳ Ｐゴシック" charset="-128"/>
              </a:rPr>
              <a:t> The task seems simple, and you knew exactly what to do.  Yet, without concentrating hard, the task is actually difficult. You may be familiar with Daniel </a:t>
            </a:r>
            <a:r>
              <a:rPr lang="en-US" baseline="0" dirty="0" err="1">
                <a:latin typeface="Arial" charset="0"/>
                <a:ea typeface="ＭＳ Ｐゴシック" charset="-128"/>
                <a:cs typeface="ＭＳ Ｐゴシック" charset="-128"/>
              </a:rPr>
              <a:t>Kahneman’s</a:t>
            </a:r>
            <a:r>
              <a:rPr lang="en-US" baseline="0" dirty="0">
                <a:latin typeface="Arial" charset="0"/>
                <a:ea typeface="ＭＳ Ｐゴシック" charset="-128"/>
                <a:cs typeface="ＭＳ Ｐゴシック" charset="-128"/>
              </a:rPr>
              <a:t> book “Thinking fast and slow,” a prominent work in the behavioral science field </a:t>
            </a:r>
            <a:r>
              <a:rPr lang="mr-IN" baseline="0" dirty="0">
                <a:latin typeface="Arial" charset="0"/>
                <a:ea typeface="ＭＳ Ｐゴシック" charset="-128"/>
                <a:cs typeface="ＭＳ Ｐゴシック" charset="-128"/>
              </a:rPr>
              <a:t>–</a:t>
            </a:r>
            <a:r>
              <a:rPr lang="en-US" baseline="0" dirty="0">
                <a:latin typeface="Arial" charset="0"/>
                <a:ea typeface="ＭＳ Ｐゴシック" charset="-128"/>
                <a:cs typeface="ＭＳ Ｐゴシック" charset="-128"/>
              </a:rPr>
              <a:t> here I was making you think fast and your instinct to read took over your concentration on the task I requested. This in a short way introduces the idea that cognitive operations are quite complicated and sometimes can result in outcomes at odds with our intentions.</a:t>
            </a:r>
          </a:p>
        </p:txBody>
      </p:sp>
      <p:sp>
        <p:nvSpPr>
          <p:cNvPr id="4" name="Slide Number Placeholder 3"/>
          <p:cNvSpPr>
            <a:spLocks noGrp="1"/>
          </p:cNvSpPr>
          <p:nvPr>
            <p:ph type="sldNum" sz="quarter" idx="10"/>
          </p:nvPr>
        </p:nvSpPr>
        <p:spPr/>
        <p:txBody>
          <a:bodyPr/>
          <a:lstStyle/>
          <a:p>
            <a:fld id="{1E35194F-F9CC-7A42-9A5F-446FC0DDE713}" type="slidenum">
              <a:rPr lang="en-US" sz="800">
                <a:solidFill>
                  <a:srgbClr val="4E4D4E"/>
                </a:solidFill>
                <a:cs typeface="Corbel"/>
              </a:rPr>
              <a:pPr/>
              <a:t>9</a:t>
            </a:fld>
            <a:endParaRPr lang="en-US" sz="800" dirty="0">
              <a:solidFill>
                <a:srgbClr val="4E4D4E"/>
              </a:solidFill>
              <a:cs typeface="Corbel"/>
            </a:endParaRPr>
          </a:p>
        </p:txBody>
      </p:sp>
    </p:spTree>
    <p:extLst>
      <p:ext uri="{BB962C8B-B14F-4D97-AF65-F5344CB8AC3E}">
        <p14:creationId xmlns:p14="http://schemas.microsoft.com/office/powerpoint/2010/main" val="2416875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8B219-F192-47D3-A39D-EC28F6347A09}" type="slidenum">
              <a:rPr lang="en-US" smtClean="0"/>
              <a:t>27</a:t>
            </a:fld>
            <a:endParaRPr lang="en-US"/>
          </a:p>
        </p:txBody>
      </p:sp>
    </p:spTree>
    <p:extLst>
      <p:ext uri="{BB962C8B-B14F-4D97-AF65-F5344CB8AC3E}">
        <p14:creationId xmlns:p14="http://schemas.microsoft.com/office/powerpoint/2010/main" val="5714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8B219-F192-47D3-A39D-EC28F6347A09}" type="slidenum">
              <a:rPr lang="en-US" smtClean="0"/>
              <a:t>28</a:t>
            </a:fld>
            <a:endParaRPr lang="en-US"/>
          </a:p>
        </p:txBody>
      </p:sp>
    </p:spTree>
    <p:extLst>
      <p:ext uri="{BB962C8B-B14F-4D97-AF65-F5344CB8AC3E}">
        <p14:creationId xmlns:p14="http://schemas.microsoft.com/office/powerpoint/2010/main" val="1032720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2DFD2D-4684-46D2-A812-23C83DA2FCDA}"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93925-9377-4E9C-8E33-F77FE0B68F33}" type="slidenum">
              <a:rPr lang="en-US" smtClean="0"/>
              <a:t>‹#›</a:t>
            </a:fld>
            <a:endParaRPr lang="en-US" dirty="0"/>
          </a:p>
        </p:txBody>
      </p:sp>
      <p:pic>
        <p:nvPicPr>
          <p:cNvPr id="7" name="Picture 6">
            <a:extLst>
              <a:ext uri="{FF2B5EF4-FFF2-40B4-BE49-F238E27FC236}">
                <a16:creationId xmlns:a16="http://schemas.microsoft.com/office/drawing/2014/main" id="{EA07F88B-17B5-409E-AC8B-F7CB942318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3138" y="6085605"/>
            <a:ext cx="1226574" cy="811161"/>
          </a:xfrm>
          <a:prstGeom prst="rect">
            <a:avLst/>
          </a:prstGeom>
        </p:spPr>
      </p:pic>
    </p:spTree>
    <p:extLst>
      <p:ext uri="{BB962C8B-B14F-4D97-AF65-F5344CB8AC3E}">
        <p14:creationId xmlns:p14="http://schemas.microsoft.com/office/powerpoint/2010/main" val="1827226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DFD2D-4684-46D2-A812-23C83DA2FCDA}"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93925-9377-4E9C-8E33-F77FE0B68F33}" type="slidenum">
              <a:rPr lang="en-US" smtClean="0"/>
              <a:t>‹#›</a:t>
            </a:fld>
            <a:endParaRPr lang="en-US"/>
          </a:p>
        </p:txBody>
      </p:sp>
    </p:spTree>
    <p:extLst>
      <p:ext uri="{BB962C8B-B14F-4D97-AF65-F5344CB8AC3E}">
        <p14:creationId xmlns:p14="http://schemas.microsoft.com/office/powerpoint/2010/main" val="294894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DFD2D-4684-46D2-A812-23C83DA2FCDA}"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93925-9377-4E9C-8E33-F77FE0B68F33}" type="slidenum">
              <a:rPr lang="en-US" smtClean="0"/>
              <a:t>‹#›</a:t>
            </a:fld>
            <a:endParaRPr lang="en-US"/>
          </a:p>
        </p:txBody>
      </p:sp>
    </p:spTree>
    <p:extLst>
      <p:ext uri="{BB962C8B-B14F-4D97-AF65-F5344CB8AC3E}">
        <p14:creationId xmlns:p14="http://schemas.microsoft.com/office/powerpoint/2010/main" val="884425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Content">
    <p:spTree>
      <p:nvGrpSpPr>
        <p:cNvPr id="1" name=""/>
        <p:cNvGrpSpPr/>
        <p:nvPr/>
      </p:nvGrpSpPr>
      <p:grpSpPr>
        <a:xfrm>
          <a:off x="0" y="0"/>
          <a:ext cx="0" cy="0"/>
          <a:chOff x="0" y="0"/>
          <a:chExt cx="0" cy="0"/>
        </a:xfrm>
      </p:grpSpPr>
      <p:sp>
        <p:nvSpPr>
          <p:cNvPr id="11" name="Source Placeholder 10"/>
          <p:cNvSpPr>
            <a:spLocks noGrp="1"/>
          </p:cNvSpPr>
          <p:nvPr>
            <p:ph type="body" sz="quarter" idx="14" hasCustomPrompt="1"/>
          </p:nvPr>
        </p:nvSpPr>
        <p:spPr>
          <a:xfrm>
            <a:off x="395583" y="6217636"/>
            <a:ext cx="11399520" cy="278465"/>
          </a:xfrm>
          <a:prstGeom prst="rect">
            <a:avLst/>
          </a:prstGeom>
        </p:spPr>
        <p:txBody>
          <a:bodyPr lIns="0" anchor="b">
            <a:noAutofit/>
          </a:bodyPr>
          <a:lstStyle>
            <a:lvl1pPr marL="0" marR="0" indent="0" algn="l" defTabSz="121917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1067">
                <a:solidFill>
                  <a:schemeClr val="bg1">
                    <a:lumMod val="50000"/>
                  </a:schemeClr>
                </a:solidFill>
              </a:defRPr>
            </a:lvl1pPr>
            <a:lvl2pPr marL="150280" indent="0">
              <a:buNone/>
              <a:defRPr sz="1067"/>
            </a:lvl2pPr>
            <a:lvl3pPr marL="609585" indent="0">
              <a:buNone/>
              <a:defRPr sz="1067"/>
            </a:lvl3pPr>
            <a:lvl4pPr>
              <a:buNone/>
              <a:defRPr sz="1067"/>
            </a:lvl4pPr>
            <a:lvl5pPr marL="992691" indent="0">
              <a:buNone/>
              <a:defRPr sz="1067"/>
            </a:lvl5pPr>
          </a:lstStyle>
          <a:p>
            <a:pPr marL="0" marR="0" lvl="0" indent="0" algn="l" defTabSz="1219170" rtl="0" eaLnBrk="1" fontAlgn="auto" latinLnBrk="0" hangingPunct="1">
              <a:lnSpc>
                <a:spcPct val="100000"/>
              </a:lnSpc>
              <a:spcBef>
                <a:spcPts val="0"/>
              </a:spcBef>
              <a:spcAft>
                <a:spcPts val="667"/>
              </a:spcAft>
              <a:buClr>
                <a:schemeClr val="tx2"/>
              </a:buClr>
              <a:buSzTx/>
              <a:buFont typeface="Arial" panose="020B0604020202020204" pitchFamily="34" charset="0"/>
              <a:buNone/>
              <a:tabLst/>
              <a:defRPr/>
            </a:pPr>
            <a:r>
              <a:rPr lang="en-US" dirty="0"/>
              <a:t>Click to edit source</a:t>
            </a:r>
          </a:p>
        </p:txBody>
      </p:sp>
      <p:sp>
        <p:nvSpPr>
          <p:cNvPr id="8" name="Title 7"/>
          <p:cNvSpPr>
            <a:spLocks noGrp="1"/>
          </p:cNvSpPr>
          <p:nvPr>
            <p:ph type="title"/>
          </p:nvPr>
        </p:nvSpPr>
        <p:spPr>
          <a:xfrm>
            <a:off x="378650" y="452381"/>
            <a:ext cx="11440405" cy="1069957"/>
          </a:xfrm>
        </p:spPr>
        <p:txBody>
          <a:bodyPr/>
          <a:lstStyle>
            <a:lvl1pPr>
              <a:defRPr u="none">
                <a:ln>
                  <a:noFill/>
                </a:ln>
              </a:defRPr>
            </a:lvl1pPr>
          </a:lstStyle>
          <a:p>
            <a:r>
              <a:rPr lang="en-US"/>
              <a:t>Click to edit Master title style</a:t>
            </a:r>
            <a:endParaRPr lang="en-US" dirty="0"/>
          </a:p>
        </p:txBody>
      </p:sp>
      <p:sp>
        <p:nvSpPr>
          <p:cNvPr id="3" name="Content Placeholder 2"/>
          <p:cNvSpPr>
            <a:spLocks noGrp="1"/>
          </p:cNvSpPr>
          <p:nvPr>
            <p:ph sz="quarter" idx="15"/>
          </p:nvPr>
        </p:nvSpPr>
        <p:spPr>
          <a:xfrm>
            <a:off x="376296" y="1685270"/>
            <a:ext cx="11439408" cy="4396444"/>
          </a:xfrm>
          <a:prstGeom prst="rect">
            <a:avLst/>
          </a:prstGeom>
        </p:spPr>
        <p:txBody>
          <a:bodyPr/>
          <a:lstStyle>
            <a:lvl1pPr marL="380990" indent="-380990">
              <a:buFont typeface="Arial"/>
              <a:buChar char="•"/>
              <a:defRPr/>
            </a:lvl1pPr>
            <a:lvl2pPr marL="990575" indent="-380990">
              <a:buFont typeface="Arial"/>
              <a:buChar char="•"/>
              <a:defRPr/>
            </a:lvl2pPr>
            <a:lvl3pPr marL="1600160" indent="-380990">
              <a:buFont typeface="Arial"/>
              <a:buChar char="•"/>
              <a:defRPr/>
            </a:lvl3pPr>
            <a:lvl4pPr marL="2209745" indent="-380990">
              <a:buFont typeface="Arial"/>
              <a:buChar char="•"/>
              <a:defRPr/>
            </a:lvl4pPr>
            <a:lvl5pPr>
              <a:defRPr baseline="0"/>
            </a:lvl5pPr>
            <a:lvl6pPr marL="2962582" indent="0">
              <a:buSzPct val="100000"/>
              <a:buNone/>
              <a:defRPr/>
            </a:lvl6pPr>
          </a:lstStyle>
          <a:p>
            <a:pPr marL="380990" lvl="0" indent="-380990">
              <a:buFont typeface="Arial"/>
              <a:buChar char="•"/>
            </a:pPr>
            <a:r>
              <a:rPr lang="en-US"/>
              <a:t>Edit Master text styles</a:t>
            </a:r>
          </a:p>
          <a:p>
            <a:pPr marL="380990" lvl="1" indent="-380990">
              <a:buFont typeface="Arial"/>
              <a:buChar char="•"/>
            </a:pPr>
            <a:r>
              <a:rPr lang="en-US"/>
              <a:t>Second level</a:t>
            </a:r>
          </a:p>
          <a:p>
            <a:pPr marL="380990" lvl="2" indent="-380990">
              <a:buFont typeface="Arial"/>
              <a:buChar char="•"/>
            </a:pPr>
            <a:r>
              <a:rPr lang="en-US"/>
              <a:t>Third level</a:t>
            </a:r>
          </a:p>
          <a:p>
            <a:pPr marL="380990" lvl="3" indent="-380990">
              <a:buFont typeface="Arial"/>
              <a:buChar char="•"/>
            </a:pPr>
            <a:r>
              <a:rPr lang="en-US"/>
              <a:t>Fourth level</a:t>
            </a:r>
          </a:p>
          <a:p>
            <a:pPr marL="380990" lvl="4" indent="-380990">
              <a:buFont typeface="Arial"/>
              <a:buChar char="•"/>
            </a:pPr>
            <a:r>
              <a:rPr lang="en-US"/>
              <a:t>Fifth level</a:t>
            </a:r>
            <a:endParaRPr lang="en-US" dirty="0"/>
          </a:p>
        </p:txBody>
      </p:sp>
    </p:spTree>
    <p:extLst>
      <p:ext uri="{BB962C8B-B14F-4D97-AF65-F5344CB8AC3E}">
        <p14:creationId xmlns:p14="http://schemas.microsoft.com/office/powerpoint/2010/main" val="1036992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Source Placeholder 10"/>
          <p:cNvSpPr>
            <a:spLocks noGrp="1"/>
          </p:cNvSpPr>
          <p:nvPr>
            <p:ph type="body" sz="quarter" idx="14" hasCustomPrompt="1"/>
          </p:nvPr>
        </p:nvSpPr>
        <p:spPr>
          <a:xfrm>
            <a:off x="395583" y="6217636"/>
            <a:ext cx="11399520" cy="278465"/>
          </a:xfrm>
          <a:prstGeom prst="rect">
            <a:avLst/>
          </a:prstGeom>
        </p:spPr>
        <p:txBody>
          <a:bodyPr lIns="0" anchor="b">
            <a:noAutofit/>
          </a:bodyPr>
          <a:lstStyle>
            <a:lvl1pPr marL="0" marR="0" indent="0" algn="l" defTabSz="1219170" rtl="0" eaLnBrk="1" fontAlgn="auto" latinLnBrk="0" hangingPunct="1">
              <a:lnSpc>
                <a:spcPct val="100000"/>
              </a:lnSpc>
              <a:spcBef>
                <a:spcPts val="0"/>
              </a:spcBef>
              <a:spcAft>
                <a:spcPts val="0"/>
              </a:spcAft>
              <a:buClr>
                <a:schemeClr val="tx2"/>
              </a:buClr>
              <a:buSzTx/>
              <a:buFont typeface="Arial" panose="020B0604020202020204" pitchFamily="34" charset="0"/>
              <a:buNone/>
              <a:tabLst/>
              <a:defRPr sz="1067">
                <a:solidFill>
                  <a:schemeClr val="bg1">
                    <a:lumMod val="50000"/>
                  </a:schemeClr>
                </a:solidFill>
              </a:defRPr>
            </a:lvl1pPr>
            <a:lvl2pPr marL="150280" indent="0">
              <a:buNone/>
              <a:defRPr sz="1067"/>
            </a:lvl2pPr>
            <a:lvl3pPr marL="609585" indent="0">
              <a:buNone/>
              <a:defRPr sz="1067"/>
            </a:lvl3pPr>
            <a:lvl4pPr>
              <a:buNone/>
              <a:defRPr sz="1067"/>
            </a:lvl4pPr>
            <a:lvl5pPr marL="992691" indent="0">
              <a:buNone/>
              <a:defRPr sz="1067"/>
            </a:lvl5pPr>
          </a:lstStyle>
          <a:p>
            <a:pPr marL="0" marR="0" lvl="0" indent="0" algn="l" defTabSz="1219170" rtl="0" eaLnBrk="1" fontAlgn="auto" latinLnBrk="0" hangingPunct="1">
              <a:lnSpc>
                <a:spcPct val="100000"/>
              </a:lnSpc>
              <a:spcBef>
                <a:spcPts val="0"/>
              </a:spcBef>
              <a:spcAft>
                <a:spcPts val="667"/>
              </a:spcAft>
              <a:buClr>
                <a:schemeClr val="tx2"/>
              </a:buClr>
              <a:buSzTx/>
              <a:buFont typeface="Arial" panose="020B0604020202020204" pitchFamily="34" charset="0"/>
              <a:buNone/>
              <a:tabLst/>
              <a:defRPr/>
            </a:pPr>
            <a:r>
              <a:rPr lang="en-US" dirty="0"/>
              <a:t>Click to edit source</a:t>
            </a:r>
          </a:p>
        </p:txBody>
      </p:sp>
      <p:sp>
        <p:nvSpPr>
          <p:cNvPr id="8" name="Title 7"/>
          <p:cNvSpPr>
            <a:spLocks noGrp="1"/>
          </p:cNvSpPr>
          <p:nvPr>
            <p:ph type="title"/>
          </p:nvPr>
        </p:nvSpPr>
        <p:spPr>
          <a:xfrm>
            <a:off x="378650" y="452382"/>
            <a:ext cx="11440405" cy="1078509"/>
          </a:xfrm>
        </p:spPr>
        <p:txBody>
          <a:bodyPr/>
          <a:lstStyle>
            <a:lvl1pPr>
              <a:defRPr u="none">
                <a:ln>
                  <a:noFill/>
                </a:ln>
              </a:defRPr>
            </a:lvl1pPr>
          </a:lstStyle>
          <a:p>
            <a:r>
              <a:rPr lang="en-US"/>
              <a:t>Click to edit Master title style</a:t>
            </a:r>
            <a:endParaRPr lang="en-US" dirty="0"/>
          </a:p>
        </p:txBody>
      </p:sp>
    </p:spTree>
    <p:extLst>
      <p:ext uri="{BB962C8B-B14F-4D97-AF65-F5344CB8AC3E}">
        <p14:creationId xmlns:p14="http://schemas.microsoft.com/office/powerpoint/2010/main" val="368118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Ref idx="1002">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2DFD2D-4684-46D2-A812-23C83DA2FCDA}"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697497" y="6183364"/>
            <a:ext cx="1197077" cy="674636"/>
          </a:xfrm>
        </p:spPr>
        <p:txBody>
          <a:bodyPr/>
          <a:lstStyle/>
          <a:p>
            <a:fld id="{A0D93925-9377-4E9C-8E33-F77FE0B68F33}" type="slidenum">
              <a:rPr lang="en-US" smtClean="0"/>
              <a:t>‹#›</a:t>
            </a:fld>
            <a:endParaRPr lang="en-US" dirty="0"/>
          </a:p>
        </p:txBody>
      </p:sp>
      <p:pic>
        <p:nvPicPr>
          <p:cNvPr id="7" name="Picture 6">
            <a:extLst>
              <a:ext uri="{FF2B5EF4-FFF2-40B4-BE49-F238E27FC236}">
                <a16:creationId xmlns:a16="http://schemas.microsoft.com/office/drawing/2014/main" id="{73EAFBCF-D9AF-4045-AE5D-66B558E310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53138" y="6085605"/>
            <a:ext cx="1226574" cy="811161"/>
          </a:xfrm>
          <a:prstGeom prst="rect">
            <a:avLst/>
          </a:prstGeom>
        </p:spPr>
      </p:pic>
    </p:spTree>
    <p:extLst>
      <p:ext uri="{BB962C8B-B14F-4D97-AF65-F5344CB8AC3E}">
        <p14:creationId xmlns:p14="http://schemas.microsoft.com/office/powerpoint/2010/main" val="169474160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2DFD2D-4684-46D2-A812-23C83DA2FCDA}"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93925-9377-4E9C-8E33-F77FE0B68F33}" type="slidenum">
              <a:rPr lang="en-US" smtClean="0"/>
              <a:t>‹#›</a:t>
            </a:fld>
            <a:endParaRPr lang="en-US"/>
          </a:p>
        </p:txBody>
      </p:sp>
      <p:pic>
        <p:nvPicPr>
          <p:cNvPr id="7" name="Picture 6">
            <a:extLst>
              <a:ext uri="{FF2B5EF4-FFF2-40B4-BE49-F238E27FC236}">
                <a16:creationId xmlns:a16="http://schemas.microsoft.com/office/drawing/2014/main" id="{E362B518-E5AE-469C-B1AA-251D8C8354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27226" y="5910314"/>
            <a:ext cx="1226574" cy="811161"/>
          </a:xfrm>
          <a:prstGeom prst="rect">
            <a:avLst/>
          </a:prstGeom>
        </p:spPr>
      </p:pic>
    </p:spTree>
    <p:extLst>
      <p:ext uri="{BB962C8B-B14F-4D97-AF65-F5344CB8AC3E}">
        <p14:creationId xmlns:p14="http://schemas.microsoft.com/office/powerpoint/2010/main" val="212621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2DFD2D-4684-46D2-A812-23C83DA2FCDA}"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93925-9377-4E9C-8E33-F77FE0B68F33}" type="slidenum">
              <a:rPr lang="en-US" smtClean="0"/>
              <a:t>‹#›</a:t>
            </a:fld>
            <a:endParaRPr lang="en-US"/>
          </a:p>
        </p:txBody>
      </p:sp>
    </p:spTree>
    <p:extLst>
      <p:ext uri="{BB962C8B-B14F-4D97-AF65-F5344CB8AC3E}">
        <p14:creationId xmlns:p14="http://schemas.microsoft.com/office/powerpoint/2010/main" val="420268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2DFD2D-4684-46D2-A812-23C83DA2FCDA}"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93925-9377-4E9C-8E33-F77FE0B68F33}" type="slidenum">
              <a:rPr lang="en-US" smtClean="0"/>
              <a:t>‹#›</a:t>
            </a:fld>
            <a:endParaRPr lang="en-US"/>
          </a:p>
        </p:txBody>
      </p:sp>
    </p:spTree>
    <p:extLst>
      <p:ext uri="{BB962C8B-B14F-4D97-AF65-F5344CB8AC3E}">
        <p14:creationId xmlns:p14="http://schemas.microsoft.com/office/powerpoint/2010/main" val="1818447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2DFD2D-4684-46D2-A812-23C83DA2FCDA}"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93925-9377-4E9C-8E33-F77FE0B68F33}" type="slidenum">
              <a:rPr lang="en-US" smtClean="0"/>
              <a:t>‹#›</a:t>
            </a:fld>
            <a:endParaRPr lang="en-US"/>
          </a:p>
        </p:txBody>
      </p:sp>
    </p:spTree>
    <p:extLst>
      <p:ext uri="{BB962C8B-B14F-4D97-AF65-F5344CB8AC3E}">
        <p14:creationId xmlns:p14="http://schemas.microsoft.com/office/powerpoint/2010/main" val="411671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2DFD2D-4684-46D2-A812-23C83DA2FCDA}"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93925-9377-4E9C-8E33-F77FE0B68F33}" type="slidenum">
              <a:rPr lang="en-US" smtClean="0"/>
              <a:t>‹#›</a:t>
            </a:fld>
            <a:endParaRPr lang="en-US"/>
          </a:p>
        </p:txBody>
      </p:sp>
    </p:spTree>
    <p:extLst>
      <p:ext uri="{BB962C8B-B14F-4D97-AF65-F5344CB8AC3E}">
        <p14:creationId xmlns:p14="http://schemas.microsoft.com/office/powerpoint/2010/main" val="512444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DFD2D-4684-46D2-A812-23C83DA2FCDA}"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93925-9377-4E9C-8E33-F77FE0B68F33}" type="slidenum">
              <a:rPr lang="en-US" smtClean="0"/>
              <a:t>‹#›</a:t>
            </a:fld>
            <a:endParaRPr lang="en-US"/>
          </a:p>
        </p:txBody>
      </p:sp>
    </p:spTree>
    <p:extLst>
      <p:ext uri="{BB962C8B-B14F-4D97-AF65-F5344CB8AC3E}">
        <p14:creationId xmlns:p14="http://schemas.microsoft.com/office/powerpoint/2010/main" val="3811202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2DFD2D-4684-46D2-A812-23C83DA2FCDA}"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93925-9377-4E9C-8E33-F77FE0B68F33}" type="slidenum">
              <a:rPr lang="en-US" smtClean="0"/>
              <a:t>‹#›</a:t>
            </a:fld>
            <a:endParaRPr lang="en-US"/>
          </a:p>
        </p:txBody>
      </p:sp>
    </p:spTree>
    <p:extLst>
      <p:ext uri="{BB962C8B-B14F-4D97-AF65-F5344CB8AC3E}">
        <p14:creationId xmlns:p14="http://schemas.microsoft.com/office/powerpoint/2010/main" val="155432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62DFD2D-4684-46D2-A812-23C83DA2FCDA}"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93925-9377-4E9C-8E33-F77FE0B68F33}" type="slidenum">
              <a:rPr lang="en-US" smtClean="0"/>
              <a:t>‹#›</a:t>
            </a:fld>
            <a:endParaRPr lang="en-US"/>
          </a:p>
        </p:txBody>
      </p:sp>
    </p:spTree>
    <p:extLst>
      <p:ext uri="{BB962C8B-B14F-4D97-AF65-F5344CB8AC3E}">
        <p14:creationId xmlns:p14="http://schemas.microsoft.com/office/powerpoint/2010/main" val="181095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DFD2D-4684-46D2-A812-23C83DA2FCDA}" type="datetimeFigureOut">
              <a:rPr lang="en-US" smtClean="0"/>
              <a:t>10/30/2019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93925-9377-4E9C-8E33-F77FE0B68F33}" type="slidenum">
              <a:rPr lang="en-US" smtClean="0"/>
              <a:t>‹#›</a:t>
            </a:fld>
            <a:endParaRPr lang="en-US"/>
          </a:p>
        </p:txBody>
      </p:sp>
    </p:spTree>
    <p:extLst>
      <p:ext uri="{BB962C8B-B14F-4D97-AF65-F5344CB8AC3E}">
        <p14:creationId xmlns:p14="http://schemas.microsoft.com/office/powerpoint/2010/main" val="18256594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4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VvLJ3_X7vDHX5M&amp;tbnid=cm4ecpMz4v4c0M:&amp;ved=0CAUQjRw&amp;url=http://chronicle.com/blogs/worldwise/the-global-challenge-of-scaling-up-higher-education/32023&amp;ei=wyomUpGhKLS-sASOpICYCQ&amp;bvm=bv.51495398,d.cWc&amp;psig=AFQjCNHjeYFLaQf_OfyquIqiOExzzFLHLA&amp;ust=1378319303946208"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ctrTitle"/>
          </p:nvPr>
        </p:nvSpPr>
        <p:spPr>
          <a:xfrm>
            <a:off x="2362200" y="976131"/>
            <a:ext cx="7772400" cy="1371600"/>
          </a:xfrm>
        </p:spPr>
        <p:txBody>
          <a:bodyPr>
            <a:normAutofit fontScale="90000"/>
          </a:bodyPr>
          <a:lstStyle/>
          <a:p>
            <a:pPr>
              <a:defRPr/>
            </a:pPr>
            <a:r>
              <a:rPr lang="en-US" sz="5333" b="1" cap="all" dirty="0">
                <a:solidFill>
                  <a:schemeClr val="bg1"/>
                </a:solidFill>
                <a:highlight>
                  <a:srgbClr val="008080"/>
                </a:highlight>
                <a:uFill>
                  <a:solidFill>
                    <a:schemeClr val="accent1"/>
                  </a:solidFill>
                </a:uFill>
              </a:rPr>
              <a:t>Social management, including equity and safeguards </a:t>
            </a:r>
          </a:p>
        </p:txBody>
      </p:sp>
      <p:sp>
        <p:nvSpPr>
          <p:cNvPr id="4099" name="Rectangle 3"/>
          <p:cNvSpPr>
            <a:spLocks noGrp="1" noChangeArrowheads="1"/>
          </p:cNvSpPr>
          <p:nvPr>
            <p:ph type="subTitle" idx="1"/>
          </p:nvPr>
        </p:nvSpPr>
        <p:spPr>
          <a:xfrm>
            <a:off x="1981200" y="2835792"/>
            <a:ext cx="8153400" cy="3646024"/>
          </a:xfrm>
        </p:spPr>
        <p:txBody>
          <a:bodyPr>
            <a:normAutofit/>
          </a:bodyPr>
          <a:lstStyle/>
          <a:p>
            <a:pPr algn="ctr">
              <a:lnSpc>
                <a:spcPct val="80000"/>
              </a:lnSpc>
            </a:pPr>
            <a:r>
              <a:rPr lang="en-US" sz="2800" b="1" dirty="0">
                <a:solidFill>
                  <a:schemeClr val="tx2">
                    <a:lumMod val="50000"/>
                  </a:schemeClr>
                </a:solidFill>
              </a:rPr>
              <a:t>Relevance &amp; Application in  </a:t>
            </a:r>
          </a:p>
          <a:p>
            <a:pPr algn="ctr">
              <a:lnSpc>
                <a:spcPct val="80000"/>
              </a:lnSpc>
            </a:pPr>
            <a:r>
              <a:rPr lang="en-US" sz="2800" b="1" dirty="0">
                <a:solidFill>
                  <a:schemeClr val="tx2">
                    <a:lumMod val="50000"/>
                  </a:schemeClr>
                </a:solidFill>
              </a:rPr>
              <a:t>Support to </a:t>
            </a:r>
            <a:br>
              <a:rPr lang="en-US" sz="2800" dirty="0">
                <a:solidFill>
                  <a:schemeClr val="tx2">
                    <a:lumMod val="50000"/>
                  </a:schemeClr>
                </a:solidFill>
              </a:rPr>
            </a:br>
            <a:br>
              <a:rPr lang="en-US" sz="3200" dirty="0">
                <a:solidFill>
                  <a:schemeClr val="tx2">
                    <a:lumMod val="50000"/>
                  </a:schemeClr>
                </a:solidFill>
              </a:rPr>
            </a:br>
            <a:r>
              <a:rPr lang="en-US" sz="2000" dirty="0">
                <a:solidFill>
                  <a:schemeClr val="tx2">
                    <a:lumMod val="50000"/>
                  </a:schemeClr>
                </a:solidFill>
              </a:rPr>
              <a:t> </a:t>
            </a:r>
            <a:r>
              <a:rPr lang="en-US" sz="3600" b="1" dirty="0">
                <a:solidFill>
                  <a:schemeClr val="tx2">
                    <a:lumMod val="50000"/>
                  </a:schemeClr>
                </a:solidFill>
                <a:latin typeface="Garamond" pitchFamily="18" charset="0"/>
              </a:rPr>
              <a:t>TEQIP- III</a:t>
            </a:r>
          </a:p>
          <a:p>
            <a:pPr algn="ctr">
              <a:lnSpc>
                <a:spcPct val="80000"/>
              </a:lnSpc>
            </a:pPr>
            <a:endParaRPr lang="en-US" sz="3600" b="1" dirty="0">
              <a:solidFill>
                <a:schemeClr val="tx2">
                  <a:lumMod val="50000"/>
                </a:schemeClr>
              </a:solidFill>
              <a:latin typeface="Garamond" pitchFamily="18" charset="0"/>
            </a:endParaRPr>
          </a:p>
          <a:p>
            <a:pPr algn="ctr">
              <a:lnSpc>
                <a:spcPct val="80000"/>
              </a:lnSpc>
            </a:pPr>
            <a:r>
              <a:rPr lang="en-US" sz="3600" b="1" dirty="0">
                <a:solidFill>
                  <a:schemeClr val="tx2">
                    <a:lumMod val="50000"/>
                  </a:schemeClr>
                </a:solidFill>
                <a:latin typeface="Garamond" pitchFamily="18" charset="0"/>
              </a:rPr>
              <a:t>Surbhi Dhingra</a:t>
            </a:r>
          </a:p>
          <a:p>
            <a:pPr algn="ctr">
              <a:lnSpc>
                <a:spcPct val="80000"/>
              </a:lnSpc>
            </a:pPr>
            <a:r>
              <a:rPr lang="en-US" sz="3600" b="1" dirty="0">
                <a:solidFill>
                  <a:schemeClr val="tx2">
                    <a:lumMod val="50000"/>
                  </a:schemeClr>
                </a:solidFill>
                <a:latin typeface="Garamond" pitchFamily="18" charset="0"/>
              </a:rPr>
              <a:t>World Bank </a:t>
            </a:r>
          </a:p>
          <a:p>
            <a:pPr algn="ctr">
              <a:lnSpc>
                <a:spcPct val="80000"/>
              </a:lnSpc>
            </a:pPr>
            <a:endParaRPr lang="en-US" sz="3600" b="1" dirty="0">
              <a:solidFill>
                <a:schemeClr val="tx2">
                  <a:lumMod val="50000"/>
                </a:schemeClr>
              </a:solidFill>
              <a:latin typeface="Garamond" pitchFamily="18" charset="0"/>
            </a:endParaRPr>
          </a:p>
          <a:p>
            <a:pPr algn="ctr">
              <a:lnSpc>
                <a:spcPct val="80000"/>
              </a:lnSpc>
            </a:pPr>
            <a:endParaRPr lang="en-US" sz="3600" b="1" dirty="0">
              <a:solidFill>
                <a:schemeClr val="tx2">
                  <a:lumMod val="50000"/>
                </a:schemeClr>
              </a:solidFill>
              <a:latin typeface="Garamond" pitchFamily="18" charset="0"/>
            </a:endParaRPr>
          </a:p>
          <a:p>
            <a:pPr algn="ctr">
              <a:lnSpc>
                <a:spcPct val="80000"/>
              </a:lnSpc>
            </a:pPr>
            <a:endParaRPr lang="en-US" sz="3600" b="1" dirty="0">
              <a:solidFill>
                <a:schemeClr val="tx2">
                  <a:lumMod val="50000"/>
                </a:schemeClr>
              </a:solidFill>
              <a:latin typeface="Garamond" pitchFamily="18" charset="0"/>
            </a:endParaRPr>
          </a:p>
        </p:txBody>
      </p:sp>
      <p:pic>
        <p:nvPicPr>
          <p:cNvPr id="3" name="Picture 2">
            <a:extLst>
              <a:ext uri="{FF2B5EF4-FFF2-40B4-BE49-F238E27FC236}">
                <a16:creationId xmlns:a16="http://schemas.microsoft.com/office/drawing/2014/main" id="{8D9173B6-9B6B-406B-9B7F-6A6AB2F46B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7497" y="5279923"/>
            <a:ext cx="1494503" cy="1578077"/>
          </a:xfrm>
          <a:prstGeom prst="rect">
            <a:avLst/>
          </a:prstGeom>
        </p:spPr>
      </p:pic>
      <p:graphicFrame>
        <p:nvGraphicFramePr>
          <p:cNvPr id="2" name="Table 1">
            <a:extLst>
              <a:ext uri="{FF2B5EF4-FFF2-40B4-BE49-F238E27FC236}">
                <a16:creationId xmlns:a16="http://schemas.microsoft.com/office/drawing/2014/main" id="{43B4B4CE-FEDC-481F-8862-0934B9A1F0DB}"/>
              </a:ext>
            </a:extLst>
          </p:cNvPr>
          <p:cNvGraphicFramePr>
            <a:graphicFrameLocks noGrp="1"/>
          </p:cNvGraphicFramePr>
          <p:nvPr>
            <p:extLst>
              <p:ext uri="{D42A27DB-BD31-4B8C-83A1-F6EECF244321}">
                <p14:modId xmlns:p14="http://schemas.microsoft.com/office/powerpoint/2010/main" val="248569545"/>
              </p:ext>
            </p:extLst>
          </p:nvPr>
        </p:nvGraphicFramePr>
        <p:xfrm>
          <a:off x="2147752" y="5788822"/>
          <a:ext cx="8128000" cy="4572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509567483"/>
                    </a:ext>
                  </a:extLst>
                </a:gridCol>
              </a:tblGrid>
              <a:tr h="206864">
                <a:tc>
                  <a:txBody>
                    <a:bodyPr/>
                    <a:lstStyle/>
                    <a:p>
                      <a:pPr algn="ctr"/>
                      <a:endParaRPr lang="en-US" sz="2400" kern="1200" dirty="0">
                        <a:solidFill>
                          <a:schemeClr val="tx2">
                            <a:lumMod val="50000"/>
                          </a:schemeClr>
                        </a:solidFill>
                        <a:latin typeface="+mn-lt"/>
                        <a:ea typeface="+mn-ea"/>
                        <a:cs typeface="+mn-cs"/>
                      </a:endParaRPr>
                    </a:p>
                  </a:txBody>
                  <a:tcPr>
                    <a:noFill/>
                  </a:tcPr>
                </a:tc>
                <a:extLst>
                  <a:ext uri="{0D108BD9-81ED-4DB2-BD59-A6C34878D82A}">
                    <a16:rowId xmlns:a16="http://schemas.microsoft.com/office/drawing/2014/main" val="594568594"/>
                  </a:ext>
                </a:extLst>
              </a:tr>
            </a:tbl>
          </a:graphicData>
        </a:graphic>
      </p:graphicFrame>
    </p:spTree>
    <p:extLst>
      <p:ext uri="{BB962C8B-B14F-4D97-AF65-F5344CB8AC3E}">
        <p14:creationId xmlns:p14="http://schemas.microsoft.com/office/powerpoint/2010/main" val="44985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F26B425-77AA-455A-A626-1F74D2DC323B}"/>
              </a:ext>
            </a:extLst>
          </p:cNvPr>
          <p:cNvSpPr>
            <a:spLocks noGrp="1"/>
          </p:cNvSpPr>
          <p:nvPr>
            <p:ph type="subTitle" idx="1"/>
          </p:nvPr>
        </p:nvSpPr>
        <p:spPr>
          <a:xfrm>
            <a:off x="1169043" y="1273215"/>
            <a:ext cx="9942653" cy="3984585"/>
          </a:xfrm>
        </p:spPr>
        <p:txBody>
          <a:bodyPr>
            <a:normAutofit lnSpcReduction="10000"/>
          </a:bodyPr>
          <a:lstStyle/>
          <a:p>
            <a:pPr algn="just"/>
            <a:r>
              <a:rPr lang="en-US" sz="3600" dirty="0">
                <a:solidFill>
                  <a:schemeClr val="tx2">
                    <a:lumMod val="50000"/>
                  </a:schemeClr>
                </a:solidFill>
              </a:rPr>
              <a:t>The game tries to test our impulse control- displaying behavior characterized by little or no forethought, reflection, or consideration of the consequences. </a:t>
            </a:r>
          </a:p>
          <a:p>
            <a:pPr algn="just"/>
            <a:endParaRPr lang="en-US" sz="3600" dirty="0">
              <a:solidFill>
                <a:schemeClr val="tx2">
                  <a:lumMod val="50000"/>
                </a:schemeClr>
              </a:solidFill>
            </a:endParaRPr>
          </a:p>
          <a:p>
            <a:pPr algn="just"/>
            <a:r>
              <a:rPr lang="en-US" sz="3600" dirty="0">
                <a:solidFill>
                  <a:schemeClr val="tx2">
                    <a:lumMod val="50000"/>
                  </a:schemeClr>
                </a:solidFill>
              </a:rPr>
              <a:t>Sometimes un-intentionally we show bad behavior towards students, esp. underprivileged – SC/ST  and Women</a:t>
            </a:r>
          </a:p>
        </p:txBody>
      </p:sp>
    </p:spTree>
    <p:extLst>
      <p:ext uri="{BB962C8B-B14F-4D97-AF65-F5344CB8AC3E}">
        <p14:creationId xmlns:p14="http://schemas.microsoft.com/office/powerpoint/2010/main" val="321820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419828" y="3877519"/>
            <a:ext cx="9144000" cy="1039612"/>
          </a:xfrm>
        </p:spPr>
        <p:txBody>
          <a:bodyPr/>
          <a:lstStyle/>
          <a:p>
            <a:r>
              <a:rPr lang="en-US" sz="3200" b="1" dirty="0"/>
              <a:t>The Experience of SC, ST and Women Students in Engineering – TEQIP-I &amp; II</a:t>
            </a:r>
            <a:endParaRPr lang="en-US" altLang="en-US" sz="3200" b="1" dirty="0"/>
          </a:p>
        </p:txBody>
      </p:sp>
      <p:pic>
        <p:nvPicPr>
          <p:cNvPr id="5125" name="Picture 2" descr="http://chronicle.com/blogs/worldwise/files/2013/03/800px-PCoE_students_at_AICTE_Regional_Office_in_Mumbai.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9910"/>
            <a:ext cx="12192000" cy="765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C4E248-D39F-4FB0-AB99-B90F18C4DB26}" type="slidenum">
              <a:rPr lang="en-US" altLang="en-US">
                <a:solidFill>
                  <a:srgbClr val="898989"/>
                </a:solidFill>
                <a:latin typeface="Calibri" panose="020F0502020204030204" pitchFamily="34" charset="0"/>
              </a:rPr>
              <a:pPr/>
              <a:t>11</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175441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altLang="en-US" sz="3200" b="1" dirty="0"/>
              <a:t>Access to technical education more equitable now</a:t>
            </a:r>
          </a:p>
        </p:txBody>
      </p:sp>
      <p:pic>
        <p:nvPicPr>
          <p:cNvPr id="7171"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657850" y="2251095"/>
            <a:ext cx="5038725" cy="3667125"/>
          </a:xfrm>
        </p:spPr>
      </p:pic>
      <p:sp>
        <p:nvSpPr>
          <p:cNvPr id="7172" name="TextBox 5"/>
          <p:cNvSpPr txBox="1">
            <a:spLocks noChangeArrowheads="1"/>
          </p:cNvSpPr>
          <p:nvPr/>
        </p:nvSpPr>
        <p:spPr bwMode="auto">
          <a:xfrm>
            <a:off x="2917825" y="1843088"/>
            <a:ext cx="601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latin typeface="Calibri" panose="020F0502020204030204" pitchFamily="34" charset="0"/>
              </a:rPr>
              <a:t>Probability of Enrolling in Technical Education versus General Education (SC- ST/OBC/Others)</a:t>
            </a:r>
          </a:p>
        </p:txBody>
      </p:sp>
      <p:sp>
        <p:nvSpPr>
          <p:cNvPr id="7173" name="TextBox 8"/>
          <p:cNvSpPr txBox="1">
            <a:spLocks noChangeArrowheads="1"/>
          </p:cNvSpPr>
          <p:nvPr/>
        </p:nvSpPr>
        <p:spPr bwMode="auto">
          <a:xfrm>
            <a:off x="838200" y="6311900"/>
            <a:ext cx="4743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i="1">
                <a:latin typeface="Calibri" panose="020F0502020204030204" pitchFamily="34" charset="0"/>
              </a:rPr>
              <a:t>Source</a:t>
            </a:r>
            <a:r>
              <a:rPr lang="en-US" altLang="en-US" sz="1400">
                <a:latin typeface="Calibri" panose="020F0502020204030204" pitchFamily="34" charset="0"/>
              </a:rPr>
              <a:t>: NSS 64</a:t>
            </a:r>
            <a:r>
              <a:rPr lang="en-US" altLang="en-US" sz="1400" baseline="30000">
                <a:latin typeface="Calibri" panose="020F0502020204030204" pitchFamily="34" charset="0"/>
              </a:rPr>
              <a:t>th</a:t>
            </a:r>
            <a:r>
              <a:rPr lang="en-US" altLang="en-US" sz="1400">
                <a:latin typeface="Calibri" panose="020F0502020204030204" pitchFamily="34" charset="0"/>
              </a:rPr>
              <a:t> and 71</a:t>
            </a:r>
            <a:r>
              <a:rPr lang="en-US" altLang="en-US" sz="1400" baseline="30000">
                <a:latin typeface="Calibri" panose="020F0502020204030204" pitchFamily="34" charset="0"/>
              </a:rPr>
              <a:t>st</a:t>
            </a:r>
            <a:r>
              <a:rPr lang="en-US" altLang="en-US" sz="1400">
                <a:latin typeface="Calibri" panose="020F0502020204030204" pitchFamily="34" charset="0"/>
              </a:rPr>
              <a:t> Round</a:t>
            </a:r>
            <a:endParaRPr lang="en-US" altLang="en-US">
              <a:latin typeface="Calibri" panose="020F0502020204030204" pitchFamily="34" charset="0"/>
            </a:endParaRPr>
          </a:p>
        </p:txBody>
      </p:sp>
      <p:pic>
        <p:nvPicPr>
          <p:cNvPr id="717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2251095"/>
            <a:ext cx="5029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9"/>
          <p:cNvSpPr txBox="1">
            <a:spLocks noChangeArrowheads="1"/>
          </p:cNvSpPr>
          <p:nvPr/>
        </p:nvSpPr>
        <p:spPr bwMode="auto">
          <a:xfrm>
            <a:off x="2279650" y="2681288"/>
            <a:ext cx="1020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t>2008</a:t>
            </a:r>
          </a:p>
        </p:txBody>
      </p:sp>
      <p:sp>
        <p:nvSpPr>
          <p:cNvPr id="7176" name="TextBox 10"/>
          <p:cNvSpPr txBox="1">
            <a:spLocks noChangeArrowheads="1"/>
          </p:cNvSpPr>
          <p:nvPr/>
        </p:nvSpPr>
        <p:spPr bwMode="auto">
          <a:xfrm>
            <a:off x="7913688" y="2681288"/>
            <a:ext cx="1020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b="1"/>
              <a:t>2014</a:t>
            </a:r>
          </a:p>
        </p:txBody>
      </p:sp>
      <p:sp>
        <p:nvSpPr>
          <p:cNvPr id="12" name="Oval 11"/>
          <p:cNvSpPr/>
          <p:nvPr/>
        </p:nvSpPr>
        <p:spPr>
          <a:xfrm>
            <a:off x="1196975" y="4497388"/>
            <a:ext cx="398463" cy="323850"/>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 name="Oval 12"/>
          <p:cNvSpPr/>
          <p:nvPr/>
        </p:nvSpPr>
        <p:spPr>
          <a:xfrm>
            <a:off x="6926263" y="4198938"/>
            <a:ext cx="88900" cy="173037"/>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179"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9ACA95-910D-4513-B74A-E7200DE704B8}" type="slidenum">
              <a:rPr lang="en-US" altLang="en-US">
                <a:solidFill>
                  <a:srgbClr val="898989"/>
                </a:solidFill>
                <a:latin typeface="Calibri" panose="020F0502020204030204" pitchFamily="34" charset="0"/>
              </a:rPr>
              <a:pPr/>
              <a:t>12</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84644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“I just want to leave – I don’t belong here”</a:t>
            </a:r>
            <a:endParaRPr lang="en-US" b="1" dirty="0"/>
          </a:p>
        </p:txBody>
      </p:sp>
      <p:sp>
        <p:nvSpPr>
          <p:cNvPr id="3" name="Content Placeholder 2"/>
          <p:cNvSpPr>
            <a:spLocks noGrp="1"/>
          </p:cNvSpPr>
          <p:nvPr>
            <p:ph idx="1"/>
          </p:nvPr>
        </p:nvSpPr>
        <p:spPr>
          <a:xfrm>
            <a:off x="630381" y="1700141"/>
            <a:ext cx="10515600" cy="4351338"/>
          </a:xfrm>
        </p:spPr>
        <p:txBody>
          <a:bodyPr>
            <a:normAutofit/>
          </a:bodyPr>
          <a:lstStyle/>
          <a:p>
            <a:r>
              <a:rPr lang="en-US" sz="2600" dirty="0"/>
              <a:t>Ragging</a:t>
            </a:r>
          </a:p>
          <a:p>
            <a:r>
              <a:rPr lang="en-US" sz="2600" dirty="0"/>
              <a:t>Discrimination in hostels</a:t>
            </a:r>
          </a:p>
          <a:p>
            <a:r>
              <a:rPr lang="en-US" sz="2600" dirty="0"/>
              <a:t>Discrimination in the classroom and in laboratories</a:t>
            </a:r>
          </a:p>
          <a:p>
            <a:r>
              <a:rPr lang="en-US" sz="2600" dirty="0"/>
              <a:t>Visible markers of caste among faculty and students</a:t>
            </a:r>
          </a:p>
        </p:txBody>
      </p:sp>
      <p:sp>
        <p:nvSpPr>
          <p:cNvPr id="4" name="Rounded Rectangular Callout 3"/>
          <p:cNvSpPr/>
          <p:nvPr/>
        </p:nvSpPr>
        <p:spPr>
          <a:xfrm>
            <a:off x="3125165" y="3700952"/>
            <a:ext cx="4898348" cy="1808018"/>
          </a:xfrm>
          <a:prstGeom prst="wedgeRoundRectCallout">
            <a:avLst/>
          </a:prstGeom>
          <a:solidFill>
            <a:srgbClr val="00206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bg1"/>
                </a:solidFill>
              </a:rPr>
              <a:t>“</a:t>
            </a:r>
            <a:r>
              <a:rPr lang="en-US" sz="2000" i="1" dirty="0">
                <a:solidFill>
                  <a:schemeClr val="bg1"/>
                </a:solidFill>
              </a:rPr>
              <a:t>Many faculty members wear strong caste symbols, such as ash on their forehead. Students with similar caste markers are viewed </a:t>
            </a:r>
            <a:r>
              <a:rPr lang="en-US" sz="2000" i="1" dirty="0" err="1">
                <a:solidFill>
                  <a:schemeClr val="bg1"/>
                </a:solidFill>
              </a:rPr>
              <a:t>favourably</a:t>
            </a:r>
            <a:r>
              <a:rPr lang="en-US" sz="2000" dirty="0">
                <a:solidFill>
                  <a:schemeClr val="bg1"/>
                </a:solidFill>
              </a:rPr>
              <a:t>” </a:t>
            </a:r>
          </a:p>
        </p:txBody>
      </p:sp>
    </p:spTree>
    <p:extLst>
      <p:ext uri="{BB962C8B-B14F-4D97-AF65-F5344CB8AC3E}">
        <p14:creationId xmlns:p14="http://schemas.microsoft.com/office/powerpoint/2010/main" val="900290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“Suddenly, everything is in English”</a:t>
            </a:r>
          </a:p>
        </p:txBody>
      </p:sp>
      <p:sp>
        <p:nvSpPr>
          <p:cNvPr id="3" name="Content Placeholder 2"/>
          <p:cNvSpPr>
            <a:spLocks noGrp="1"/>
          </p:cNvSpPr>
          <p:nvPr>
            <p:ph idx="1"/>
          </p:nvPr>
        </p:nvSpPr>
        <p:spPr/>
        <p:txBody>
          <a:bodyPr/>
          <a:lstStyle/>
          <a:p>
            <a:r>
              <a:rPr lang="en-GB" sz="2600" b="1" dirty="0">
                <a:cs typeface="Helvetica Light"/>
              </a:rPr>
              <a:t>Lack of fluency in English is an immediate barrier for SC/ST students; even those who can speak English, have a different accent and are thus ‘identified’</a:t>
            </a:r>
          </a:p>
          <a:p>
            <a:pPr lvl="1"/>
            <a:r>
              <a:rPr lang="en-GB" sz="2200" b="1" dirty="0">
                <a:cs typeface="Helvetica Light"/>
              </a:rPr>
              <a:t>Alienates them from many aspects of intellectual, social and cultural life</a:t>
            </a:r>
          </a:p>
          <a:p>
            <a:endParaRPr lang="en-US" dirty="0"/>
          </a:p>
        </p:txBody>
      </p:sp>
      <p:sp>
        <p:nvSpPr>
          <p:cNvPr id="4" name="Oval Callout 3"/>
          <p:cNvSpPr/>
          <p:nvPr/>
        </p:nvSpPr>
        <p:spPr>
          <a:xfrm>
            <a:off x="7145972" y="3264062"/>
            <a:ext cx="4112578" cy="2462368"/>
          </a:xfrm>
          <a:prstGeom prst="wedgeEllipseCallout">
            <a:avLst>
              <a:gd name="adj1" fmla="val -52743"/>
              <a:gd name="adj2" fmla="val 49569"/>
            </a:avLst>
          </a:prstGeom>
          <a:ln/>
        </p:spPr>
        <p:style>
          <a:lnRef idx="2">
            <a:schemeClr val="accent6">
              <a:shade val="50000"/>
            </a:schemeClr>
          </a:lnRef>
          <a:fillRef idx="1">
            <a:schemeClr val="accent6"/>
          </a:fillRef>
          <a:effectRef idx="0">
            <a:schemeClr val="accent6"/>
          </a:effectRef>
          <a:fontRef idx="minor">
            <a:schemeClr val="lt1"/>
          </a:fontRef>
        </p:style>
        <p:txBody>
          <a:bodyPr lIns="72000" rIns="72000" rtlCol="0" anchor="ctr"/>
          <a:lstStyle/>
          <a:p>
            <a:pPr algn="ctr"/>
            <a:r>
              <a:rPr lang="en-US" sz="1600" b="1" i="1" dirty="0">
                <a:latin typeface="+mj-lt"/>
                <a:cs typeface="Helvetica Light"/>
              </a:rPr>
              <a:t>“SC/ST students study in Hindi all their life, write the entrance in Hindi, but then have to suddenly adapt to an English-only course. Our college system really failed them here”</a:t>
            </a:r>
          </a:p>
        </p:txBody>
      </p:sp>
      <p:sp>
        <p:nvSpPr>
          <p:cNvPr id="5" name="Rectangular Callout 4"/>
          <p:cNvSpPr/>
          <p:nvPr/>
        </p:nvSpPr>
        <p:spPr>
          <a:xfrm>
            <a:off x="1634490" y="3429000"/>
            <a:ext cx="4023360" cy="1623060"/>
          </a:xfrm>
          <a:prstGeom prst="wedge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b="1" i="1" dirty="0"/>
              <a:t>“We had to consult the dictionary 10 times for every page we studied.”</a:t>
            </a:r>
          </a:p>
        </p:txBody>
      </p:sp>
    </p:spTree>
    <p:extLst>
      <p:ext uri="{BB962C8B-B14F-4D97-AF65-F5344CB8AC3E}">
        <p14:creationId xmlns:p14="http://schemas.microsoft.com/office/powerpoint/2010/main" val="29029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Education: Is it really free?</a:t>
            </a:r>
            <a:br>
              <a:rPr lang="en-US" sz="3600" b="1" dirty="0"/>
            </a:br>
            <a:r>
              <a:rPr lang="en-US" sz="3600" b="1" u="sng" dirty="0"/>
              <a:t>No.</a:t>
            </a:r>
          </a:p>
        </p:txBody>
      </p:sp>
      <p:sp>
        <p:nvSpPr>
          <p:cNvPr id="3" name="Content Placeholder 2"/>
          <p:cNvSpPr>
            <a:spLocks noGrp="1"/>
          </p:cNvSpPr>
          <p:nvPr>
            <p:ph idx="1"/>
          </p:nvPr>
        </p:nvSpPr>
        <p:spPr/>
        <p:txBody>
          <a:bodyPr>
            <a:normAutofit/>
          </a:bodyPr>
          <a:lstStyle/>
          <a:p>
            <a:r>
              <a:rPr lang="en-GB" sz="3200" dirty="0">
                <a:cs typeface="Helvetica Light"/>
              </a:rPr>
              <a:t>Delays in tuition and fellowship disbursement puts great stress on students and their families, who take loan upon loan</a:t>
            </a:r>
          </a:p>
          <a:p>
            <a:pPr marL="0" indent="0">
              <a:buNone/>
            </a:pPr>
            <a:endParaRPr lang="en-GB" sz="3200" dirty="0">
              <a:cs typeface="Helvetica Light"/>
            </a:endParaRPr>
          </a:p>
          <a:p>
            <a:r>
              <a:rPr lang="en-US" sz="3200" dirty="0"/>
              <a:t>Other charges (</a:t>
            </a:r>
            <a:r>
              <a:rPr lang="en-GB" sz="3200" dirty="0"/>
              <a:t>hostel charges, exposure trips, and laboratory costs). There are financial costs to trying to fit in.</a:t>
            </a:r>
          </a:p>
        </p:txBody>
      </p:sp>
    </p:spTree>
    <p:extLst>
      <p:ext uri="{BB962C8B-B14F-4D97-AF65-F5344CB8AC3E}">
        <p14:creationId xmlns:p14="http://schemas.microsoft.com/office/powerpoint/2010/main" val="50576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“Students entering through SC/ST quota are made acutely aware of it…and of being “unteachable”</a:t>
            </a:r>
          </a:p>
        </p:txBody>
      </p:sp>
      <p:sp>
        <p:nvSpPr>
          <p:cNvPr id="3" name="Content Placeholder 2"/>
          <p:cNvSpPr>
            <a:spLocks noGrp="1"/>
          </p:cNvSpPr>
          <p:nvPr>
            <p:ph idx="1"/>
          </p:nvPr>
        </p:nvSpPr>
        <p:spPr>
          <a:xfrm>
            <a:off x="838200" y="2334909"/>
            <a:ext cx="10515600" cy="4351338"/>
          </a:xfrm>
        </p:spPr>
        <p:txBody>
          <a:bodyPr/>
          <a:lstStyle/>
          <a:p>
            <a:r>
              <a:rPr lang="en-US" sz="3200" dirty="0"/>
              <a:t>Strong discourse of merit and argument that quality has come down because of SC/ST students</a:t>
            </a:r>
          </a:p>
          <a:p>
            <a:r>
              <a:rPr lang="en-US" sz="3200" dirty="0"/>
              <a:t>SC/ST students are seen as “rotten apples” incapable of behaving in a sexually respectable manner and likely to “corrupt” other students</a:t>
            </a:r>
          </a:p>
          <a:p>
            <a:endParaRPr lang="en-US" dirty="0"/>
          </a:p>
        </p:txBody>
      </p:sp>
    </p:spTree>
    <p:extLst>
      <p:ext uri="{BB962C8B-B14F-4D97-AF65-F5344CB8AC3E}">
        <p14:creationId xmlns:p14="http://schemas.microsoft.com/office/powerpoint/2010/main" val="1775793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C60065-D3D1-4D48-9511-13947E10A925}"/>
              </a:ext>
            </a:extLst>
          </p:cNvPr>
          <p:cNvSpPr>
            <a:spLocks noGrp="1"/>
          </p:cNvSpPr>
          <p:nvPr>
            <p:ph type="title"/>
          </p:nvPr>
        </p:nvSpPr>
        <p:spPr>
          <a:xfrm>
            <a:off x="207817" y="1487272"/>
            <a:ext cx="3366655" cy="2743200"/>
          </a:xfrm>
          <a:prstGeom prst="ellipse">
            <a:avLst/>
          </a:prstGeom>
          <a:solidFill>
            <a:schemeClr val="tx1">
              <a:lumMod val="50000"/>
              <a:lumOff val="50000"/>
            </a:schemeClr>
          </a:solidFill>
          <a:ln w="174625" cmpd="thinThick">
            <a:solidFill>
              <a:srgbClr val="262626"/>
            </a:solidFill>
          </a:ln>
        </p:spPr>
        <p:txBody>
          <a:bodyPr>
            <a:normAutofit/>
          </a:bodyPr>
          <a:lstStyle/>
          <a:p>
            <a:pPr algn="ctr"/>
            <a:r>
              <a:rPr lang="en-US" sz="3800" b="1" dirty="0">
                <a:solidFill>
                  <a:srgbClr val="FFFFFF"/>
                </a:solidFill>
                <a:latin typeface="+mn-lt"/>
              </a:rPr>
              <a:t>Safeguards</a:t>
            </a:r>
          </a:p>
        </p:txBody>
      </p:sp>
      <p:pic>
        <p:nvPicPr>
          <p:cNvPr id="1028" name="Picture 4">
            <a:extLst>
              <a:ext uri="{FF2B5EF4-FFF2-40B4-BE49-F238E27FC236}">
                <a16:creationId xmlns:a16="http://schemas.microsoft.com/office/drawing/2014/main" id="{8E65132E-24A5-42E8-81A4-C55CBA24D8BE}"/>
              </a:ext>
              <a:ext uri="{C183D7F6-B498-43B3-948B-1728B52AA6E4}">
                <adec:decorative xmlns:adec="http://schemas.microsoft.com/office/drawing/2017/decorative" val="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47750" y="1711569"/>
            <a:ext cx="3475383" cy="22946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E993C59-D182-40D1-9661-62F0BCCDDE4C}"/>
              </a:ext>
            </a:extLst>
          </p:cNvPr>
          <p:cNvSpPr>
            <a:spLocks noGrp="1"/>
          </p:cNvSpPr>
          <p:nvPr>
            <p:ph idx="1"/>
          </p:nvPr>
        </p:nvSpPr>
        <p:spPr>
          <a:xfrm>
            <a:off x="7103940" y="3690857"/>
            <a:ext cx="7188199" cy="1292090"/>
          </a:xfrm>
        </p:spPr>
        <p:txBody>
          <a:bodyPr>
            <a:normAutofit/>
          </a:bodyPr>
          <a:lstStyle/>
          <a:p>
            <a:endParaRPr lang="en-US" sz="1800"/>
          </a:p>
          <a:p>
            <a:endParaRPr lang="en-US" sz="1800"/>
          </a:p>
          <a:p>
            <a:endParaRPr lang="en-US" sz="1800"/>
          </a:p>
          <a:p>
            <a:endParaRPr lang="en-US" sz="1800"/>
          </a:p>
          <a:p>
            <a:endParaRPr lang="en-US" sz="1800"/>
          </a:p>
        </p:txBody>
      </p:sp>
      <p:sp>
        <p:nvSpPr>
          <p:cNvPr id="8" name="Rectangle 7">
            <a:extLst>
              <a:ext uri="{FF2B5EF4-FFF2-40B4-BE49-F238E27FC236}">
                <a16:creationId xmlns:a16="http://schemas.microsoft.com/office/drawing/2014/main" id="{0B399462-721C-4961-999F-73D4115C39ED}"/>
              </a:ext>
            </a:extLst>
          </p:cNvPr>
          <p:cNvSpPr/>
          <p:nvPr/>
        </p:nvSpPr>
        <p:spPr>
          <a:xfrm>
            <a:off x="8264435" y="3429000"/>
            <a:ext cx="3086051" cy="230540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ffectLst>
                  <a:outerShdw blurRad="38100" dist="38100" dir="2700000" algn="tl">
                    <a:srgbClr val="000000">
                      <a:alpha val="43137"/>
                    </a:srgbClr>
                  </a:outerShdw>
                </a:effectLst>
                <a:latin typeface="Segoe Print" panose="02000600000000000000" pitchFamily="2" charset="0"/>
              </a:rPr>
              <a:t>Rule # 2</a:t>
            </a:r>
          </a:p>
          <a:p>
            <a:pPr algn="ctr"/>
            <a:r>
              <a:rPr lang="en-US" sz="3600" dirty="0">
                <a:effectLst>
                  <a:outerShdw blurRad="38100" dist="38100" dir="2700000" algn="tl">
                    <a:srgbClr val="000000">
                      <a:alpha val="43137"/>
                    </a:srgbClr>
                  </a:outerShdw>
                </a:effectLst>
                <a:latin typeface="Segoe Print" panose="02000600000000000000" pitchFamily="2" charset="0"/>
              </a:rPr>
              <a:t>Go Good</a:t>
            </a:r>
          </a:p>
        </p:txBody>
      </p:sp>
    </p:spTree>
    <p:extLst>
      <p:ext uri="{BB962C8B-B14F-4D97-AF65-F5344CB8AC3E}">
        <p14:creationId xmlns:p14="http://schemas.microsoft.com/office/powerpoint/2010/main" val="2579747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A654-4A90-4E99-A2FB-195EEDA2DB88}"/>
              </a:ext>
            </a:extLst>
          </p:cNvPr>
          <p:cNvSpPr>
            <a:spLocks noGrp="1"/>
          </p:cNvSpPr>
          <p:nvPr>
            <p:ph type="title"/>
          </p:nvPr>
        </p:nvSpPr>
        <p:spPr/>
        <p:txBody>
          <a:bodyPr>
            <a:normAutofit fontScale="90000"/>
          </a:bodyPr>
          <a:lstStyle/>
          <a:p>
            <a:pPr algn="ctr"/>
            <a:r>
              <a:rPr lang="en-US" sz="4800" b="1" dirty="0">
                <a:solidFill>
                  <a:schemeClr val="accent1">
                    <a:lumMod val="50000"/>
                  </a:schemeClr>
                </a:solidFill>
                <a:latin typeface="+mn-lt"/>
              </a:rPr>
              <a:t>Safeguard Policies- relevant to the project</a:t>
            </a:r>
          </a:p>
        </p:txBody>
      </p:sp>
      <p:sp>
        <p:nvSpPr>
          <p:cNvPr id="3" name="Content Placeholder 2">
            <a:extLst>
              <a:ext uri="{FF2B5EF4-FFF2-40B4-BE49-F238E27FC236}">
                <a16:creationId xmlns:a16="http://schemas.microsoft.com/office/drawing/2014/main" id="{369BB82A-366D-4BCD-8087-7C9DDA64029A}"/>
              </a:ext>
            </a:extLst>
          </p:cNvPr>
          <p:cNvSpPr>
            <a:spLocks noGrp="1"/>
          </p:cNvSpPr>
          <p:nvPr>
            <p:ph idx="1"/>
          </p:nvPr>
        </p:nvSpPr>
        <p:spPr/>
        <p:txBody>
          <a:bodyPr/>
          <a:lstStyle/>
          <a:p>
            <a:r>
              <a:rPr lang="en-US" sz="3200" dirty="0"/>
              <a:t>10 safeguard policies</a:t>
            </a:r>
          </a:p>
          <a:p>
            <a:r>
              <a:rPr lang="en-US" sz="3200" dirty="0"/>
              <a:t>OP 4.10: Indigenous / Tribal (ST) – </a:t>
            </a:r>
            <a:r>
              <a:rPr lang="en-US" sz="3200" b="1" dirty="0">
                <a:highlight>
                  <a:srgbClr val="008080"/>
                </a:highlight>
              </a:rPr>
              <a:t>Equity Action Plan</a:t>
            </a:r>
          </a:p>
          <a:p>
            <a:pPr lvl="1"/>
            <a:r>
              <a:rPr lang="en-US" sz="2800" dirty="0"/>
              <a:t>Emphasis / encouragement to the vulnerable students (ST) </a:t>
            </a:r>
          </a:p>
          <a:p>
            <a:pPr lvl="2"/>
            <a:r>
              <a:rPr lang="en-US" sz="2400" dirty="0"/>
              <a:t>Inadequate exposure to ‘real world’ </a:t>
            </a:r>
          </a:p>
          <a:p>
            <a:r>
              <a:rPr lang="en-US" sz="3200" dirty="0"/>
              <a:t>OP 4.12: Land acquisition – </a:t>
            </a:r>
            <a:r>
              <a:rPr lang="en-US" sz="3200" b="1" dirty="0">
                <a:highlight>
                  <a:srgbClr val="008080"/>
                </a:highlight>
              </a:rPr>
              <a:t>Labor Management Plan </a:t>
            </a:r>
          </a:p>
          <a:p>
            <a:pPr lvl="1"/>
            <a:r>
              <a:rPr lang="en-US" sz="2800" dirty="0"/>
              <a:t>No land to be purchased </a:t>
            </a:r>
          </a:p>
          <a:p>
            <a:pPr lvl="1"/>
            <a:r>
              <a:rPr lang="en-US" sz="2800" dirty="0"/>
              <a:t>Civil works on existing land </a:t>
            </a:r>
          </a:p>
          <a:p>
            <a:pPr lvl="1"/>
            <a:r>
              <a:rPr lang="en-US" sz="2800" dirty="0"/>
              <a:t>Labor management during civil works </a:t>
            </a:r>
          </a:p>
          <a:p>
            <a:pPr lvl="2"/>
            <a:r>
              <a:rPr lang="en-US" sz="2400" dirty="0"/>
              <a:t>Safety of labor, students and faculty </a:t>
            </a:r>
          </a:p>
          <a:p>
            <a:pPr lvl="1"/>
            <a:endParaRPr lang="en-US" dirty="0"/>
          </a:p>
        </p:txBody>
      </p:sp>
    </p:spTree>
    <p:extLst>
      <p:ext uri="{BB962C8B-B14F-4D97-AF65-F5344CB8AC3E}">
        <p14:creationId xmlns:p14="http://schemas.microsoft.com/office/powerpoint/2010/main" val="3967616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7E00-AE27-4879-AF95-AE4265136065}"/>
              </a:ext>
            </a:extLst>
          </p:cNvPr>
          <p:cNvSpPr>
            <a:spLocks noGrp="1"/>
          </p:cNvSpPr>
          <p:nvPr>
            <p:ph type="title"/>
          </p:nvPr>
        </p:nvSpPr>
        <p:spPr>
          <a:xfrm>
            <a:off x="838200" y="669731"/>
            <a:ext cx="10515600" cy="1278339"/>
          </a:xfrm>
        </p:spPr>
        <p:txBody>
          <a:bodyPr>
            <a:noAutofit/>
          </a:bodyPr>
          <a:lstStyle/>
          <a:p>
            <a:pPr algn="ctr"/>
            <a:r>
              <a:rPr lang="en-US" sz="4000" b="1" dirty="0">
                <a:solidFill>
                  <a:schemeClr val="accent1">
                    <a:lumMod val="50000"/>
                  </a:schemeClr>
                </a:solidFill>
                <a:latin typeface="+mn-lt"/>
              </a:rPr>
              <a:t>OP 4.10 – Indigenous People</a:t>
            </a:r>
            <a:br>
              <a:rPr lang="en-US" sz="4000" b="1" dirty="0">
                <a:solidFill>
                  <a:schemeClr val="accent1">
                    <a:lumMod val="50000"/>
                  </a:schemeClr>
                </a:solidFill>
                <a:latin typeface="+mn-lt"/>
              </a:rPr>
            </a:br>
            <a:r>
              <a:rPr lang="en-US" sz="4000" b="1" dirty="0">
                <a:solidFill>
                  <a:schemeClr val="accent1">
                    <a:lumMod val="50000"/>
                  </a:schemeClr>
                </a:solidFill>
                <a:latin typeface="+mn-lt"/>
              </a:rPr>
              <a:t>Ensuring Equity </a:t>
            </a:r>
            <a:br>
              <a:rPr lang="en-US" sz="4000" b="1" dirty="0">
                <a:solidFill>
                  <a:schemeClr val="accent1">
                    <a:lumMod val="50000"/>
                  </a:schemeClr>
                </a:solidFill>
                <a:latin typeface="+mn-lt"/>
              </a:rPr>
            </a:br>
            <a:endParaRPr lang="en-US" sz="4000" b="1" dirty="0">
              <a:solidFill>
                <a:schemeClr val="accent1">
                  <a:lumMod val="50000"/>
                </a:schemeClr>
              </a:solidFill>
              <a:latin typeface="+mn-lt"/>
            </a:endParaRPr>
          </a:p>
        </p:txBody>
      </p:sp>
      <p:sp>
        <p:nvSpPr>
          <p:cNvPr id="3" name="Content Placeholder 2">
            <a:extLst>
              <a:ext uri="{FF2B5EF4-FFF2-40B4-BE49-F238E27FC236}">
                <a16:creationId xmlns:a16="http://schemas.microsoft.com/office/drawing/2014/main" id="{17B017C0-AE07-42BD-BAAB-D53CC9B51F81}"/>
              </a:ext>
            </a:extLst>
          </p:cNvPr>
          <p:cNvSpPr>
            <a:spLocks noGrp="1"/>
          </p:cNvSpPr>
          <p:nvPr>
            <p:ph idx="1"/>
          </p:nvPr>
        </p:nvSpPr>
        <p:spPr>
          <a:xfrm>
            <a:off x="838200" y="1848775"/>
            <a:ext cx="10515600" cy="4351338"/>
          </a:xfrm>
        </p:spPr>
        <p:txBody>
          <a:bodyPr>
            <a:normAutofit/>
          </a:bodyPr>
          <a:lstStyle/>
          <a:p>
            <a:pPr marL="457200" lvl="1" indent="0" algn="ctr">
              <a:buNone/>
            </a:pPr>
            <a:endParaRPr lang="en-US" sz="4800" b="1" dirty="0"/>
          </a:p>
          <a:p>
            <a:pPr marL="457200" lvl="1" indent="0" algn="ctr">
              <a:buNone/>
            </a:pPr>
            <a:r>
              <a:rPr lang="en-US" sz="4400" b="1" dirty="0"/>
              <a:t>What is equality?</a:t>
            </a:r>
          </a:p>
          <a:p>
            <a:pPr marL="457200" lvl="1" indent="0" algn="ctr">
              <a:buNone/>
            </a:pPr>
            <a:r>
              <a:rPr lang="en-US" sz="4400" b="1" dirty="0"/>
              <a:t>Equal distribution! </a:t>
            </a:r>
          </a:p>
        </p:txBody>
      </p:sp>
    </p:spTree>
    <p:extLst>
      <p:ext uri="{BB962C8B-B14F-4D97-AF65-F5344CB8AC3E}">
        <p14:creationId xmlns:p14="http://schemas.microsoft.com/office/powerpoint/2010/main" val="14000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544228"/>
            <a:ext cx="12192000" cy="1750721"/>
          </a:xfrm>
          <a:prstGeom prst="rect">
            <a:avLst/>
          </a:prstGeom>
          <a:solidFill>
            <a:schemeClr val="accent1"/>
          </a:solidFill>
        </p:spPr>
        <p:txBody>
          <a:bodyPr vert="horz" wrap="square" lIns="0" tIns="0" rIns="0" bIns="0" rtlCol="0" anchor="t" anchorCtr="0">
            <a:noAutofit/>
          </a:bodyPr>
          <a:lstStyle>
            <a:lvl1pPr algn="l" defTabSz="914400" rtl="0" eaLnBrk="1" latinLnBrk="0" hangingPunct="1">
              <a:lnSpc>
                <a:spcPct val="90000"/>
              </a:lnSpc>
              <a:spcBef>
                <a:spcPct val="0"/>
              </a:spcBef>
              <a:buNone/>
              <a:defRPr sz="3200" b="1" i="0" u="none" kern="1200" cap="all" baseline="0">
                <a:ln>
                  <a:noFill/>
                </a:ln>
                <a:solidFill>
                  <a:schemeClr val="tx1"/>
                </a:solidFill>
                <a:uFill>
                  <a:solidFill>
                    <a:schemeClr val="accent1"/>
                  </a:solidFill>
                </a:uFill>
                <a:latin typeface="+mj-lt"/>
                <a:ea typeface="+mj-ea"/>
                <a:cs typeface="Century Gothic"/>
              </a:defRPr>
            </a:lvl1pPr>
          </a:lstStyle>
          <a:p>
            <a:pPr algn="ctr"/>
            <a:br>
              <a:rPr lang="en-US" sz="3733" dirty="0">
                <a:solidFill>
                  <a:schemeClr val="bg1"/>
                </a:solidFill>
              </a:rPr>
            </a:br>
            <a:r>
              <a:rPr lang="en-US" sz="5333" dirty="0">
                <a:solidFill>
                  <a:schemeClr val="bg1"/>
                </a:solidFill>
              </a:rPr>
              <a:t>First, A Game</a:t>
            </a:r>
            <a:r>
              <a:rPr lang="is-IS" sz="5333" dirty="0">
                <a:solidFill>
                  <a:schemeClr val="bg1"/>
                </a:solidFill>
              </a:rPr>
              <a:t>…</a:t>
            </a:r>
            <a:endParaRPr lang="en-US" sz="5333" dirty="0">
              <a:solidFill>
                <a:schemeClr val="bg1"/>
              </a:solidFill>
            </a:endParaRPr>
          </a:p>
        </p:txBody>
      </p:sp>
      <p:pic>
        <p:nvPicPr>
          <p:cNvPr id="3" name="Picture 2">
            <a:extLst>
              <a:ext uri="{FF2B5EF4-FFF2-40B4-BE49-F238E27FC236}">
                <a16:creationId xmlns:a16="http://schemas.microsoft.com/office/drawing/2014/main" id="{73EAFBCF-D9AF-4045-AE5D-66B558E31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426" y="6046839"/>
            <a:ext cx="1226574" cy="811161"/>
          </a:xfrm>
          <a:prstGeom prst="rect">
            <a:avLst/>
          </a:prstGeom>
        </p:spPr>
      </p:pic>
    </p:spTree>
    <p:extLst>
      <p:ext uri="{BB962C8B-B14F-4D97-AF65-F5344CB8AC3E}">
        <p14:creationId xmlns:p14="http://schemas.microsoft.com/office/powerpoint/2010/main" val="209139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5208866-0A20-43B8-9B08-3E4DB4ABE801}"/>
              </a:ext>
            </a:extLst>
          </p:cNvPr>
          <p:cNvSpPr>
            <a:spLocks noGrp="1"/>
          </p:cNvSpPr>
          <p:nvPr>
            <p:ph type="subTitle" idx="1"/>
          </p:nvPr>
        </p:nvSpPr>
        <p:spPr>
          <a:xfrm>
            <a:off x="1203006" y="563539"/>
            <a:ext cx="9144000" cy="569270"/>
          </a:xfrm>
        </p:spPr>
        <p:txBody>
          <a:bodyPr>
            <a:normAutofit/>
          </a:bodyPr>
          <a:lstStyle/>
          <a:p>
            <a:endParaRPr lang="en-US" dirty="0"/>
          </a:p>
        </p:txBody>
      </p:sp>
      <p:pic>
        <p:nvPicPr>
          <p:cNvPr id="4" name="Picture 3">
            <a:extLst>
              <a:ext uri="{FF2B5EF4-FFF2-40B4-BE49-F238E27FC236}">
                <a16:creationId xmlns:a16="http://schemas.microsoft.com/office/drawing/2014/main" id="{7D3BC0C4-6A7B-465F-8844-4CC78D51FFDF}"/>
              </a:ext>
            </a:extLst>
          </p:cNvPr>
          <p:cNvPicPr>
            <a:picLocks noChangeAspect="1"/>
          </p:cNvPicPr>
          <p:nvPr/>
        </p:nvPicPr>
        <p:blipFill>
          <a:blip r:embed="rId2"/>
          <a:stretch>
            <a:fillRect/>
          </a:stretch>
        </p:blipFill>
        <p:spPr>
          <a:xfrm>
            <a:off x="2475362" y="1466830"/>
            <a:ext cx="7307735" cy="4724400"/>
          </a:xfrm>
          <a:prstGeom prst="rect">
            <a:avLst/>
          </a:prstGeom>
        </p:spPr>
      </p:pic>
    </p:spTree>
    <p:extLst>
      <p:ext uri="{BB962C8B-B14F-4D97-AF65-F5344CB8AC3E}">
        <p14:creationId xmlns:p14="http://schemas.microsoft.com/office/powerpoint/2010/main" val="1546021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7E00-AE27-4879-AF95-AE4265136065}"/>
              </a:ext>
            </a:extLst>
          </p:cNvPr>
          <p:cNvSpPr>
            <a:spLocks noGrp="1"/>
          </p:cNvSpPr>
          <p:nvPr>
            <p:ph type="title"/>
          </p:nvPr>
        </p:nvSpPr>
        <p:spPr>
          <a:xfrm>
            <a:off x="838200" y="768248"/>
            <a:ext cx="10515600" cy="1325563"/>
          </a:xfrm>
        </p:spPr>
        <p:txBody>
          <a:bodyPr>
            <a:normAutofit/>
          </a:bodyPr>
          <a:lstStyle/>
          <a:p>
            <a:pPr algn="ctr"/>
            <a:r>
              <a:rPr lang="en-US" sz="4800" b="1" dirty="0">
                <a:solidFill>
                  <a:schemeClr val="accent1">
                    <a:lumMod val="50000"/>
                  </a:schemeClr>
                </a:solidFill>
                <a:latin typeface="+mn-lt"/>
              </a:rPr>
              <a:t>What is equity? </a:t>
            </a:r>
          </a:p>
        </p:txBody>
      </p:sp>
      <p:sp>
        <p:nvSpPr>
          <p:cNvPr id="3" name="Content Placeholder 2">
            <a:extLst>
              <a:ext uri="{FF2B5EF4-FFF2-40B4-BE49-F238E27FC236}">
                <a16:creationId xmlns:a16="http://schemas.microsoft.com/office/drawing/2014/main" id="{17B017C0-AE07-42BD-BAAB-D53CC9B51F81}"/>
              </a:ext>
            </a:extLst>
          </p:cNvPr>
          <p:cNvSpPr>
            <a:spLocks noGrp="1"/>
          </p:cNvSpPr>
          <p:nvPr>
            <p:ph idx="1"/>
          </p:nvPr>
        </p:nvSpPr>
        <p:spPr/>
        <p:txBody>
          <a:bodyPr>
            <a:normAutofit/>
          </a:bodyPr>
          <a:lstStyle/>
          <a:p>
            <a:pPr marL="457200" lvl="1" indent="0" algn="ctr">
              <a:buNone/>
            </a:pPr>
            <a:endParaRPr lang="en-US" sz="4800" b="1" dirty="0"/>
          </a:p>
          <a:p>
            <a:pPr marL="457200" lvl="1" indent="0" algn="ctr">
              <a:buNone/>
            </a:pPr>
            <a:endParaRPr lang="en-US" sz="4800" b="1" dirty="0"/>
          </a:p>
          <a:p>
            <a:pPr marL="457200" lvl="1" indent="0" algn="ctr">
              <a:buNone/>
            </a:pPr>
            <a:r>
              <a:rPr lang="en-US" sz="4400" b="1" dirty="0"/>
              <a:t>Being fair and impartial!</a:t>
            </a:r>
          </a:p>
        </p:txBody>
      </p:sp>
    </p:spTree>
    <p:extLst>
      <p:ext uri="{BB962C8B-B14F-4D97-AF65-F5344CB8AC3E}">
        <p14:creationId xmlns:p14="http://schemas.microsoft.com/office/powerpoint/2010/main" val="783659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274248-1E1F-49C7-A31F-3D0D2BEBEB2F}"/>
              </a:ext>
            </a:extLst>
          </p:cNvPr>
          <p:cNvPicPr>
            <a:picLocks noChangeAspect="1"/>
          </p:cNvPicPr>
          <p:nvPr/>
        </p:nvPicPr>
        <p:blipFill>
          <a:blip r:embed="rId2"/>
          <a:stretch>
            <a:fillRect/>
          </a:stretch>
        </p:blipFill>
        <p:spPr>
          <a:xfrm>
            <a:off x="2017643" y="1019175"/>
            <a:ext cx="7971183" cy="4819650"/>
          </a:xfrm>
          <a:prstGeom prst="rect">
            <a:avLst/>
          </a:prstGeom>
        </p:spPr>
      </p:pic>
    </p:spTree>
    <p:extLst>
      <p:ext uri="{BB962C8B-B14F-4D97-AF65-F5344CB8AC3E}">
        <p14:creationId xmlns:p14="http://schemas.microsoft.com/office/powerpoint/2010/main" val="3861302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93272-2140-4F70-BC56-8DCD220A0599}"/>
              </a:ext>
            </a:extLst>
          </p:cNvPr>
          <p:cNvSpPr>
            <a:spLocks noGrp="1"/>
          </p:cNvSpPr>
          <p:nvPr>
            <p:ph type="title"/>
          </p:nvPr>
        </p:nvSpPr>
        <p:spPr>
          <a:xfrm>
            <a:off x="838200" y="-216302"/>
            <a:ext cx="10515600" cy="1325563"/>
          </a:xfrm>
        </p:spPr>
        <p:txBody>
          <a:bodyPr>
            <a:normAutofit/>
          </a:bodyPr>
          <a:lstStyle/>
          <a:p>
            <a:pPr algn="ctr"/>
            <a:r>
              <a:rPr lang="en-US" sz="4000" b="1" dirty="0">
                <a:solidFill>
                  <a:schemeClr val="accent1">
                    <a:lumMod val="50000"/>
                  </a:schemeClr>
                </a:solidFill>
                <a:latin typeface="+mn-lt"/>
              </a:rPr>
              <a:t>Which approach should we adopt?</a:t>
            </a:r>
          </a:p>
        </p:txBody>
      </p:sp>
      <p:sp>
        <p:nvSpPr>
          <p:cNvPr id="15" name="Content Placeholder 14">
            <a:extLst>
              <a:ext uri="{FF2B5EF4-FFF2-40B4-BE49-F238E27FC236}">
                <a16:creationId xmlns:a16="http://schemas.microsoft.com/office/drawing/2014/main" id="{47445A4C-AAA3-4722-B03A-85FB441651CF}"/>
              </a:ext>
            </a:extLst>
          </p:cNvPr>
          <p:cNvSpPr>
            <a:spLocks noGrp="1"/>
          </p:cNvSpPr>
          <p:nvPr>
            <p:ph idx="1"/>
          </p:nvPr>
        </p:nvSpPr>
        <p:spPr>
          <a:xfrm>
            <a:off x="838200" y="6125415"/>
            <a:ext cx="10515600" cy="472029"/>
          </a:xfrm>
        </p:spPr>
        <p:txBody>
          <a:bodyPr>
            <a:normAutofit lnSpcReduction="10000"/>
          </a:bodyPr>
          <a:lstStyle/>
          <a:p>
            <a:pPr marL="0" indent="0" algn="ctr">
              <a:buNone/>
            </a:pPr>
            <a:r>
              <a:rPr lang="en-US" b="1" dirty="0"/>
              <a:t>Picture A	                                  Picture B</a:t>
            </a:r>
          </a:p>
        </p:txBody>
      </p:sp>
      <p:pic>
        <p:nvPicPr>
          <p:cNvPr id="14" name="Picture 13">
            <a:extLst>
              <a:ext uri="{FF2B5EF4-FFF2-40B4-BE49-F238E27FC236}">
                <a16:creationId xmlns:a16="http://schemas.microsoft.com/office/drawing/2014/main" id="{73C59FCD-E891-44E6-A920-4EA180ABC8AA}"/>
              </a:ext>
            </a:extLst>
          </p:cNvPr>
          <p:cNvPicPr>
            <a:picLocks noChangeAspect="1"/>
          </p:cNvPicPr>
          <p:nvPr/>
        </p:nvPicPr>
        <p:blipFill rotWithShape="1">
          <a:blip r:embed="rId2">
            <a:extLst>
              <a:ext uri="{28A0092B-C50C-407E-A947-70E740481C1C}">
                <a14:useLocalDpi xmlns:a14="http://schemas.microsoft.com/office/drawing/2010/main" val="0"/>
              </a:ext>
            </a:extLst>
          </a:blip>
          <a:srcRect l="1260" r="1260"/>
          <a:stretch/>
        </p:blipFill>
        <p:spPr>
          <a:xfrm>
            <a:off x="1180618" y="1188605"/>
            <a:ext cx="9896354" cy="4808306"/>
          </a:xfrm>
          <a:prstGeom prst="rect">
            <a:avLst/>
          </a:prstGeom>
        </p:spPr>
      </p:pic>
    </p:spTree>
    <p:extLst>
      <p:ext uri="{BB962C8B-B14F-4D97-AF65-F5344CB8AC3E}">
        <p14:creationId xmlns:p14="http://schemas.microsoft.com/office/powerpoint/2010/main" val="1239281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5342" y="-214823"/>
            <a:ext cx="9144000" cy="1375029"/>
          </a:xfrm>
        </p:spPr>
        <p:txBody>
          <a:bodyPr>
            <a:normAutofit/>
          </a:bodyPr>
          <a:lstStyle/>
          <a:p>
            <a:r>
              <a:rPr lang="en-US" sz="3600" b="1" dirty="0">
                <a:solidFill>
                  <a:schemeClr val="accent1">
                    <a:lumMod val="50000"/>
                  </a:schemeClr>
                </a:solidFill>
                <a:latin typeface="+mn-lt"/>
              </a:rPr>
              <a:t>Equity Action Plan: Objective</a:t>
            </a:r>
          </a:p>
        </p:txBody>
      </p:sp>
      <p:sp>
        <p:nvSpPr>
          <p:cNvPr id="3" name="Subtitle 2"/>
          <p:cNvSpPr>
            <a:spLocks noGrp="1"/>
          </p:cNvSpPr>
          <p:nvPr>
            <p:ph type="subTitle" idx="1"/>
          </p:nvPr>
        </p:nvSpPr>
        <p:spPr>
          <a:xfrm>
            <a:off x="658761" y="909058"/>
            <a:ext cx="10668000" cy="4601497"/>
          </a:xfrm>
        </p:spPr>
        <p:txBody>
          <a:bodyPr>
            <a:noAutofit/>
          </a:bodyPr>
          <a:lstStyle/>
          <a:p>
            <a:pPr lvl="1" algn="just"/>
            <a:endParaRPr lang="en-US" sz="2100" dirty="0"/>
          </a:p>
          <a:p>
            <a:pPr lvl="1" algn="just"/>
            <a:r>
              <a:rPr lang="en-US" sz="3200" dirty="0"/>
              <a:t>To ensure that all students and faculty in the participating Technical Institutions have:</a:t>
            </a:r>
          </a:p>
          <a:p>
            <a:pPr marL="914400" lvl="1" indent="-457200" algn="just">
              <a:buFont typeface="Arial" panose="020B0604020202020204" pitchFamily="34" charset="0"/>
              <a:buChar char="•"/>
            </a:pPr>
            <a:r>
              <a:rPr lang="en-US" sz="3200" dirty="0"/>
              <a:t>equal opportunity to avail the benefits of the project </a:t>
            </a:r>
          </a:p>
          <a:p>
            <a:pPr marL="914400" lvl="1" indent="-457200" algn="just">
              <a:buFont typeface="Arial" panose="020B0604020202020204" pitchFamily="34" charset="0"/>
              <a:buChar char="•"/>
            </a:pPr>
            <a:r>
              <a:rPr lang="en-US" sz="3200" dirty="0"/>
              <a:t>substantial improvement in the performance of students </a:t>
            </a:r>
          </a:p>
          <a:p>
            <a:pPr marL="914400" lvl="1" indent="-457200" algn="just">
              <a:buFont typeface="Arial" panose="020B0604020202020204" pitchFamily="34" charset="0"/>
              <a:buChar char="•"/>
            </a:pPr>
            <a:r>
              <a:rPr lang="en-US" sz="3200" dirty="0"/>
              <a:t>special attention to the students that need greater assistance, with particular focus to SC and ST students </a:t>
            </a:r>
          </a:p>
          <a:p>
            <a:pPr marL="914400" lvl="1" indent="-457200" algn="just">
              <a:buFont typeface="Arial" panose="020B0604020202020204" pitchFamily="34" charset="0"/>
              <a:buChar char="•"/>
            </a:pPr>
            <a:endParaRPr lang="en-US" sz="3200" dirty="0"/>
          </a:p>
          <a:p>
            <a:pPr lvl="1" algn="just"/>
            <a:r>
              <a:rPr lang="en-GB" sz="3200" i="1" dirty="0"/>
              <a:t>*</a:t>
            </a:r>
            <a:r>
              <a:rPr lang="en-GB" sz="3200" i="1" dirty="0" err="1"/>
              <a:t>SPIUs</a:t>
            </a:r>
            <a:r>
              <a:rPr lang="en-GB" sz="3200" i="1" dirty="0"/>
              <a:t> to help institutes in thinking of various ways they can improve student performance and satisfaction, resulting in better employability, and placement.</a:t>
            </a:r>
            <a:endParaRPr lang="en-US" sz="3200" i="1" dirty="0"/>
          </a:p>
          <a:p>
            <a:pPr marL="800100" lvl="1" indent="-342900" algn="just">
              <a:buFont typeface="Arial" panose="020B0604020202020204" pitchFamily="34" charset="0"/>
              <a:buChar char="•"/>
            </a:pPr>
            <a:endParaRPr lang="en-US" sz="3200" i="1" dirty="0"/>
          </a:p>
          <a:p>
            <a:pPr algn="just"/>
            <a:r>
              <a:rPr lang="en-US" sz="2100" dirty="0"/>
              <a:t>	</a:t>
            </a:r>
          </a:p>
          <a:p>
            <a:pPr algn="just"/>
            <a:endParaRPr lang="en-US" sz="2100" dirty="0"/>
          </a:p>
          <a:p>
            <a:pPr algn="just"/>
            <a:endParaRPr lang="en-US" sz="2100" dirty="0"/>
          </a:p>
          <a:p>
            <a:endParaRPr lang="en-US" sz="2100" dirty="0"/>
          </a:p>
        </p:txBody>
      </p:sp>
    </p:spTree>
    <p:extLst>
      <p:ext uri="{BB962C8B-B14F-4D97-AF65-F5344CB8AC3E}">
        <p14:creationId xmlns:p14="http://schemas.microsoft.com/office/powerpoint/2010/main" val="1335727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F5BB-9D34-49EB-B59B-5D55E3280429}"/>
              </a:ext>
            </a:extLst>
          </p:cNvPr>
          <p:cNvSpPr>
            <a:spLocks noGrp="1"/>
          </p:cNvSpPr>
          <p:nvPr>
            <p:ph type="title"/>
          </p:nvPr>
        </p:nvSpPr>
        <p:spPr>
          <a:xfrm>
            <a:off x="838200" y="365126"/>
            <a:ext cx="10515600" cy="699746"/>
          </a:xfrm>
        </p:spPr>
        <p:txBody>
          <a:bodyPr/>
          <a:lstStyle/>
          <a:p>
            <a:pPr algn="ctr"/>
            <a:r>
              <a:rPr lang="en-US" sz="3200" b="1" dirty="0" err="1">
                <a:solidFill>
                  <a:schemeClr val="accent1">
                    <a:lumMod val="50000"/>
                  </a:schemeClr>
                </a:solidFill>
                <a:latin typeface="+mn-lt"/>
              </a:rPr>
              <a:t>EAP</a:t>
            </a:r>
            <a:r>
              <a:rPr lang="en-US" sz="3200" b="1" dirty="0">
                <a:solidFill>
                  <a:schemeClr val="accent1">
                    <a:lumMod val="50000"/>
                  </a:schemeClr>
                </a:solidFill>
                <a:latin typeface="+mn-lt"/>
              </a:rPr>
              <a:t>: Proposed Activities</a:t>
            </a:r>
          </a:p>
        </p:txBody>
      </p:sp>
      <p:graphicFrame>
        <p:nvGraphicFramePr>
          <p:cNvPr id="4" name="Content Placeholder 3">
            <a:extLst>
              <a:ext uri="{FF2B5EF4-FFF2-40B4-BE49-F238E27FC236}">
                <a16:creationId xmlns:a16="http://schemas.microsoft.com/office/drawing/2014/main" id="{92AE1563-7ED7-4319-920C-7F6BE765C345}"/>
              </a:ext>
            </a:extLst>
          </p:cNvPr>
          <p:cNvGraphicFramePr>
            <a:graphicFrameLocks noGrp="1"/>
          </p:cNvGraphicFramePr>
          <p:nvPr>
            <p:ph idx="1"/>
            <p:extLst>
              <p:ext uri="{D42A27DB-BD31-4B8C-83A1-F6EECF244321}">
                <p14:modId xmlns:p14="http://schemas.microsoft.com/office/powerpoint/2010/main" val="2300242876"/>
              </p:ext>
            </p:extLst>
          </p:nvPr>
        </p:nvGraphicFramePr>
        <p:xfrm>
          <a:off x="838200" y="1590995"/>
          <a:ext cx="10804969" cy="4673776"/>
        </p:xfrm>
        <a:graphic>
          <a:graphicData uri="http://schemas.openxmlformats.org/drawingml/2006/table">
            <a:tbl>
              <a:tblPr firstRow="1" bandRow="1">
                <a:tableStyleId>{91EBBBCC-DAD2-459C-BE2E-F6DE35CF9A28}</a:tableStyleId>
              </a:tblPr>
              <a:tblGrid>
                <a:gridCol w="3502306">
                  <a:extLst>
                    <a:ext uri="{9D8B030D-6E8A-4147-A177-3AD203B41FA5}">
                      <a16:colId xmlns:a16="http://schemas.microsoft.com/office/drawing/2014/main" val="2431614181"/>
                    </a:ext>
                  </a:extLst>
                </a:gridCol>
                <a:gridCol w="7302663">
                  <a:extLst>
                    <a:ext uri="{9D8B030D-6E8A-4147-A177-3AD203B41FA5}">
                      <a16:colId xmlns:a16="http://schemas.microsoft.com/office/drawing/2014/main" val="781875428"/>
                    </a:ext>
                  </a:extLst>
                </a:gridCol>
              </a:tblGrid>
              <a:tr h="392477">
                <a:tc>
                  <a:txBody>
                    <a:bodyPr/>
                    <a:lstStyle/>
                    <a:p>
                      <a:pPr algn="ctr">
                        <a:lnSpc>
                          <a:spcPct val="110000"/>
                        </a:lnSpc>
                        <a:spcAft>
                          <a:spcPts val="600"/>
                        </a:spcAft>
                      </a:pPr>
                      <a:r>
                        <a:rPr lang="en-US" sz="2400" dirty="0"/>
                        <a:t>Activity</a:t>
                      </a:r>
                    </a:p>
                  </a:txBody>
                  <a:tcPr/>
                </a:tc>
                <a:tc>
                  <a:txBody>
                    <a:bodyPr/>
                    <a:lstStyle/>
                    <a:p>
                      <a:pPr algn="ctr">
                        <a:lnSpc>
                          <a:spcPct val="110000"/>
                        </a:lnSpc>
                        <a:spcAft>
                          <a:spcPts val="600"/>
                        </a:spcAft>
                      </a:pPr>
                      <a:r>
                        <a:rPr lang="en-US" sz="2400" dirty="0"/>
                        <a:t>Action</a:t>
                      </a:r>
                    </a:p>
                  </a:txBody>
                  <a:tcPr/>
                </a:tc>
                <a:extLst>
                  <a:ext uri="{0D108BD9-81ED-4DB2-BD59-A6C34878D82A}">
                    <a16:rowId xmlns:a16="http://schemas.microsoft.com/office/drawing/2014/main" val="3176293517"/>
                  </a:ext>
                </a:extLst>
              </a:tr>
              <a:tr h="392477">
                <a:tc rowSpan="5">
                  <a:txBody>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en-US" sz="2250" b="1" dirty="0"/>
                        <a:t>1.</a:t>
                      </a:r>
                      <a:r>
                        <a:rPr lang="en-US" sz="2250" dirty="0"/>
                        <a:t>  </a:t>
                      </a:r>
                      <a:r>
                        <a:rPr lang="en-US" sz="2250" b="1" dirty="0"/>
                        <a:t>Institutions to identify and support students who need extra support – for e.g. students who lost a year or more during their degree programme</a:t>
                      </a:r>
                    </a:p>
                  </a:txBody>
                  <a:tcPr anchor="ctr"/>
                </a:tc>
                <a:tc>
                  <a:txBody>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en-US" sz="2250" dirty="0"/>
                        <a:t>Diagnostic test</a:t>
                      </a:r>
                    </a:p>
                  </a:txBody>
                  <a:tcPr/>
                </a:tc>
                <a:extLst>
                  <a:ext uri="{0D108BD9-81ED-4DB2-BD59-A6C34878D82A}">
                    <a16:rowId xmlns:a16="http://schemas.microsoft.com/office/drawing/2014/main" val="2173773904"/>
                  </a:ext>
                </a:extLst>
              </a:tr>
              <a:tr h="844724">
                <a:tc vMerge="1">
                  <a:txBody>
                    <a:bodyPr/>
                    <a:lstStyle/>
                    <a:p>
                      <a:endParaRPr lang="en-US" sz="2000" dirty="0"/>
                    </a:p>
                  </a:txBody>
                  <a:tcPr/>
                </a:tc>
                <a:tc>
                  <a:txBody>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en-GB" sz="2250" dirty="0"/>
                        <a:t>Based on diagnostic test- identification of areas or specific topics in which a particular student needs more support</a:t>
                      </a:r>
                      <a:endParaRPr lang="en-US" sz="2250" dirty="0"/>
                    </a:p>
                  </a:txBody>
                  <a:tcPr/>
                </a:tc>
                <a:extLst>
                  <a:ext uri="{0D108BD9-81ED-4DB2-BD59-A6C34878D82A}">
                    <a16:rowId xmlns:a16="http://schemas.microsoft.com/office/drawing/2014/main" val="4232957695"/>
                  </a:ext>
                </a:extLst>
              </a:tr>
              <a:tr h="702326">
                <a:tc vMerge="1">
                  <a:txBody>
                    <a:bodyPr/>
                    <a:lstStyle/>
                    <a:p>
                      <a:endParaRPr lang="en-US" sz="2000" dirty="0"/>
                    </a:p>
                  </a:txBody>
                  <a:tcPr/>
                </a:tc>
                <a:tc>
                  <a:txBody>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en-US" sz="2250" dirty="0"/>
                        <a:t>Appointment of Mentors: Faculty Mentors / Advisors </a:t>
                      </a:r>
                    </a:p>
                    <a:p>
                      <a:pPr marL="342900" marR="0" lvl="0" indent="-3429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r>
                        <a:rPr lang="en-US" sz="2250" dirty="0"/>
                        <a:t>FA to give academic as well as personal advice</a:t>
                      </a:r>
                    </a:p>
                  </a:txBody>
                  <a:tcPr/>
                </a:tc>
                <a:extLst>
                  <a:ext uri="{0D108BD9-81ED-4DB2-BD59-A6C34878D82A}">
                    <a16:rowId xmlns:a16="http://schemas.microsoft.com/office/drawing/2014/main" val="2744919788"/>
                  </a:ext>
                </a:extLst>
              </a:tr>
              <a:tr h="7436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50" b="1" dirty="0"/>
                    </a:p>
                  </a:txBody>
                  <a:tcPr anchor="ctr"/>
                </a:tc>
                <a:tc>
                  <a:txBody>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en-US" sz="2400" dirty="0"/>
                        <a:t>Promoting Peer Learning Groups - groups of 10-12 students to assist each other</a:t>
                      </a:r>
                      <a:endParaRPr lang="en-US" sz="2250" dirty="0"/>
                    </a:p>
                  </a:txBody>
                  <a:tcPr/>
                </a:tc>
                <a:extLst>
                  <a:ext uri="{0D108BD9-81ED-4DB2-BD59-A6C34878D82A}">
                    <a16:rowId xmlns:a16="http://schemas.microsoft.com/office/drawing/2014/main" val="1826634378"/>
                  </a:ext>
                </a:extLst>
              </a:tr>
              <a:tr h="112649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50" b="1" dirty="0"/>
                    </a:p>
                  </a:txBody>
                  <a:tcPr anchor="ctr"/>
                </a:tc>
                <a:tc>
                  <a:txBody>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lang="en-US" sz="2400" dirty="0"/>
                        <a:t>Bridge courses (e.g. extra classes, tutorials by faculty or senior post-graduate students)</a:t>
                      </a:r>
                      <a:endParaRPr lang="en-US" sz="2250" dirty="0"/>
                    </a:p>
                  </a:txBody>
                  <a:tcPr/>
                </a:tc>
                <a:extLst>
                  <a:ext uri="{0D108BD9-81ED-4DB2-BD59-A6C34878D82A}">
                    <a16:rowId xmlns:a16="http://schemas.microsoft.com/office/drawing/2014/main" val="2561852345"/>
                  </a:ext>
                </a:extLst>
              </a:tr>
            </a:tbl>
          </a:graphicData>
        </a:graphic>
      </p:graphicFrame>
      <p:graphicFrame>
        <p:nvGraphicFramePr>
          <p:cNvPr id="5" name="Table 4">
            <a:extLst>
              <a:ext uri="{FF2B5EF4-FFF2-40B4-BE49-F238E27FC236}">
                <a16:creationId xmlns:a16="http://schemas.microsoft.com/office/drawing/2014/main" id="{0D225957-5E93-44E3-B61C-0CD0147D74BB}"/>
              </a:ext>
            </a:extLst>
          </p:cNvPr>
          <p:cNvGraphicFramePr>
            <a:graphicFrameLocks noGrp="1"/>
          </p:cNvGraphicFramePr>
          <p:nvPr>
            <p:extLst>
              <p:ext uri="{D42A27DB-BD31-4B8C-83A1-F6EECF244321}">
                <p14:modId xmlns:p14="http://schemas.microsoft.com/office/powerpoint/2010/main" val="2588725690"/>
              </p:ext>
            </p:extLst>
          </p:nvPr>
        </p:nvGraphicFramePr>
        <p:xfrm>
          <a:off x="826625" y="1064872"/>
          <a:ext cx="10007278" cy="474561"/>
        </p:xfrm>
        <a:graphic>
          <a:graphicData uri="http://schemas.openxmlformats.org/drawingml/2006/table">
            <a:tbl>
              <a:tblPr firstRow="1" bandRow="1">
                <a:tableStyleId>{5C22544A-7EE6-4342-B048-85BDC9FD1C3A}</a:tableStyleId>
              </a:tblPr>
              <a:tblGrid>
                <a:gridCol w="10007278">
                  <a:extLst>
                    <a:ext uri="{9D8B030D-6E8A-4147-A177-3AD203B41FA5}">
                      <a16:colId xmlns:a16="http://schemas.microsoft.com/office/drawing/2014/main" val="3595324464"/>
                    </a:ext>
                  </a:extLst>
                </a:gridCol>
              </a:tblGrid>
              <a:tr h="474561">
                <a:tc>
                  <a:txBody>
                    <a:bodyPr/>
                    <a:lstStyle/>
                    <a:p>
                      <a:pPr algn="ctr"/>
                      <a:r>
                        <a:rPr lang="en-US" sz="2400" b="1" kern="1200" dirty="0">
                          <a:solidFill>
                            <a:schemeClr val="tx1"/>
                          </a:solidFill>
                          <a:latin typeface="+mn-lt"/>
                          <a:ea typeface="+mn-ea"/>
                          <a:cs typeface="+mn-cs"/>
                        </a:rPr>
                        <a:t>I. STUDENT-CENTERED STRATEGIES TO IMPROVE ACADEMC PERFORMANCE </a:t>
                      </a:r>
                      <a:endParaRPr lang="en-US" dirty="0"/>
                    </a:p>
                  </a:txBody>
                  <a:tcPr>
                    <a:noFill/>
                  </a:tcPr>
                </a:tc>
                <a:extLst>
                  <a:ext uri="{0D108BD9-81ED-4DB2-BD59-A6C34878D82A}">
                    <a16:rowId xmlns:a16="http://schemas.microsoft.com/office/drawing/2014/main" val="472118158"/>
                  </a:ext>
                </a:extLst>
              </a:tr>
            </a:tbl>
          </a:graphicData>
        </a:graphic>
      </p:graphicFrame>
    </p:spTree>
    <p:extLst>
      <p:ext uri="{BB962C8B-B14F-4D97-AF65-F5344CB8AC3E}">
        <p14:creationId xmlns:p14="http://schemas.microsoft.com/office/powerpoint/2010/main" val="1938817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D225957-5E93-44E3-B61C-0CD0147D74BB}"/>
              </a:ext>
            </a:extLst>
          </p:cNvPr>
          <p:cNvGraphicFramePr>
            <a:graphicFrameLocks noGrp="1"/>
          </p:cNvGraphicFramePr>
          <p:nvPr>
            <p:extLst>
              <p:ext uri="{D42A27DB-BD31-4B8C-83A1-F6EECF244321}">
                <p14:modId xmlns:p14="http://schemas.microsoft.com/office/powerpoint/2010/main" val="1370256253"/>
              </p:ext>
            </p:extLst>
          </p:nvPr>
        </p:nvGraphicFramePr>
        <p:xfrm>
          <a:off x="1335911" y="358825"/>
          <a:ext cx="10007278" cy="474561"/>
        </p:xfrm>
        <a:graphic>
          <a:graphicData uri="http://schemas.openxmlformats.org/drawingml/2006/table">
            <a:tbl>
              <a:tblPr firstRow="1" bandRow="1">
                <a:tableStyleId>{5C22544A-7EE6-4342-B048-85BDC9FD1C3A}</a:tableStyleId>
              </a:tblPr>
              <a:tblGrid>
                <a:gridCol w="10007278">
                  <a:extLst>
                    <a:ext uri="{9D8B030D-6E8A-4147-A177-3AD203B41FA5}">
                      <a16:colId xmlns:a16="http://schemas.microsoft.com/office/drawing/2014/main" val="3595324464"/>
                    </a:ext>
                  </a:extLst>
                </a:gridCol>
              </a:tblGrid>
              <a:tr h="474561">
                <a:tc>
                  <a:txBody>
                    <a:bodyPr/>
                    <a:lstStyle/>
                    <a:p>
                      <a:pPr algn="ctr"/>
                      <a:r>
                        <a:rPr lang="en-US" sz="2400" b="1" kern="1200" dirty="0">
                          <a:solidFill>
                            <a:schemeClr val="tx1"/>
                          </a:solidFill>
                          <a:latin typeface="+mn-lt"/>
                          <a:ea typeface="+mn-ea"/>
                          <a:cs typeface="+mn-cs"/>
                        </a:rPr>
                        <a:t>STUDENT-CENTERED STRATEGIES TO IMPROVE ACADEMC PERFORMANCE </a:t>
                      </a:r>
                      <a:endParaRPr lang="en-US" dirty="0"/>
                    </a:p>
                  </a:txBody>
                  <a:tcPr>
                    <a:noFill/>
                  </a:tcPr>
                </a:tc>
                <a:extLst>
                  <a:ext uri="{0D108BD9-81ED-4DB2-BD59-A6C34878D82A}">
                    <a16:rowId xmlns:a16="http://schemas.microsoft.com/office/drawing/2014/main" val="472118158"/>
                  </a:ext>
                </a:extLst>
              </a:tr>
            </a:tbl>
          </a:graphicData>
        </a:graphic>
      </p:graphicFrame>
      <p:graphicFrame>
        <p:nvGraphicFramePr>
          <p:cNvPr id="7" name="Content Placeholder 6">
            <a:extLst>
              <a:ext uri="{FF2B5EF4-FFF2-40B4-BE49-F238E27FC236}">
                <a16:creationId xmlns:a16="http://schemas.microsoft.com/office/drawing/2014/main" id="{98544270-3696-44C1-BDA4-C1F4FC195E08}"/>
              </a:ext>
            </a:extLst>
          </p:cNvPr>
          <p:cNvGraphicFramePr>
            <a:graphicFrameLocks noGrp="1"/>
          </p:cNvGraphicFramePr>
          <p:nvPr>
            <p:ph idx="1"/>
            <p:extLst>
              <p:ext uri="{D42A27DB-BD31-4B8C-83A1-F6EECF244321}">
                <p14:modId xmlns:p14="http://schemas.microsoft.com/office/powerpoint/2010/main" val="2282955094"/>
              </p:ext>
            </p:extLst>
          </p:nvPr>
        </p:nvGraphicFramePr>
        <p:xfrm>
          <a:off x="650111" y="820518"/>
          <a:ext cx="10891778" cy="5874388"/>
        </p:xfrm>
        <a:graphic>
          <a:graphicData uri="http://schemas.openxmlformats.org/drawingml/2006/table">
            <a:tbl>
              <a:tblPr firstRow="1" bandRow="1">
                <a:tableStyleId>{91EBBBCC-DAD2-459C-BE2E-F6DE35CF9A28}</a:tableStyleId>
              </a:tblPr>
              <a:tblGrid>
                <a:gridCol w="4130233">
                  <a:extLst>
                    <a:ext uri="{9D8B030D-6E8A-4147-A177-3AD203B41FA5}">
                      <a16:colId xmlns:a16="http://schemas.microsoft.com/office/drawing/2014/main" val="1230381887"/>
                    </a:ext>
                  </a:extLst>
                </a:gridCol>
                <a:gridCol w="6761545">
                  <a:extLst>
                    <a:ext uri="{9D8B030D-6E8A-4147-A177-3AD203B41FA5}">
                      <a16:colId xmlns:a16="http://schemas.microsoft.com/office/drawing/2014/main" val="1866896568"/>
                    </a:ext>
                  </a:extLst>
                </a:gridCol>
              </a:tblGrid>
              <a:tr h="347862">
                <a:tc>
                  <a:txBody>
                    <a:bodyPr/>
                    <a:lstStyle/>
                    <a:p>
                      <a:pPr algn="ctr"/>
                      <a:r>
                        <a:rPr lang="en-US" sz="2200" dirty="0"/>
                        <a:t>Activity</a:t>
                      </a:r>
                    </a:p>
                  </a:txBody>
                  <a:tcPr>
                    <a:lnL>
                      <a:noFill/>
                    </a:lnL>
                    <a:lnR w="12700" cap="flat" cmpd="sng" algn="ctr">
                      <a:solidFill>
                        <a:schemeClr val="tx1"/>
                      </a:solidFill>
                      <a:prstDash val="sysDot"/>
                      <a:round/>
                      <a:headEnd type="none" w="med" len="med"/>
                      <a:tailEnd type="none" w="med" len="med"/>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a:t>Action</a:t>
                      </a:r>
                    </a:p>
                  </a:txBody>
                  <a:tcPr>
                    <a:lnL w="12700" cap="flat" cmpd="sng" algn="ctr">
                      <a:solidFill>
                        <a:schemeClr val="tx1"/>
                      </a:solidFill>
                      <a:prstDash val="sysDot"/>
                      <a:round/>
                      <a:headEnd type="none" w="med" len="med"/>
                      <a:tailEnd type="none" w="med" len="med"/>
                    </a:lnL>
                    <a:lnR>
                      <a:noFill/>
                    </a:lnR>
                    <a:lnT>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6364255"/>
                  </a:ext>
                </a:extLst>
              </a:tr>
              <a:tr h="888981">
                <a:tc>
                  <a:txBody>
                    <a:bodyPr/>
                    <a:lstStyle/>
                    <a:p>
                      <a:r>
                        <a:rPr lang="en-US" sz="2200" b="1" dirty="0"/>
                        <a:t>2. Improving language competency, soft skills and confidence levels</a:t>
                      </a:r>
                    </a:p>
                  </a:txBody>
                  <a:tcPr>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English language labs where students can listen to tapes and use workbooks to improve their English, particularly spoken English</a:t>
                      </a:r>
                    </a:p>
                  </a:txBody>
                  <a:tcPr>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094648"/>
                  </a:ext>
                </a:extLst>
              </a:tr>
              <a:tr h="618422">
                <a:tc rowSpan="2">
                  <a:txBody>
                    <a:bodyPr/>
                    <a:lstStyle/>
                    <a:p>
                      <a:r>
                        <a:rPr lang="en-US" sz="2200" b="1" dirty="0"/>
                        <a:t>3. Improving non-cognitive and soft skills </a:t>
                      </a:r>
                    </a:p>
                  </a:txBody>
                  <a:tcPr>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Special labs or workshops / sessions with external experts/ consultants / faculty / senior students</a:t>
                      </a:r>
                    </a:p>
                  </a:txBody>
                  <a:tcPr>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737045"/>
                  </a:ext>
                </a:extLst>
              </a:tr>
              <a:tr h="801775">
                <a:tc vMerge="1">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Ensuring students have the opportunities right from the first year to develop and make presentations in the classroom</a:t>
                      </a:r>
                    </a:p>
                  </a:txBody>
                  <a:tcPr>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9875502"/>
                  </a:ext>
                </a:extLst>
              </a:tr>
              <a:tr h="575439">
                <a:tc rowSpan="3">
                  <a:txBody>
                    <a:bodyPr/>
                    <a:lstStyle/>
                    <a:p>
                      <a:r>
                        <a:rPr lang="en-US" sz="2200" b="1" dirty="0"/>
                        <a:t>4. Improving placement of students</a:t>
                      </a:r>
                    </a:p>
                  </a:txBody>
                  <a:tcPr>
                    <a:lnL>
                      <a:noFill/>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marL="0" indent="0" algn="just">
                        <a:lnSpc>
                          <a:spcPct val="100000"/>
                        </a:lnSpc>
                        <a:spcBef>
                          <a:spcPts val="0"/>
                        </a:spcBef>
                        <a:buFont typeface="Wingdings" panose="05000000000000000000" pitchFamily="2" charset="2"/>
                        <a:buNone/>
                      </a:pPr>
                      <a:r>
                        <a:rPr lang="en-US" sz="2200" kern="1200" dirty="0">
                          <a:solidFill>
                            <a:schemeClr val="dk1"/>
                          </a:solidFill>
                          <a:latin typeface="+mn-lt"/>
                          <a:ea typeface="+mn-ea"/>
                          <a:cs typeface="+mn-cs"/>
                        </a:rPr>
                        <a:t>Greater networking with industry by organizing Industry fest </a:t>
                      </a:r>
                      <a:endParaRPr lang="en-US" sz="2200" dirty="0"/>
                    </a:p>
                  </a:txBody>
                  <a:tcPr>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14356"/>
                  </a:ext>
                </a:extLst>
              </a:tr>
              <a:tr h="1223089">
                <a:tc vMerge="1">
                  <a:txBody>
                    <a:bodyPr/>
                    <a:lstStyle/>
                    <a:p>
                      <a:endParaRPr lang="en-US" sz="2100" b="1" dirty="0"/>
                    </a:p>
                  </a:txBody>
                  <a:tcPr>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Establishing Industry‐Institute Partnership Promotion Cells / Placement cells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Placement officer </a:t>
                      </a:r>
                    </a:p>
                  </a:txBody>
                  <a:tcPr>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7318277"/>
                  </a:ext>
                </a:extLst>
              </a:tr>
              <a:tr h="506019">
                <a:tc vMerge="1">
                  <a:txBody>
                    <a:bodyPr/>
                    <a:lstStyle/>
                    <a:p>
                      <a:endParaRPr lang="en-US" sz="2100" b="1" dirty="0"/>
                    </a:p>
                  </a:txBody>
                  <a:tcPr>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Conducting annual meet of alumni</a:t>
                      </a:r>
                    </a:p>
                  </a:txBody>
                  <a:tcPr>
                    <a:lnL w="12700" cap="flat" cmpd="sng" algn="ctr">
                      <a:solidFill>
                        <a:schemeClr val="tx1"/>
                      </a:solidFill>
                      <a:prstDash val="sysDot"/>
                      <a:round/>
                      <a:headEnd type="none" w="med" len="med"/>
                      <a:tailEnd type="none" w="med" len="med"/>
                    </a:lnL>
                    <a:lnR>
                      <a:noFill/>
                    </a:lnR>
                    <a:lnT w="12700" cap="flat" cmpd="sng" algn="ctr">
                      <a:solidFill>
                        <a:schemeClr val="tx1"/>
                      </a:solid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4247860706"/>
                  </a:ext>
                </a:extLst>
              </a:tr>
            </a:tbl>
          </a:graphicData>
        </a:graphic>
      </p:graphicFrame>
    </p:spTree>
    <p:extLst>
      <p:ext uri="{BB962C8B-B14F-4D97-AF65-F5344CB8AC3E}">
        <p14:creationId xmlns:p14="http://schemas.microsoft.com/office/powerpoint/2010/main" val="1882095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FB39-3749-47F2-A624-BF4FF14A6886}"/>
              </a:ext>
            </a:extLst>
          </p:cNvPr>
          <p:cNvSpPr>
            <a:spLocks noGrp="1"/>
          </p:cNvSpPr>
          <p:nvPr>
            <p:ph type="title"/>
          </p:nvPr>
        </p:nvSpPr>
        <p:spPr>
          <a:xfrm>
            <a:off x="838200" y="510938"/>
            <a:ext cx="10515600" cy="516890"/>
          </a:xfrm>
        </p:spPr>
        <p:txBody>
          <a:bodyPr>
            <a:noAutofit/>
          </a:bodyPr>
          <a:lstStyle/>
          <a:p>
            <a:pPr algn="ctr"/>
            <a:br>
              <a:rPr lang="en-US" sz="2800" b="1" dirty="0">
                <a:latin typeface="+mn-lt"/>
                <a:ea typeface="+mn-ea"/>
                <a:cs typeface="+mn-cs"/>
              </a:rPr>
            </a:br>
            <a:br>
              <a:rPr lang="en-US" sz="2800" b="1" dirty="0">
                <a:latin typeface="+mn-lt"/>
                <a:ea typeface="+mn-ea"/>
                <a:cs typeface="+mn-cs"/>
              </a:rPr>
            </a:br>
            <a:br>
              <a:rPr lang="en-US" sz="2800" b="1" dirty="0">
                <a:latin typeface="+mn-lt"/>
                <a:ea typeface="+mn-ea"/>
                <a:cs typeface="+mn-cs"/>
              </a:rPr>
            </a:br>
            <a:r>
              <a:rPr lang="en-US" sz="2800" b="1" dirty="0">
                <a:latin typeface="+mn-lt"/>
                <a:ea typeface="+mn-ea"/>
                <a:cs typeface="+mn-cs"/>
              </a:rPr>
              <a:t>II. IMPROVING TEACHER EFFECTIVENESS- Faculty Development Program:</a:t>
            </a:r>
            <a:br>
              <a:rPr lang="en-US" sz="2800" b="1" dirty="0">
                <a:latin typeface="+mn-lt"/>
                <a:ea typeface="+mn-ea"/>
                <a:cs typeface="+mn-cs"/>
              </a:rPr>
            </a:br>
            <a:r>
              <a:rPr lang="en-US" sz="2800" b="1" dirty="0">
                <a:latin typeface="+mn-lt"/>
                <a:ea typeface="+mn-ea"/>
                <a:cs typeface="+mn-cs"/>
              </a:rPr>
              <a:t> </a:t>
            </a:r>
            <a:br>
              <a:rPr lang="en-US" sz="2800" b="1" dirty="0">
                <a:latin typeface="+mn-lt"/>
                <a:ea typeface="+mn-ea"/>
                <a:cs typeface="+mn-cs"/>
              </a:rPr>
            </a:br>
            <a:br>
              <a:rPr lang="en-US" dirty="0"/>
            </a:br>
            <a:endParaRPr lang="en-US" dirty="0"/>
          </a:p>
        </p:txBody>
      </p:sp>
      <p:graphicFrame>
        <p:nvGraphicFramePr>
          <p:cNvPr id="4" name="Content Placeholder 3">
            <a:extLst>
              <a:ext uri="{FF2B5EF4-FFF2-40B4-BE49-F238E27FC236}">
                <a16:creationId xmlns:a16="http://schemas.microsoft.com/office/drawing/2014/main" id="{89F3A207-F573-49C2-9474-70F02B418C51}"/>
              </a:ext>
            </a:extLst>
          </p:cNvPr>
          <p:cNvGraphicFramePr>
            <a:graphicFrameLocks noGrp="1"/>
          </p:cNvGraphicFramePr>
          <p:nvPr>
            <p:ph idx="1"/>
            <p:extLst>
              <p:ext uri="{D42A27DB-BD31-4B8C-83A1-F6EECF244321}">
                <p14:modId xmlns:p14="http://schemas.microsoft.com/office/powerpoint/2010/main" val="2199131094"/>
              </p:ext>
            </p:extLst>
          </p:nvPr>
        </p:nvGraphicFramePr>
        <p:xfrm>
          <a:off x="838199" y="1034368"/>
          <a:ext cx="10794358" cy="4869475"/>
        </p:xfrm>
        <a:graphic>
          <a:graphicData uri="http://schemas.openxmlformats.org/drawingml/2006/table">
            <a:tbl>
              <a:tblPr firstRow="1" bandRow="1">
                <a:tableStyleId>{91EBBBCC-DAD2-459C-BE2E-F6DE35CF9A28}</a:tableStyleId>
              </a:tblPr>
              <a:tblGrid>
                <a:gridCol w="2971801">
                  <a:extLst>
                    <a:ext uri="{9D8B030D-6E8A-4147-A177-3AD203B41FA5}">
                      <a16:colId xmlns:a16="http://schemas.microsoft.com/office/drawing/2014/main" val="2581120370"/>
                    </a:ext>
                  </a:extLst>
                </a:gridCol>
                <a:gridCol w="7822557">
                  <a:extLst>
                    <a:ext uri="{9D8B030D-6E8A-4147-A177-3AD203B41FA5}">
                      <a16:colId xmlns:a16="http://schemas.microsoft.com/office/drawing/2014/main" val="2562074272"/>
                    </a:ext>
                  </a:extLst>
                </a:gridCol>
              </a:tblGrid>
              <a:tr h="497288">
                <a:tc>
                  <a:txBody>
                    <a:bodyPr/>
                    <a:lstStyle/>
                    <a:p>
                      <a:pPr algn="ctr"/>
                      <a:r>
                        <a:rPr lang="en-US" sz="2400" b="1" dirty="0"/>
                        <a:t>Activity</a:t>
                      </a:r>
                    </a:p>
                  </a:txBody>
                  <a:tcPr/>
                </a:tc>
                <a:tc>
                  <a:txBody>
                    <a:bodyPr/>
                    <a:lstStyle/>
                    <a:p>
                      <a:pPr algn="ctr"/>
                      <a:r>
                        <a:rPr lang="en-US" sz="2400" b="1" dirty="0"/>
                        <a:t>Action </a:t>
                      </a:r>
                    </a:p>
                  </a:txBody>
                  <a:tcPr/>
                </a:tc>
                <a:extLst>
                  <a:ext uri="{0D108BD9-81ED-4DB2-BD59-A6C34878D82A}">
                    <a16:rowId xmlns:a16="http://schemas.microsoft.com/office/drawing/2014/main" val="2317700854"/>
                  </a:ext>
                </a:extLst>
              </a:tr>
              <a:tr h="534420">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1.</a:t>
                      </a:r>
                      <a:r>
                        <a:rPr lang="en-US" sz="2200" dirty="0"/>
                        <a:t> </a:t>
                      </a:r>
                      <a:r>
                        <a:rPr lang="en-US" sz="2200" b="1" dirty="0"/>
                        <a:t>Updating Domain Knowledge</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kern="1200" dirty="0"/>
                        <a:t>Promoting faculty for PhD</a:t>
                      </a:r>
                      <a:endParaRPr lang="en-US" sz="2200" b="1" kern="1200" dirty="0">
                        <a:solidFill>
                          <a:schemeClr val="dk1"/>
                        </a:solidFill>
                        <a:latin typeface="+mn-lt"/>
                        <a:ea typeface="+mn-ea"/>
                        <a:cs typeface="+mn-cs"/>
                      </a:endParaRPr>
                    </a:p>
                  </a:txBody>
                  <a:tcPr/>
                </a:tc>
                <a:extLst>
                  <a:ext uri="{0D108BD9-81ED-4DB2-BD59-A6C34878D82A}">
                    <a16:rowId xmlns:a16="http://schemas.microsoft.com/office/drawing/2014/main" val="3347079016"/>
                  </a:ext>
                </a:extLst>
              </a:tr>
              <a:tr h="799535">
                <a:tc vMerge="1">
                  <a:txBody>
                    <a:bodyPr/>
                    <a:lstStyle/>
                    <a:p>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t>Enrolling few faculties every year at nearby </a:t>
                      </a:r>
                      <a:r>
                        <a:rPr lang="en-US" sz="2200" kern="1200" dirty="0" err="1"/>
                        <a:t>QIP</a:t>
                      </a:r>
                      <a:r>
                        <a:rPr lang="en-US" sz="2200" kern="1200" dirty="0"/>
                        <a:t> center for qualification upgradation</a:t>
                      </a:r>
                      <a:endParaRPr lang="en-US" sz="2200" kern="1200" dirty="0">
                        <a:solidFill>
                          <a:schemeClr val="dk1"/>
                        </a:solidFill>
                        <a:latin typeface="+mn-lt"/>
                        <a:ea typeface="+mn-ea"/>
                        <a:cs typeface="+mn-cs"/>
                      </a:endParaRPr>
                    </a:p>
                  </a:txBody>
                  <a:tcPr/>
                </a:tc>
                <a:extLst>
                  <a:ext uri="{0D108BD9-81ED-4DB2-BD59-A6C34878D82A}">
                    <a16:rowId xmlns:a16="http://schemas.microsoft.com/office/drawing/2014/main" val="3263522902"/>
                  </a:ext>
                </a:extLst>
              </a:tr>
              <a:tr h="799535">
                <a:tc vMerge="1">
                  <a:txBody>
                    <a:bodyPr/>
                    <a:lstStyle/>
                    <a:p>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t>Promoting faculty to participate in research, development activities and consultancy </a:t>
                      </a:r>
                      <a:endParaRPr lang="en-US" sz="2200" kern="1200" dirty="0">
                        <a:solidFill>
                          <a:schemeClr val="dk1"/>
                        </a:solidFill>
                        <a:latin typeface="+mn-lt"/>
                        <a:ea typeface="+mn-ea"/>
                        <a:cs typeface="+mn-cs"/>
                      </a:endParaRPr>
                    </a:p>
                  </a:txBody>
                  <a:tcPr/>
                </a:tc>
                <a:extLst>
                  <a:ext uri="{0D108BD9-81ED-4DB2-BD59-A6C34878D82A}">
                    <a16:rowId xmlns:a16="http://schemas.microsoft.com/office/drawing/2014/main" val="3963348764"/>
                  </a:ext>
                </a:extLst>
              </a:tr>
              <a:tr h="115133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t>Deputation to seminars, conferences and presentation of research papers- expenses to be borne by the institute as per the applicable norms </a:t>
                      </a:r>
                      <a:endParaRPr lang="en-US" sz="2200" kern="1200" dirty="0">
                        <a:solidFill>
                          <a:schemeClr val="dk1"/>
                        </a:solidFill>
                        <a:latin typeface="+mn-lt"/>
                        <a:ea typeface="+mn-ea"/>
                        <a:cs typeface="+mn-cs"/>
                      </a:endParaRPr>
                    </a:p>
                  </a:txBody>
                  <a:tcPr/>
                </a:tc>
                <a:extLst>
                  <a:ext uri="{0D108BD9-81ED-4DB2-BD59-A6C34878D82A}">
                    <a16:rowId xmlns:a16="http://schemas.microsoft.com/office/drawing/2014/main" val="561513842"/>
                  </a:ext>
                </a:extLst>
              </a:tr>
              <a:tr h="482501">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kern="1200" dirty="0"/>
                        <a:t>Enhanced interaction with industry </a:t>
                      </a:r>
                      <a:endParaRPr lang="en-US" sz="2200" kern="1200" dirty="0">
                        <a:solidFill>
                          <a:schemeClr val="dk1"/>
                        </a:solidFill>
                        <a:latin typeface="+mn-lt"/>
                        <a:ea typeface="+mn-ea"/>
                        <a:cs typeface="+mn-cs"/>
                      </a:endParaRPr>
                    </a:p>
                  </a:txBody>
                  <a:tcPr/>
                </a:tc>
                <a:extLst>
                  <a:ext uri="{0D108BD9-81ED-4DB2-BD59-A6C34878D82A}">
                    <a16:rowId xmlns:a16="http://schemas.microsoft.com/office/drawing/2014/main" val="1672751494"/>
                  </a:ext>
                </a:extLst>
              </a:tr>
              <a:tr h="60486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2200" kern="1200" dirty="0"/>
                        <a:t>Conducting Professional Development Programme for faculty</a:t>
                      </a:r>
                      <a:endParaRPr lang="en-US" sz="2200" kern="1200" dirty="0">
                        <a:solidFill>
                          <a:schemeClr val="dk1"/>
                        </a:solidFill>
                        <a:latin typeface="+mn-lt"/>
                        <a:ea typeface="+mn-ea"/>
                        <a:cs typeface="+mn-cs"/>
                      </a:endParaRPr>
                    </a:p>
                  </a:txBody>
                  <a:tcPr/>
                </a:tc>
                <a:extLst>
                  <a:ext uri="{0D108BD9-81ED-4DB2-BD59-A6C34878D82A}">
                    <a16:rowId xmlns:a16="http://schemas.microsoft.com/office/drawing/2014/main" val="332732423"/>
                  </a:ext>
                </a:extLst>
              </a:tr>
            </a:tbl>
          </a:graphicData>
        </a:graphic>
      </p:graphicFrame>
    </p:spTree>
    <p:extLst>
      <p:ext uri="{BB962C8B-B14F-4D97-AF65-F5344CB8AC3E}">
        <p14:creationId xmlns:p14="http://schemas.microsoft.com/office/powerpoint/2010/main" val="1227751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3FB39-3749-47F2-A624-BF4FF14A6886}"/>
              </a:ext>
            </a:extLst>
          </p:cNvPr>
          <p:cNvSpPr>
            <a:spLocks noGrp="1"/>
          </p:cNvSpPr>
          <p:nvPr>
            <p:ph type="title"/>
          </p:nvPr>
        </p:nvSpPr>
        <p:spPr>
          <a:xfrm>
            <a:off x="838200" y="388272"/>
            <a:ext cx="10515600" cy="516890"/>
          </a:xfrm>
        </p:spPr>
        <p:txBody>
          <a:bodyPr>
            <a:normAutofit fontScale="90000"/>
          </a:bodyPr>
          <a:lstStyle/>
          <a:p>
            <a:pPr algn="ctr"/>
            <a:br>
              <a:rPr lang="en-US" sz="2700" b="1" dirty="0">
                <a:latin typeface="+mn-lt"/>
                <a:ea typeface="+mn-ea"/>
                <a:cs typeface="+mn-cs"/>
              </a:rPr>
            </a:br>
            <a:br>
              <a:rPr lang="en-US" sz="2700" b="1" dirty="0">
                <a:latin typeface="+mn-lt"/>
                <a:ea typeface="+mn-ea"/>
                <a:cs typeface="+mn-cs"/>
              </a:rPr>
            </a:br>
            <a:br>
              <a:rPr lang="en-US" sz="2700" b="1" dirty="0">
                <a:latin typeface="+mn-lt"/>
                <a:ea typeface="+mn-ea"/>
                <a:cs typeface="+mn-cs"/>
              </a:rPr>
            </a:br>
            <a:r>
              <a:rPr lang="en-US" sz="2700" b="1" dirty="0">
                <a:latin typeface="+mn-lt"/>
                <a:ea typeface="+mn-ea"/>
                <a:cs typeface="+mn-cs"/>
              </a:rPr>
              <a:t>IMPROVING TEACHER EFFECTIVENESS</a:t>
            </a:r>
            <a:br>
              <a:rPr lang="en-US" sz="2700" b="1" dirty="0">
                <a:latin typeface="+mn-lt"/>
                <a:ea typeface="+mn-ea"/>
                <a:cs typeface="+mn-cs"/>
              </a:rPr>
            </a:br>
            <a:r>
              <a:rPr lang="en-US" sz="2700" b="1" dirty="0">
                <a:latin typeface="+mn-lt"/>
                <a:ea typeface="+mn-ea"/>
                <a:cs typeface="+mn-cs"/>
              </a:rPr>
              <a:t> </a:t>
            </a:r>
            <a:br>
              <a:rPr lang="en-US" sz="2700" b="1" dirty="0">
                <a:latin typeface="+mn-lt"/>
                <a:ea typeface="+mn-ea"/>
                <a:cs typeface="+mn-cs"/>
              </a:rPr>
            </a:br>
            <a:br>
              <a:rPr lang="en-US" dirty="0"/>
            </a:br>
            <a:endParaRPr lang="en-US" dirty="0"/>
          </a:p>
        </p:txBody>
      </p:sp>
      <p:graphicFrame>
        <p:nvGraphicFramePr>
          <p:cNvPr id="4" name="Content Placeholder 3">
            <a:extLst>
              <a:ext uri="{FF2B5EF4-FFF2-40B4-BE49-F238E27FC236}">
                <a16:creationId xmlns:a16="http://schemas.microsoft.com/office/drawing/2014/main" id="{89F3A207-F573-49C2-9474-70F02B418C51}"/>
              </a:ext>
            </a:extLst>
          </p:cNvPr>
          <p:cNvGraphicFramePr>
            <a:graphicFrameLocks noGrp="1"/>
          </p:cNvGraphicFramePr>
          <p:nvPr>
            <p:ph idx="1"/>
            <p:extLst>
              <p:ext uri="{D42A27DB-BD31-4B8C-83A1-F6EECF244321}">
                <p14:modId xmlns:p14="http://schemas.microsoft.com/office/powerpoint/2010/main" val="3714346114"/>
              </p:ext>
            </p:extLst>
          </p:nvPr>
        </p:nvGraphicFramePr>
        <p:xfrm>
          <a:off x="838200" y="824137"/>
          <a:ext cx="10794358" cy="5693183"/>
        </p:xfrm>
        <a:graphic>
          <a:graphicData uri="http://schemas.openxmlformats.org/drawingml/2006/table">
            <a:tbl>
              <a:tblPr firstRow="1" bandRow="1">
                <a:tableStyleId>{91EBBBCC-DAD2-459C-BE2E-F6DE35CF9A28}</a:tableStyleId>
              </a:tblPr>
              <a:tblGrid>
                <a:gridCol w="3515139">
                  <a:extLst>
                    <a:ext uri="{9D8B030D-6E8A-4147-A177-3AD203B41FA5}">
                      <a16:colId xmlns:a16="http://schemas.microsoft.com/office/drawing/2014/main" val="2581120370"/>
                    </a:ext>
                  </a:extLst>
                </a:gridCol>
                <a:gridCol w="7279219">
                  <a:extLst>
                    <a:ext uri="{9D8B030D-6E8A-4147-A177-3AD203B41FA5}">
                      <a16:colId xmlns:a16="http://schemas.microsoft.com/office/drawing/2014/main" val="2562074272"/>
                    </a:ext>
                  </a:extLst>
                </a:gridCol>
              </a:tblGrid>
              <a:tr h="398095">
                <a:tc>
                  <a:txBody>
                    <a:bodyPr/>
                    <a:lstStyle/>
                    <a:p>
                      <a:pPr algn="ctr"/>
                      <a:r>
                        <a:rPr lang="en-US" sz="2100" dirty="0"/>
                        <a:t>Activity</a:t>
                      </a:r>
                    </a:p>
                  </a:txBody>
                  <a:tcPr/>
                </a:tc>
                <a:tc>
                  <a:txBody>
                    <a:bodyPr/>
                    <a:lstStyle/>
                    <a:p>
                      <a:pPr algn="ctr"/>
                      <a:r>
                        <a:rPr lang="en-US" sz="2100" dirty="0"/>
                        <a:t>Action </a:t>
                      </a:r>
                    </a:p>
                  </a:txBody>
                  <a:tcPr/>
                </a:tc>
                <a:extLst>
                  <a:ext uri="{0D108BD9-81ED-4DB2-BD59-A6C34878D82A}">
                    <a16:rowId xmlns:a16="http://schemas.microsoft.com/office/drawing/2014/main" val="2317700854"/>
                  </a:ext>
                </a:extLst>
              </a:tr>
              <a:tr h="1017354">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t>2. Training in pedagogy, particularly to improve the performance of students that need additional support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kern="1200" dirty="0"/>
                        <a:t>Training Needs Analysis (TNA) to be carried out by external expert for all teachers to understand the skills required to teach weak students</a:t>
                      </a:r>
                      <a:endParaRPr lang="en-US" sz="2100" kern="1200" dirty="0">
                        <a:solidFill>
                          <a:schemeClr val="dk1"/>
                        </a:solidFill>
                        <a:latin typeface="+mn-lt"/>
                        <a:ea typeface="+mn-ea"/>
                        <a:cs typeface="+mn-cs"/>
                      </a:endParaRPr>
                    </a:p>
                  </a:txBody>
                  <a:tcPr/>
                </a:tc>
                <a:extLst>
                  <a:ext uri="{0D108BD9-81ED-4DB2-BD59-A6C34878D82A}">
                    <a16:rowId xmlns:a16="http://schemas.microsoft.com/office/drawing/2014/main" val="3347079016"/>
                  </a:ext>
                </a:extLst>
              </a:tr>
              <a:tr h="1636613">
                <a:tc vMerge="1">
                  <a:txBody>
                    <a:bodyPr/>
                    <a:lstStyle/>
                    <a:p>
                      <a:endParaRPr lang="en-US" sz="2200" dirty="0"/>
                    </a:p>
                  </a:txBody>
                  <a:tcPr/>
                </a:tc>
                <a:tc>
                  <a:txBody>
                    <a:bodyPr/>
                    <a:lstStyle/>
                    <a:p>
                      <a:pPr marL="0" indent="0" algn="just">
                        <a:lnSpc>
                          <a:spcPct val="100000"/>
                        </a:lnSpc>
                        <a:spcBef>
                          <a:spcPts val="0"/>
                        </a:spcBef>
                        <a:buFont typeface="Wingdings" panose="05000000000000000000" pitchFamily="2" charset="2"/>
                        <a:buNone/>
                      </a:pPr>
                      <a:r>
                        <a:rPr lang="en-US" sz="2100" kern="1200" dirty="0"/>
                        <a:t>Prepare Faculty Development Plan using identified providers for Pedagogy (IITs) or National Training Calendar for subject training, giving priority to the teachers with the most significant gaps in knowledge and skills as diagnosed by the TNA</a:t>
                      </a:r>
                      <a:endParaRPr lang="en-US" sz="2100" kern="1200" dirty="0">
                        <a:solidFill>
                          <a:schemeClr val="dk1"/>
                        </a:solidFill>
                        <a:latin typeface="+mn-lt"/>
                        <a:ea typeface="+mn-ea"/>
                        <a:cs typeface="+mn-cs"/>
                      </a:endParaRPr>
                    </a:p>
                  </a:txBody>
                  <a:tcPr/>
                </a:tc>
                <a:extLst>
                  <a:ext uri="{0D108BD9-81ED-4DB2-BD59-A6C34878D82A}">
                    <a16:rowId xmlns:a16="http://schemas.microsoft.com/office/drawing/2014/main" val="4269022138"/>
                  </a:ext>
                </a:extLst>
              </a:tr>
              <a:tr h="864510">
                <a:tc vMerge="1">
                  <a:txBody>
                    <a:bodyPr/>
                    <a:lstStyle/>
                    <a:p>
                      <a:endParaRPr lang="en-US"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kern="1200" dirty="0"/>
                        <a:t>Domain training  on the need basis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kern="1200" dirty="0"/>
                        <a:t>- Link up with industry to keep abreast of cutting edge technology </a:t>
                      </a:r>
                      <a:endParaRPr lang="en-US" sz="2100" kern="1200" dirty="0">
                        <a:solidFill>
                          <a:schemeClr val="dk1"/>
                        </a:solidFill>
                        <a:latin typeface="+mn-lt"/>
                        <a:ea typeface="+mn-ea"/>
                        <a:cs typeface="+mn-cs"/>
                      </a:endParaRPr>
                    </a:p>
                  </a:txBody>
                  <a:tcPr/>
                </a:tc>
                <a:extLst>
                  <a:ext uri="{0D108BD9-81ED-4DB2-BD59-A6C34878D82A}">
                    <a16:rowId xmlns:a16="http://schemas.microsoft.com/office/drawing/2014/main" val="3263522902"/>
                  </a:ext>
                </a:extLst>
              </a:tr>
              <a:tr h="86451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a:effectLst/>
                        </a:rPr>
                        <a:t>Institutions to submit half-yearly reports to the SPIUs </a:t>
                      </a:r>
                      <a:r>
                        <a:rPr lang="en-US" sz="2100" kern="1200" dirty="0">
                          <a:effectLst/>
                        </a:rPr>
                        <a:t>regarding training (progress)</a:t>
                      </a:r>
                      <a:endParaRPr lang="en-US" sz="2100" kern="1200" dirty="0">
                        <a:solidFill>
                          <a:schemeClr val="dk1"/>
                        </a:solidFill>
                        <a:latin typeface="+mn-lt"/>
                        <a:ea typeface="+mn-ea"/>
                        <a:cs typeface="+mn-cs"/>
                      </a:endParaRPr>
                    </a:p>
                  </a:txBody>
                  <a:tcPr/>
                </a:tc>
                <a:extLst>
                  <a:ext uri="{0D108BD9-81ED-4DB2-BD59-A6C34878D82A}">
                    <a16:rowId xmlns:a16="http://schemas.microsoft.com/office/drawing/2014/main" val="2948709566"/>
                  </a:ext>
                </a:extLst>
              </a:tr>
              <a:tr h="86451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kern="1200" dirty="0"/>
                        <a:t>Carry out Satisfaction Surveys to assess training achievements </a:t>
                      </a:r>
                      <a:endParaRPr lang="en-US" sz="2100" kern="1200" dirty="0">
                        <a:solidFill>
                          <a:schemeClr val="dk1"/>
                        </a:solidFill>
                        <a:latin typeface="+mn-lt"/>
                        <a:ea typeface="+mn-ea"/>
                        <a:cs typeface="+mn-cs"/>
                      </a:endParaRPr>
                    </a:p>
                  </a:txBody>
                  <a:tcPr/>
                </a:tc>
                <a:extLst>
                  <a:ext uri="{0D108BD9-81ED-4DB2-BD59-A6C34878D82A}">
                    <a16:rowId xmlns:a16="http://schemas.microsoft.com/office/drawing/2014/main" val="127751637"/>
                  </a:ext>
                </a:extLst>
              </a:tr>
            </a:tbl>
          </a:graphicData>
        </a:graphic>
      </p:graphicFrame>
    </p:spTree>
    <p:extLst>
      <p:ext uri="{BB962C8B-B14F-4D97-AF65-F5344CB8AC3E}">
        <p14:creationId xmlns:p14="http://schemas.microsoft.com/office/powerpoint/2010/main" val="3271777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79F5-5BF0-4BD7-99E5-62FAC26DC3AB}"/>
              </a:ext>
            </a:extLst>
          </p:cNvPr>
          <p:cNvSpPr>
            <a:spLocks noGrp="1"/>
          </p:cNvSpPr>
          <p:nvPr>
            <p:ph type="title"/>
          </p:nvPr>
        </p:nvSpPr>
        <p:spPr>
          <a:xfrm>
            <a:off x="838200" y="365126"/>
            <a:ext cx="10515600" cy="572424"/>
          </a:xfrm>
        </p:spPr>
        <p:txBody>
          <a:bodyPr>
            <a:normAutofit/>
          </a:bodyPr>
          <a:lstStyle/>
          <a:p>
            <a:pPr algn="ctr"/>
            <a:r>
              <a:rPr lang="en-US" sz="2400" b="1" dirty="0">
                <a:latin typeface="+mn-lt"/>
              </a:rPr>
              <a:t>IMPROVING TEACHER EFFECTIVENESS</a:t>
            </a:r>
          </a:p>
        </p:txBody>
      </p:sp>
      <p:graphicFrame>
        <p:nvGraphicFramePr>
          <p:cNvPr id="4" name="Content Placeholder 3">
            <a:extLst>
              <a:ext uri="{FF2B5EF4-FFF2-40B4-BE49-F238E27FC236}">
                <a16:creationId xmlns:a16="http://schemas.microsoft.com/office/drawing/2014/main" id="{A09F60B6-8FA0-417E-84D6-44E7988A5F7A}"/>
              </a:ext>
            </a:extLst>
          </p:cNvPr>
          <p:cNvGraphicFramePr>
            <a:graphicFrameLocks noGrp="1"/>
          </p:cNvGraphicFramePr>
          <p:nvPr>
            <p:ph idx="1"/>
            <p:extLst>
              <p:ext uri="{D42A27DB-BD31-4B8C-83A1-F6EECF244321}">
                <p14:modId xmlns:p14="http://schemas.microsoft.com/office/powerpoint/2010/main" val="2264785078"/>
              </p:ext>
            </p:extLst>
          </p:nvPr>
        </p:nvGraphicFramePr>
        <p:xfrm>
          <a:off x="838200" y="1030288"/>
          <a:ext cx="10515600" cy="3483483"/>
        </p:xfrm>
        <a:graphic>
          <a:graphicData uri="http://schemas.openxmlformats.org/drawingml/2006/table">
            <a:tbl>
              <a:tblPr firstRow="1" bandRow="1">
                <a:tableStyleId>{91EBBBCC-DAD2-459C-BE2E-F6DE35CF9A28}</a:tableStyleId>
              </a:tblPr>
              <a:tblGrid>
                <a:gridCol w="3930570">
                  <a:extLst>
                    <a:ext uri="{9D8B030D-6E8A-4147-A177-3AD203B41FA5}">
                      <a16:colId xmlns:a16="http://schemas.microsoft.com/office/drawing/2014/main" val="1396575902"/>
                    </a:ext>
                  </a:extLst>
                </a:gridCol>
                <a:gridCol w="6585030">
                  <a:extLst>
                    <a:ext uri="{9D8B030D-6E8A-4147-A177-3AD203B41FA5}">
                      <a16:colId xmlns:a16="http://schemas.microsoft.com/office/drawing/2014/main" val="3466826888"/>
                    </a:ext>
                  </a:extLst>
                </a:gridCol>
              </a:tblGrid>
              <a:tr h="370840">
                <a:tc>
                  <a:txBody>
                    <a:bodyPr/>
                    <a:lstStyle/>
                    <a:p>
                      <a:pPr algn="ctr">
                        <a:lnSpc>
                          <a:spcPct val="114000"/>
                        </a:lnSpc>
                        <a:spcAft>
                          <a:spcPts val="600"/>
                        </a:spcAft>
                      </a:pPr>
                      <a:r>
                        <a:rPr lang="en-US" sz="2800" kern="1200" dirty="0"/>
                        <a:t>Activity </a:t>
                      </a:r>
                      <a:endParaRPr lang="en-US" sz="2800" b="1" kern="1200" dirty="0">
                        <a:solidFill>
                          <a:schemeClr val="lt1"/>
                        </a:solidFill>
                        <a:latin typeface="+mn-lt"/>
                        <a:ea typeface="+mn-ea"/>
                        <a:cs typeface="+mn-cs"/>
                      </a:endParaRPr>
                    </a:p>
                  </a:txBody>
                  <a:tcP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lnSpc>
                          <a:spcPct val="114000"/>
                        </a:lnSpc>
                        <a:spcAft>
                          <a:spcPts val="600"/>
                        </a:spcAft>
                      </a:pPr>
                      <a:r>
                        <a:rPr lang="en-US" sz="2800" kern="1200" dirty="0"/>
                        <a:t>Action </a:t>
                      </a:r>
                      <a:endParaRPr lang="en-US" sz="2800" b="1" kern="1200" dirty="0">
                        <a:solidFill>
                          <a:schemeClr val="lt1"/>
                        </a:solidFill>
                        <a:latin typeface="+mn-lt"/>
                        <a:ea typeface="+mn-ea"/>
                        <a:cs typeface="+mn-cs"/>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581915217"/>
                  </a:ext>
                </a:extLst>
              </a:tr>
              <a:tr h="594476">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lang="en-US" sz="2400" b="1" dirty="0"/>
                        <a:t>3. Teacher’s counselling</a:t>
                      </a:r>
                      <a:endParaRPr lang="en-US" sz="2000" b="1" dirty="0"/>
                    </a:p>
                    <a:p>
                      <a:pPr>
                        <a:lnSpc>
                          <a:spcPct val="114000"/>
                        </a:lnSpc>
                        <a:spcAft>
                          <a:spcPts val="600"/>
                        </a:spcAft>
                      </a:pPr>
                      <a:endParaRPr lang="en-US" sz="2400" b="1" dirty="0"/>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nSpc>
                          <a:spcPct val="114000"/>
                        </a:lnSpc>
                        <a:spcAft>
                          <a:spcPts val="600"/>
                        </a:spcAft>
                      </a:pPr>
                      <a:r>
                        <a:rPr lang="en-US" sz="2400" dirty="0"/>
                        <a:t>Approaches to dealing with students that need additional support; SC/ST and women students </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484615094"/>
                  </a:ext>
                </a:extLst>
              </a:tr>
              <a:tr h="370840">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lang="en-US" sz="2400" b="1" dirty="0"/>
                        <a:t>4. Faculty appraisal </a:t>
                      </a:r>
                      <a:endParaRPr lang="en-US" sz="2000" b="1" dirty="0"/>
                    </a:p>
                    <a:p>
                      <a:pPr>
                        <a:lnSpc>
                          <a:spcPct val="114000"/>
                        </a:lnSpc>
                        <a:spcAft>
                          <a:spcPts val="600"/>
                        </a:spcAft>
                      </a:pPr>
                      <a:endParaRPr lang="en-US" sz="2400" b="1" dirty="0"/>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lang="en-US" sz="2400" dirty="0"/>
                        <a:t>Self-assessment - to be reviewed by the HOD/ Dean/ Faculty Committee</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961829040"/>
                  </a:ext>
                </a:extLst>
              </a:tr>
              <a:tr h="370840">
                <a:tc>
                  <a:txBody>
                    <a:bodyPr/>
                    <a:lstStyle/>
                    <a:p>
                      <a:pPr>
                        <a:lnSpc>
                          <a:spcPct val="114000"/>
                        </a:lnSpc>
                        <a:spcAft>
                          <a:spcPts val="600"/>
                        </a:spcAft>
                      </a:pPr>
                      <a:endParaRPr lang="en-US" sz="2400" dirty="0"/>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marL="0" marR="0" lvl="0" indent="0" algn="l" defTabSz="914400" rtl="0" eaLnBrk="1" fontAlgn="auto" latinLnBrk="0" hangingPunct="1">
                        <a:lnSpc>
                          <a:spcPct val="114000"/>
                        </a:lnSpc>
                        <a:spcBef>
                          <a:spcPts val="0"/>
                        </a:spcBef>
                        <a:spcAft>
                          <a:spcPts val="600"/>
                        </a:spcAft>
                        <a:buClrTx/>
                        <a:buSzTx/>
                        <a:buFontTx/>
                        <a:buNone/>
                        <a:tabLst/>
                        <a:defRPr/>
                      </a:pPr>
                      <a:r>
                        <a:rPr lang="en-US" sz="2400" dirty="0"/>
                        <a:t>Student evaluation </a:t>
                      </a:r>
                    </a:p>
                    <a:p>
                      <a:pPr>
                        <a:lnSpc>
                          <a:spcPct val="114000"/>
                        </a:lnSpc>
                        <a:spcAft>
                          <a:spcPts val="600"/>
                        </a:spcAft>
                      </a:pPr>
                      <a:endParaRPr lang="en-US" sz="2400" dirty="0"/>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296887533"/>
                  </a:ext>
                </a:extLst>
              </a:tr>
            </a:tbl>
          </a:graphicData>
        </a:graphic>
      </p:graphicFrame>
    </p:spTree>
    <p:extLst>
      <p:ext uri="{BB962C8B-B14F-4D97-AF65-F5344CB8AC3E}">
        <p14:creationId xmlns:p14="http://schemas.microsoft.com/office/powerpoint/2010/main" val="570489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You have one job</a:t>
            </a:r>
            <a:r>
              <a:rPr lang="is-IS" b="1" dirty="0"/>
              <a:t>…</a:t>
            </a:r>
            <a:endParaRPr lang="en-US" b="1" dirty="0"/>
          </a:p>
        </p:txBody>
      </p:sp>
      <p:sp>
        <p:nvSpPr>
          <p:cNvPr id="4" name="TextBox 3"/>
          <p:cNvSpPr txBox="1">
            <a:spLocks noChangeArrowheads="1"/>
          </p:cNvSpPr>
          <p:nvPr/>
        </p:nvSpPr>
        <p:spPr bwMode="auto">
          <a:xfrm>
            <a:off x="716085" y="2329367"/>
            <a:ext cx="10928351" cy="21339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2556" tIns="81277" rIns="162556" bIns="81277">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Aft>
                <a:spcPts val="1417"/>
              </a:spcAft>
            </a:pPr>
            <a:r>
              <a:rPr lang="en-US" sz="6400" dirty="0">
                <a:solidFill>
                  <a:schemeClr val="bg2">
                    <a:lumMod val="10000"/>
                  </a:schemeClr>
                </a:solidFill>
                <a:latin typeface="+mj-lt"/>
              </a:rPr>
              <a:t>Say out loud the color of the shape you see on the screen.</a:t>
            </a:r>
          </a:p>
        </p:txBody>
      </p:sp>
      <p:pic>
        <p:nvPicPr>
          <p:cNvPr id="5" name="Picture 4">
            <a:extLst>
              <a:ext uri="{FF2B5EF4-FFF2-40B4-BE49-F238E27FC236}">
                <a16:creationId xmlns:a16="http://schemas.microsoft.com/office/drawing/2014/main" id="{73EAFBCF-D9AF-4045-AE5D-66B558E31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426" y="6046839"/>
            <a:ext cx="1226574" cy="811161"/>
          </a:xfrm>
          <a:prstGeom prst="rect">
            <a:avLst/>
          </a:prstGeom>
        </p:spPr>
      </p:pic>
    </p:spTree>
    <p:extLst>
      <p:ext uri="{BB962C8B-B14F-4D97-AF65-F5344CB8AC3E}">
        <p14:creationId xmlns:p14="http://schemas.microsoft.com/office/powerpoint/2010/main" val="1105991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ED6E2-868A-4D34-A397-A403FB9439D7}"/>
              </a:ext>
            </a:extLst>
          </p:cNvPr>
          <p:cNvSpPr>
            <a:spLocks noGrp="1"/>
          </p:cNvSpPr>
          <p:nvPr>
            <p:ph type="title"/>
          </p:nvPr>
        </p:nvSpPr>
        <p:spPr>
          <a:xfrm>
            <a:off x="838200" y="243068"/>
            <a:ext cx="10515600" cy="833378"/>
          </a:xfrm>
        </p:spPr>
        <p:txBody>
          <a:bodyPr>
            <a:normAutofit/>
          </a:bodyPr>
          <a:lstStyle/>
          <a:p>
            <a:pPr algn="ctr"/>
            <a:r>
              <a:rPr lang="en-US" sz="2800" b="1" dirty="0">
                <a:latin typeface="+mn-lt"/>
              </a:rPr>
              <a:t>III. Institutional Requirements </a:t>
            </a:r>
          </a:p>
        </p:txBody>
      </p:sp>
      <p:graphicFrame>
        <p:nvGraphicFramePr>
          <p:cNvPr id="4" name="Content Placeholder 3">
            <a:extLst>
              <a:ext uri="{FF2B5EF4-FFF2-40B4-BE49-F238E27FC236}">
                <a16:creationId xmlns:a16="http://schemas.microsoft.com/office/drawing/2014/main" id="{373AF332-88A4-4AFE-A6A1-D8D77AD3AF7B}"/>
              </a:ext>
            </a:extLst>
          </p:cNvPr>
          <p:cNvGraphicFramePr>
            <a:graphicFrameLocks noGrp="1"/>
          </p:cNvGraphicFramePr>
          <p:nvPr>
            <p:ph idx="1"/>
            <p:extLst>
              <p:ext uri="{D42A27DB-BD31-4B8C-83A1-F6EECF244321}">
                <p14:modId xmlns:p14="http://schemas.microsoft.com/office/powerpoint/2010/main" val="4073526759"/>
              </p:ext>
            </p:extLst>
          </p:nvPr>
        </p:nvGraphicFramePr>
        <p:xfrm>
          <a:off x="717550" y="955034"/>
          <a:ext cx="10636250" cy="5577840"/>
        </p:xfrm>
        <a:graphic>
          <a:graphicData uri="http://schemas.openxmlformats.org/drawingml/2006/table">
            <a:tbl>
              <a:tblPr firstRow="1" bandRow="1">
                <a:tableStyleId>{91EBBBCC-DAD2-459C-BE2E-F6DE35CF9A28}</a:tableStyleId>
              </a:tblPr>
              <a:tblGrid>
                <a:gridCol w="4444759">
                  <a:extLst>
                    <a:ext uri="{9D8B030D-6E8A-4147-A177-3AD203B41FA5}">
                      <a16:colId xmlns:a16="http://schemas.microsoft.com/office/drawing/2014/main" val="2965818249"/>
                    </a:ext>
                  </a:extLst>
                </a:gridCol>
                <a:gridCol w="6191491">
                  <a:extLst>
                    <a:ext uri="{9D8B030D-6E8A-4147-A177-3AD203B41FA5}">
                      <a16:colId xmlns:a16="http://schemas.microsoft.com/office/drawing/2014/main" val="24241081"/>
                    </a:ext>
                  </a:extLst>
                </a:gridCol>
              </a:tblGrid>
              <a:tr h="370840">
                <a:tc>
                  <a:txBody>
                    <a:bodyPr/>
                    <a:lstStyle/>
                    <a:p>
                      <a:pPr marL="0" algn="ctr" defTabSz="914400" rtl="0" eaLnBrk="1" latinLnBrk="0" hangingPunct="1"/>
                      <a:r>
                        <a:rPr lang="en-US" sz="2400" kern="1200" dirty="0"/>
                        <a:t>Activity </a:t>
                      </a:r>
                      <a:endParaRPr lang="en-US" sz="2400" b="1" kern="1200" dirty="0">
                        <a:solidFill>
                          <a:schemeClr val="lt1"/>
                        </a:solidFill>
                        <a:latin typeface="+mn-lt"/>
                        <a:ea typeface="+mn-ea"/>
                        <a:cs typeface="+mn-cs"/>
                      </a:endParaRPr>
                    </a:p>
                  </a:txBody>
                  <a:tcPr>
                    <a:lnR w="12700" cap="flat" cmpd="sng" algn="ctr">
                      <a:solidFill>
                        <a:schemeClr val="tx1"/>
                      </a:solidFill>
                      <a:prstDash val="sysDash"/>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marL="0" algn="ctr" defTabSz="914400" rtl="0" eaLnBrk="1" latinLnBrk="0" hangingPunct="1"/>
                      <a:r>
                        <a:rPr lang="en-US" sz="2400" kern="1200" dirty="0"/>
                        <a:t>Action </a:t>
                      </a:r>
                      <a:endParaRPr lang="en-US" sz="2400" b="1" kern="1200" dirty="0">
                        <a:solidFill>
                          <a:schemeClr val="lt1"/>
                        </a:solidFill>
                        <a:latin typeface="+mn-lt"/>
                        <a:ea typeface="+mn-ea"/>
                        <a:cs typeface="+mn-cs"/>
                      </a:endParaRPr>
                    </a:p>
                  </a:txBody>
                  <a:tcPr>
                    <a:lnL w="12700" cap="flat" cmpd="sng" algn="ctr">
                      <a:solidFill>
                        <a:schemeClr val="tx1"/>
                      </a:solidFill>
                      <a:prstDash val="sysDash"/>
                      <a:round/>
                      <a:headEnd type="none" w="med" len="med"/>
                      <a:tailEnd type="none" w="med" len="med"/>
                    </a:lnL>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3354016570"/>
                  </a:ext>
                </a:extLst>
              </a:tr>
              <a:tr h="285691">
                <a:tc>
                  <a:txBody>
                    <a:bodyPr/>
                    <a:lstStyle/>
                    <a:p>
                      <a:r>
                        <a:rPr lang="en-US" sz="2000" b="1" dirty="0"/>
                        <a:t>1. Institutional mechanisms to protect and address the needs and concerns of women students &amp; faculty </a:t>
                      </a: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r>
                        <a:rPr lang="en-US" sz="2000" dirty="0"/>
                        <a:t>Counselling facility to needy female students / staff</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375741237"/>
                  </a:ext>
                </a:extLst>
              </a:tr>
              <a:tr h="370840">
                <a:tc rowSpan="4">
                  <a:txBody>
                    <a:bodyPr/>
                    <a:lstStyle/>
                    <a:p>
                      <a:r>
                        <a:rPr lang="en-US" sz="2000" b="1" dirty="0"/>
                        <a:t>2. Making campuses physically and socially gender friendly</a:t>
                      </a:r>
                    </a:p>
                  </a:txBody>
                  <a:tcPr anchor="ctr">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Adequate and suitable facilities to women students and faculty- separate toilets for male / female </a:t>
                      </a:r>
                    </a:p>
                  </a:txBody>
                  <a:tcP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895982544"/>
                  </a:ext>
                </a:extLst>
              </a:tr>
              <a:tr h="370840">
                <a:tc vMerge="1">
                  <a:txBody>
                    <a:bodyPr/>
                    <a:lstStyle/>
                    <a:p>
                      <a:endParaRPr lang="en-US" dirty="0"/>
                    </a:p>
                  </a:txBody>
                  <a:tcPr/>
                </a:tc>
                <a:tc>
                  <a:txBody>
                    <a:bodyPr/>
                    <a:lstStyle/>
                    <a:p>
                      <a:r>
                        <a:rPr lang="en-US" sz="2000" dirty="0"/>
                        <a:t>Provisions for physically disabled students in the existing toilets </a:t>
                      </a:r>
                    </a:p>
                  </a:txBody>
                  <a:tcP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421175886"/>
                  </a:ext>
                </a:extLst>
              </a:tr>
              <a:tr h="370840">
                <a:tc vMerge="1">
                  <a:txBody>
                    <a:bodyPr/>
                    <a:lstStyle/>
                    <a:p>
                      <a:endParaRPr lang="en-US" b="1" dirty="0"/>
                    </a:p>
                  </a:txBody>
                  <a:tcPr/>
                </a:tc>
                <a:tc>
                  <a:txBody>
                    <a:bodyPr/>
                    <a:lstStyle/>
                    <a:p>
                      <a:r>
                        <a:rPr lang="en-US" sz="2000" dirty="0"/>
                        <a:t>Ramps, lifts and hostel facilities, where needed </a:t>
                      </a:r>
                    </a:p>
                  </a:txBody>
                  <a:tcP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2755448279"/>
                  </a:ext>
                </a:extLst>
              </a:tr>
              <a:tr h="370840">
                <a:tc vMerge="1">
                  <a:txBody>
                    <a:bodyPr/>
                    <a:lstStyle/>
                    <a:p>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Implementation of policy on non-discrimination and non-harass­ment @ protections for gender identity and expression </a:t>
                      </a:r>
                    </a:p>
                  </a:txBody>
                  <a:tcP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7432666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3. Establishing two-tier grievance redress mechanism (GRM)</a:t>
                      </a:r>
                    </a:p>
                    <a:p>
                      <a:endParaRPr lang="en-US" sz="2000" b="1" dirty="0"/>
                    </a:p>
                  </a:txBody>
                  <a:tcPr>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Multiple channels for filing complaints – in-person, through intermediaries, phone, fax, text message, mail, through social media, etc. Anonymous complaints to be entertained </a:t>
                      </a:r>
                    </a:p>
                  </a:txBody>
                  <a:tcPr>
                    <a:lnL w="12700" cap="flat" cmpd="sng" algn="ctr">
                      <a:solidFill>
                        <a:schemeClr val="tx1"/>
                      </a:solidFill>
                      <a:prstDash val="sysDash"/>
                      <a:round/>
                      <a:headEnd type="none" w="med" len="med"/>
                      <a:tailEnd type="none" w="med" len="med"/>
                    </a:lnL>
                    <a:lnT w="12700" cap="flat" cmpd="sng" algn="ctr">
                      <a:solidFill>
                        <a:schemeClr val="tx1"/>
                      </a:solidFill>
                      <a:prstDash val="sysDash"/>
                      <a:round/>
                      <a:headEnd type="none" w="med" len="med"/>
                      <a:tailEnd type="none" w="med" len="med"/>
                    </a:lnT>
                  </a:tcPr>
                </a:tc>
                <a:extLst>
                  <a:ext uri="{0D108BD9-81ED-4DB2-BD59-A6C34878D82A}">
                    <a16:rowId xmlns:a16="http://schemas.microsoft.com/office/drawing/2014/main" val="822546112"/>
                  </a:ext>
                </a:extLst>
              </a:tr>
            </a:tbl>
          </a:graphicData>
        </a:graphic>
      </p:graphicFrame>
    </p:spTree>
    <p:extLst>
      <p:ext uri="{BB962C8B-B14F-4D97-AF65-F5344CB8AC3E}">
        <p14:creationId xmlns:p14="http://schemas.microsoft.com/office/powerpoint/2010/main" val="3178040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4C7B-1179-4797-A3C6-AC95EACE36EA}"/>
              </a:ext>
            </a:extLst>
          </p:cNvPr>
          <p:cNvSpPr>
            <a:spLocks noGrp="1"/>
          </p:cNvSpPr>
          <p:nvPr>
            <p:ph type="title"/>
          </p:nvPr>
        </p:nvSpPr>
        <p:spPr>
          <a:xfrm>
            <a:off x="838200" y="365125"/>
            <a:ext cx="10515600" cy="1026353"/>
          </a:xfrm>
        </p:spPr>
        <p:txBody>
          <a:bodyPr>
            <a:normAutofit fontScale="90000"/>
          </a:bodyPr>
          <a:lstStyle/>
          <a:p>
            <a:pPr algn="ctr"/>
            <a:r>
              <a:rPr lang="en-US" sz="3600" b="1" dirty="0">
                <a:solidFill>
                  <a:schemeClr val="accent1">
                    <a:lumMod val="50000"/>
                  </a:schemeClr>
                </a:solidFill>
                <a:latin typeface="+mn-lt"/>
              </a:rPr>
              <a:t>OP 4.12 – Land Acquisition</a:t>
            </a:r>
            <a:br>
              <a:rPr lang="en-US" sz="3600" b="1" dirty="0">
                <a:solidFill>
                  <a:schemeClr val="accent1">
                    <a:lumMod val="50000"/>
                  </a:schemeClr>
                </a:solidFill>
                <a:latin typeface="+mn-lt"/>
              </a:rPr>
            </a:br>
            <a:r>
              <a:rPr lang="en-US" sz="3600" b="1" dirty="0">
                <a:solidFill>
                  <a:schemeClr val="accent1">
                    <a:lumMod val="50000"/>
                  </a:schemeClr>
                </a:solidFill>
                <a:latin typeface="+mn-lt"/>
              </a:rPr>
              <a:t>Labor Management Plan</a:t>
            </a:r>
          </a:p>
        </p:txBody>
      </p:sp>
      <p:sp>
        <p:nvSpPr>
          <p:cNvPr id="3" name="Content Placeholder 2">
            <a:extLst>
              <a:ext uri="{FF2B5EF4-FFF2-40B4-BE49-F238E27FC236}">
                <a16:creationId xmlns:a16="http://schemas.microsoft.com/office/drawing/2014/main" id="{960E1BF9-B3F5-4A5E-81BE-35DC3B290A1C}"/>
              </a:ext>
            </a:extLst>
          </p:cNvPr>
          <p:cNvSpPr>
            <a:spLocks noGrp="1"/>
          </p:cNvSpPr>
          <p:nvPr>
            <p:ph idx="1"/>
          </p:nvPr>
        </p:nvSpPr>
        <p:spPr>
          <a:xfrm>
            <a:off x="838200" y="1411360"/>
            <a:ext cx="10515600" cy="4507189"/>
          </a:xfrm>
        </p:spPr>
        <p:txBody>
          <a:bodyPr/>
          <a:lstStyle/>
          <a:p>
            <a:pPr marL="0" indent="0">
              <a:buNone/>
            </a:pPr>
            <a:r>
              <a:rPr lang="en-GB" b="1" dirty="0"/>
              <a:t>Objectives:</a:t>
            </a:r>
          </a:p>
          <a:p>
            <a:pPr marL="0" indent="0">
              <a:buNone/>
            </a:pPr>
            <a:r>
              <a:rPr lang="en-GB" sz="3000" dirty="0"/>
              <a:t>Set of activities contractor will execute to provide safe working environment to </a:t>
            </a:r>
            <a:r>
              <a:rPr lang="en-GB" sz="3000" dirty="0" err="1"/>
              <a:t>labor</a:t>
            </a:r>
            <a:r>
              <a:rPr lang="en-GB" sz="3000" dirty="0"/>
              <a:t>; safety of students and faculty</a:t>
            </a:r>
          </a:p>
          <a:p>
            <a:pPr marL="0" indent="0">
              <a:buNone/>
            </a:pPr>
            <a:endParaRPr lang="en-US" b="1" dirty="0"/>
          </a:p>
          <a:p>
            <a:pPr marL="0" indent="0">
              <a:buNone/>
            </a:pPr>
            <a:r>
              <a:rPr lang="en-US" b="1" dirty="0"/>
              <a:t>When: </a:t>
            </a:r>
          </a:p>
          <a:p>
            <a:pPr marL="0" indent="0">
              <a:buNone/>
            </a:pPr>
            <a:r>
              <a:rPr lang="en-GB" sz="3000" dirty="0"/>
              <a:t>Civil works / construction site(s), a </a:t>
            </a:r>
            <a:r>
              <a:rPr lang="en-GB" sz="3000" dirty="0" err="1"/>
              <a:t>LMP</a:t>
            </a:r>
            <a:r>
              <a:rPr lang="en-GB" sz="3000" dirty="0"/>
              <a:t> is to be executed</a:t>
            </a:r>
          </a:p>
          <a:p>
            <a:pPr lvl="1"/>
            <a:r>
              <a:rPr lang="en-GB" sz="2800" dirty="0" err="1"/>
              <a:t>LMP</a:t>
            </a:r>
            <a:r>
              <a:rPr lang="en-GB" sz="2800" dirty="0"/>
              <a:t> to be part of the bidding document</a:t>
            </a:r>
          </a:p>
          <a:p>
            <a:pPr lvl="1"/>
            <a:r>
              <a:rPr lang="en-US" sz="2800" dirty="0"/>
              <a:t>To be followed in case of new construction/ refurbishment</a:t>
            </a:r>
            <a:endParaRPr lang="en-GB" sz="2800" dirty="0"/>
          </a:p>
          <a:p>
            <a:endParaRPr lang="en-US" dirty="0"/>
          </a:p>
        </p:txBody>
      </p:sp>
    </p:spTree>
    <p:extLst>
      <p:ext uri="{BB962C8B-B14F-4D97-AF65-F5344CB8AC3E}">
        <p14:creationId xmlns:p14="http://schemas.microsoft.com/office/powerpoint/2010/main" val="1291164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D4C7B-1179-4797-A3C6-AC95EACE36EA}"/>
              </a:ext>
            </a:extLst>
          </p:cNvPr>
          <p:cNvSpPr>
            <a:spLocks noGrp="1"/>
          </p:cNvSpPr>
          <p:nvPr>
            <p:ph type="title"/>
          </p:nvPr>
        </p:nvSpPr>
        <p:spPr>
          <a:xfrm>
            <a:off x="838200" y="66955"/>
            <a:ext cx="10515600" cy="1026353"/>
          </a:xfrm>
        </p:spPr>
        <p:txBody>
          <a:bodyPr>
            <a:normAutofit/>
          </a:bodyPr>
          <a:lstStyle/>
          <a:p>
            <a:pPr algn="ctr"/>
            <a:r>
              <a:rPr lang="en-US" sz="3600" b="1" dirty="0">
                <a:solidFill>
                  <a:schemeClr val="accent1">
                    <a:lumMod val="50000"/>
                  </a:schemeClr>
                </a:solidFill>
                <a:latin typeface="+mn-lt"/>
              </a:rPr>
              <a:t>Elements: Labor Management Plan</a:t>
            </a:r>
          </a:p>
        </p:txBody>
      </p:sp>
      <p:sp>
        <p:nvSpPr>
          <p:cNvPr id="3" name="Content Placeholder 2">
            <a:extLst>
              <a:ext uri="{FF2B5EF4-FFF2-40B4-BE49-F238E27FC236}">
                <a16:creationId xmlns:a16="http://schemas.microsoft.com/office/drawing/2014/main" id="{960E1BF9-B3F5-4A5E-81BE-35DC3B290A1C}"/>
              </a:ext>
            </a:extLst>
          </p:cNvPr>
          <p:cNvSpPr>
            <a:spLocks noGrp="1"/>
          </p:cNvSpPr>
          <p:nvPr>
            <p:ph idx="1"/>
          </p:nvPr>
        </p:nvSpPr>
        <p:spPr>
          <a:xfrm>
            <a:off x="838200" y="1093308"/>
            <a:ext cx="10515600" cy="5098770"/>
          </a:xfrm>
        </p:spPr>
        <p:txBody>
          <a:bodyPr>
            <a:normAutofit fontScale="92500"/>
          </a:bodyPr>
          <a:lstStyle/>
          <a:p>
            <a:pPr marL="0" indent="0" algn="just">
              <a:buNone/>
            </a:pPr>
            <a:r>
              <a:rPr lang="en-US" dirty="0"/>
              <a:t>The contractor / sub-contractor to ensure:</a:t>
            </a:r>
          </a:p>
          <a:p>
            <a:pPr algn="just"/>
            <a:r>
              <a:rPr lang="en-US" dirty="0"/>
              <a:t>workers have information on their terms and conditions – working hours, wages, breaks, and termination procedures in a language they understand</a:t>
            </a:r>
          </a:p>
          <a:p>
            <a:pPr algn="just"/>
            <a:r>
              <a:rPr lang="en-US" dirty="0"/>
              <a:t>a register for all their workers- data such as: name, age, sex, hours worked, wages, payments (including overtime payments) made and any deductions made from their wages</a:t>
            </a:r>
          </a:p>
          <a:p>
            <a:pPr lvl="0"/>
            <a:r>
              <a:rPr lang="en-US" dirty="0"/>
              <a:t>specify the minimum age for employment or engagement in connection with the project, which will be the age of 14</a:t>
            </a:r>
          </a:p>
          <a:p>
            <a:pPr algn="just"/>
            <a:r>
              <a:rPr lang="en-US" dirty="0"/>
              <a:t>provide labor camps - minimum space required for each worker; ii) provision of sanitary (separate toilets for men and women); iii) cooking facilities and potable water; iv) creche facility for small children of working women; v) provision of first aid and medical facilities</a:t>
            </a:r>
            <a:endParaRPr lang="en-GB" dirty="0"/>
          </a:p>
          <a:p>
            <a:pPr marL="0" indent="0">
              <a:buNone/>
            </a:pPr>
            <a:endParaRPr lang="en-GB" b="1" dirty="0"/>
          </a:p>
          <a:p>
            <a:endParaRPr lang="en-US" dirty="0"/>
          </a:p>
        </p:txBody>
      </p:sp>
    </p:spTree>
    <p:extLst>
      <p:ext uri="{BB962C8B-B14F-4D97-AF65-F5344CB8AC3E}">
        <p14:creationId xmlns:p14="http://schemas.microsoft.com/office/powerpoint/2010/main" val="465698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C5E4-58B1-4F6A-9C3F-DED4E9457977}"/>
              </a:ext>
            </a:extLst>
          </p:cNvPr>
          <p:cNvSpPr>
            <a:spLocks noGrp="1"/>
          </p:cNvSpPr>
          <p:nvPr>
            <p:ph type="title"/>
          </p:nvPr>
        </p:nvSpPr>
        <p:spPr>
          <a:xfrm>
            <a:off x="838200" y="365126"/>
            <a:ext cx="10515600" cy="708300"/>
          </a:xfrm>
        </p:spPr>
        <p:txBody>
          <a:bodyPr>
            <a:normAutofit/>
          </a:bodyPr>
          <a:lstStyle/>
          <a:p>
            <a:pPr algn="ctr"/>
            <a:r>
              <a:rPr lang="en-US" sz="2800" b="1" dirty="0">
                <a:solidFill>
                  <a:schemeClr val="accent1">
                    <a:lumMod val="50000"/>
                  </a:schemeClr>
                </a:solidFill>
              </a:rPr>
              <a:t>Elements: Labor Management Plan</a:t>
            </a:r>
            <a:endParaRPr lang="en-US" sz="2800" dirty="0"/>
          </a:p>
        </p:txBody>
      </p:sp>
      <p:sp>
        <p:nvSpPr>
          <p:cNvPr id="3" name="Content Placeholder 2">
            <a:extLst>
              <a:ext uri="{FF2B5EF4-FFF2-40B4-BE49-F238E27FC236}">
                <a16:creationId xmlns:a16="http://schemas.microsoft.com/office/drawing/2014/main" id="{0D918C35-6C0C-4A92-BC9B-18A7A6BC9993}"/>
              </a:ext>
            </a:extLst>
          </p:cNvPr>
          <p:cNvSpPr>
            <a:spLocks noGrp="1"/>
          </p:cNvSpPr>
          <p:nvPr>
            <p:ph idx="1"/>
          </p:nvPr>
        </p:nvSpPr>
        <p:spPr>
          <a:xfrm>
            <a:off x="838200" y="1262267"/>
            <a:ext cx="10515600" cy="5103537"/>
          </a:xfrm>
        </p:spPr>
        <p:txBody>
          <a:bodyPr>
            <a:normAutofit/>
          </a:bodyPr>
          <a:lstStyle/>
          <a:p>
            <a:r>
              <a:rPr lang="en-US" dirty="0"/>
              <a:t>ensure minimum / no labor-student interface</a:t>
            </a:r>
            <a:endParaRPr lang="en-GB" dirty="0"/>
          </a:p>
          <a:p>
            <a:r>
              <a:rPr lang="en-GB" dirty="0"/>
              <a:t>assign site-engineers </a:t>
            </a:r>
          </a:p>
          <a:p>
            <a:r>
              <a:rPr lang="en-GB" dirty="0"/>
              <a:t>sign / caution boards to be displayed at construction sites and prior information to students </a:t>
            </a:r>
          </a:p>
          <a:p>
            <a:r>
              <a:rPr lang="en-US" dirty="0"/>
              <a:t>a register on accidental incidents and actions taken to avoid similar situations</a:t>
            </a:r>
          </a:p>
          <a:p>
            <a:r>
              <a:rPr lang="en-GB" dirty="0"/>
              <a:t>training calendar - awareness programme on AIDS/HIV, other health and hygiene related issues</a:t>
            </a:r>
          </a:p>
          <a:p>
            <a:pPr marL="0" indent="0">
              <a:buNone/>
            </a:pPr>
            <a:r>
              <a:rPr lang="en-US" i="1" dirty="0"/>
              <a:t>Infrastructure readiness and handover checklist be submitted by the contractor / executing agency at the end of the civil works- to be supervised by the SPIU</a:t>
            </a:r>
          </a:p>
        </p:txBody>
      </p:sp>
    </p:spTree>
    <p:extLst>
      <p:ext uri="{BB962C8B-B14F-4D97-AF65-F5344CB8AC3E}">
        <p14:creationId xmlns:p14="http://schemas.microsoft.com/office/powerpoint/2010/main" val="258929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A1697-F1D5-4880-AB2D-C758C79E0D8D}"/>
              </a:ext>
            </a:extLst>
          </p:cNvPr>
          <p:cNvSpPr>
            <a:spLocks noGrp="1"/>
          </p:cNvSpPr>
          <p:nvPr>
            <p:ph type="ctrTitle"/>
          </p:nvPr>
        </p:nvSpPr>
        <p:spPr>
          <a:xfrm>
            <a:off x="1524000" y="104168"/>
            <a:ext cx="9144000" cy="925975"/>
          </a:xfrm>
        </p:spPr>
        <p:txBody>
          <a:bodyPr>
            <a:normAutofit/>
          </a:bodyPr>
          <a:lstStyle/>
          <a:p>
            <a:r>
              <a:rPr lang="en-US" sz="4800" b="1" dirty="0">
                <a:solidFill>
                  <a:schemeClr val="accent1">
                    <a:lumMod val="50000"/>
                  </a:schemeClr>
                </a:solidFill>
                <a:latin typeface="+mn-lt"/>
              </a:rPr>
              <a:t>Process</a:t>
            </a:r>
          </a:p>
        </p:txBody>
      </p:sp>
      <p:graphicFrame>
        <p:nvGraphicFramePr>
          <p:cNvPr id="4" name="Content Placeholder 3">
            <a:extLst>
              <a:ext uri="{FF2B5EF4-FFF2-40B4-BE49-F238E27FC236}">
                <a16:creationId xmlns:a16="http://schemas.microsoft.com/office/drawing/2014/main" id="{8160E082-78A4-4302-A049-F0B57913DDEB}"/>
              </a:ext>
            </a:extLst>
          </p:cNvPr>
          <p:cNvGraphicFramePr>
            <a:graphicFrameLocks/>
          </p:cNvGraphicFramePr>
          <p:nvPr>
            <p:extLst>
              <p:ext uri="{D42A27DB-BD31-4B8C-83A1-F6EECF244321}">
                <p14:modId xmlns:p14="http://schemas.microsoft.com/office/powerpoint/2010/main" val="2452598969"/>
              </p:ext>
            </p:extLst>
          </p:nvPr>
        </p:nvGraphicFramePr>
        <p:xfrm>
          <a:off x="653005" y="1188294"/>
          <a:ext cx="10875380" cy="5055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3179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5342" y="206095"/>
            <a:ext cx="9144000" cy="960961"/>
          </a:xfrm>
        </p:spPr>
        <p:txBody>
          <a:bodyPr>
            <a:normAutofit fontScale="90000"/>
          </a:bodyPr>
          <a:lstStyle/>
          <a:p>
            <a:br>
              <a:rPr lang="en-US" dirty="0"/>
            </a:br>
            <a:r>
              <a:rPr lang="en-US" sz="4400" b="1" dirty="0">
                <a:solidFill>
                  <a:schemeClr val="accent1">
                    <a:lumMod val="50000"/>
                  </a:schemeClr>
                </a:solidFill>
                <a:latin typeface="+mn-lt"/>
              </a:rPr>
              <a:t>Implementation Arrangements </a:t>
            </a:r>
            <a:endParaRPr lang="en-US" sz="3600" b="1" dirty="0">
              <a:solidFill>
                <a:schemeClr val="accent1">
                  <a:lumMod val="50000"/>
                </a:schemeClr>
              </a:solidFill>
              <a:latin typeface="+mn-lt"/>
            </a:endParaRPr>
          </a:p>
        </p:txBody>
      </p:sp>
      <p:sp>
        <p:nvSpPr>
          <p:cNvPr id="3" name="Subtitle 2"/>
          <p:cNvSpPr>
            <a:spLocks noGrp="1"/>
          </p:cNvSpPr>
          <p:nvPr>
            <p:ph type="subTitle" idx="1"/>
          </p:nvPr>
        </p:nvSpPr>
        <p:spPr>
          <a:xfrm>
            <a:off x="1101213" y="1458410"/>
            <a:ext cx="9566787" cy="5158700"/>
          </a:xfrm>
        </p:spPr>
        <p:txBody>
          <a:bodyPr>
            <a:noAutofit/>
          </a:bodyPr>
          <a:lstStyle/>
          <a:p>
            <a:pPr algn="just"/>
            <a:r>
              <a:rPr lang="en-IN" sz="2000" b="1" dirty="0">
                <a:cs typeface="Times New Roman" panose="02020603050405020304" pitchFamily="18" charset="0"/>
              </a:rPr>
              <a:t>Appointment of Social Specialist at the NPIU</a:t>
            </a:r>
          </a:p>
          <a:p>
            <a:pPr marL="342900" lvl="0" indent="-342900" algn="just">
              <a:buFont typeface="Arial" panose="020B0604020202020204" pitchFamily="34" charset="0"/>
              <a:buChar char="•"/>
            </a:pPr>
            <a:r>
              <a:rPr lang="en-IN" sz="2000" dirty="0">
                <a:cs typeface="Times New Roman" panose="02020603050405020304" pitchFamily="18" charset="0"/>
              </a:rPr>
              <a:t>Conduct capacity building programmes for the participating universities in the focus and non-focus states, and ATUs</a:t>
            </a:r>
          </a:p>
          <a:p>
            <a:pPr marL="342900" lvl="0" indent="-342900" algn="just">
              <a:buFont typeface="Arial" panose="020B0604020202020204" pitchFamily="34" charset="0"/>
              <a:buChar char="•"/>
            </a:pPr>
            <a:r>
              <a:rPr lang="en-IN" sz="2000" dirty="0">
                <a:cs typeface="Times New Roman" panose="02020603050405020304" pitchFamily="18" charset="0"/>
              </a:rPr>
              <a:t>Monitor implementation of EAP</a:t>
            </a:r>
          </a:p>
          <a:p>
            <a:pPr algn="just"/>
            <a:endParaRPr lang="en-US" sz="300" dirty="0"/>
          </a:p>
          <a:p>
            <a:pPr algn="just"/>
            <a:r>
              <a:rPr lang="en-US" sz="2000" b="1" dirty="0"/>
              <a:t>Appointment of Nodal officer, SPIU</a:t>
            </a:r>
          </a:p>
          <a:p>
            <a:pPr marL="342900" indent="-342900" algn="just">
              <a:buFont typeface="Arial" panose="020B0604020202020204" pitchFamily="34" charset="0"/>
              <a:buChar char="•"/>
            </a:pPr>
            <a:r>
              <a:rPr lang="en-IN" sz="2000" dirty="0">
                <a:cs typeface="Times New Roman" panose="02020603050405020304" pitchFamily="18" charset="0"/>
              </a:rPr>
              <a:t>Assist institutions prepare </a:t>
            </a:r>
            <a:r>
              <a:rPr lang="en-IN" sz="2000" dirty="0" err="1">
                <a:cs typeface="Times New Roman" panose="02020603050405020304" pitchFamily="18" charset="0"/>
              </a:rPr>
              <a:t>EAP</a:t>
            </a:r>
            <a:endParaRPr lang="en-IN" sz="2000" dirty="0">
              <a:cs typeface="Times New Roman" panose="02020603050405020304" pitchFamily="18" charset="0"/>
            </a:endParaRPr>
          </a:p>
          <a:p>
            <a:pPr marL="342900" indent="-342900" algn="just">
              <a:buFont typeface="Arial" panose="020B0604020202020204" pitchFamily="34" charset="0"/>
              <a:buChar char="•"/>
            </a:pPr>
            <a:r>
              <a:rPr lang="en-IN" sz="2000" dirty="0">
                <a:cs typeface="Times New Roman" panose="02020603050405020304" pitchFamily="18" charset="0"/>
              </a:rPr>
              <a:t>Monitor and guide implementation of </a:t>
            </a:r>
            <a:r>
              <a:rPr lang="en-IN" sz="2000" dirty="0" err="1">
                <a:cs typeface="Times New Roman" panose="02020603050405020304" pitchFamily="18" charset="0"/>
              </a:rPr>
              <a:t>EAP</a:t>
            </a:r>
            <a:endParaRPr lang="en-IN" sz="2000" dirty="0">
              <a:cs typeface="Times New Roman" panose="02020603050405020304" pitchFamily="18" charset="0"/>
            </a:endParaRPr>
          </a:p>
          <a:p>
            <a:pPr algn="just"/>
            <a:endParaRPr lang="en-US" sz="100" b="1" dirty="0"/>
          </a:p>
          <a:p>
            <a:pPr algn="just"/>
            <a:r>
              <a:rPr lang="en-US" sz="2000" b="1" dirty="0"/>
              <a:t>Appointment of </a:t>
            </a:r>
            <a:r>
              <a:rPr lang="en-US" sz="2000" b="1" dirty="0" err="1"/>
              <a:t>EAP</a:t>
            </a:r>
            <a:r>
              <a:rPr lang="en-US" sz="2000" b="1" dirty="0"/>
              <a:t> Coordinator at institutes</a:t>
            </a:r>
          </a:p>
          <a:p>
            <a:pPr marL="342900" lvl="0" indent="-342900" algn="just">
              <a:buFont typeface="Wingdings" panose="05000000000000000000" pitchFamily="2" charset="2"/>
              <a:buChar char="v"/>
            </a:pPr>
            <a:r>
              <a:rPr lang="en-IN" sz="2000" dirty="0">
                <a:cs typeface="Times New Roman" panose="02020603050405020304" pitchFamily="18" charset="0"/>
              </a:rPr>
              <a:t>Preview sub-project proposal, prepare an EAP to be included in the project proposal</a:t>
            </a:r>
          </a:p>
          <a:p>
            <a:pPr marL="342900" lvl="0" indent="-342900" algn="just">
              <a:buFont typeface="Wingdings" panose="05000000000000000000" pitchFamily="2" charset="2"/>
              <a:buChar char="v"/>
            </a:pPr>
            <a:endParaRPr lang="en-IN" sz="2000" dirty="0">
              <a:cs typeface="Times New Roman" panose="02020603050405020304" pitchFamily="18" charset="0"/>
            </a:endParaRPr>
          </a:p>
          <a:p>
            <a:pPr lvl="0" algn="just"/>
            <a:endParaRPr lang="en-IN" sz="1100" dirty="0">
              <a:cs typeface="Times New Roman" panose="02020603050405020304" pitchFamily="18" charset="0"/>
            </a:endParaRPr>
          </a:p>
          <a:p>
            <a:pPr lvl="0" algn="just"/>
            <a:endParaRPr lang="en-IN" sz="1100" dirty="0">
              <a:cs typeface="Times New Roman" panose="02020603050405020304" pitchFamily="18" charset="0"/>
            </a:endParaRPr>
          </a:p>
          <a:p>
            <a:pPr algn="just"/>
            <a:r>
              <a:rPr lang="en-US" sz="2000" dirty="0"/>
              <a:t> </a:t>
            </a:r>
          </a:p>
          <a:p>
            <a:pPr algn="just"/>
            <a:endParaRPr lang="en-US" sz="2000" dirty="0"/>
          </a:p>
          <a:p>
            <a:pPr algn="just"/>
            <a:endParaRPr lang="en-US" sz="2000" dirty="0"/>
          </a:p>
          <a:p>
            <a:pPr algn="just"/>
            <a:endParaRPr lang="en-US" sz="2000" dirty="0"/>
          </a:p>
          <a:p>
            <a:endParaRPr lang="en-US" sz="2000" dirty="0"/>
          </a:p>
        </p:txBody>
      </p:sp>
      <p:graphicFrame>
        <p:nvGraphicFramePr>
          <p:cNvPr id="5" name="Content Placeholder 6">
            <a:extLst>
              <a:ext uri="{FF2B5EF4-FFF2-40B4-BE49-F238E27FC236}">
                <a16:creationId xmlns:a16="http://schemas.microsoft.com/office/drawing/2014/main" id="{4DC8C23F-CF1F-43DB-AD3B-2A3759F7C6E6}"/>
              </a:ext>
            </a:extLst>
          </p:cNvPr>
          <p:cNvGraphicFramePr>
            <a:graphicFrameLocks/>
          </p:cNvGraphicFramePr>
          <p:nvPr>
            <p:extLst>
              <p:ext uri="{D42A27DB-BD31-4B8C-83A1-F6EECF244321}">
                <p14:modId xmlns:p14="http://schemas.microsoft.com/office/powerpoint/2010/main" val="3480949149"/>
              </p:ext>
            </p:extLst>
          </p:nvPr>
        </p:nvGraphicFramePr>
        <p:xfrm>
          <a:off x="1101213" y="5323057"/>
          <a:ext cx="10139944" cy="1425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5047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6" name="Freeform: Shape 19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3" name="Freeform: Shape 192">
            <a:extLst>
              <a:ext uri="{FF2B5EF4-FFF2-40B4-BE49-F238E27FC236}">
                <a16:creationId xmlns:a16="http://schemas.microsoft.com/office/drawing/2014/main" id="{F55FFF17-D3D5-4F58-BA56-54EA901CE0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a:extLst>
              <a:ext uri="{FF2B5EF4-FFF2-40B4-BE49-F238E27FC236}">
                <a16:creationId xmlns:a16="http://schemas.microsoft.com/office/drawing/2014/main" id="{E3CC7561-2925-4B4E-B5A8-2F4CD7774BF4}"/>
              </a:ext>
            </a:extLst>
          </p:cNvPr>
          <p:cNvSpPr/>
          <p:nvPr/>
        </p:nvSpPr>
        <p:spPr>
          <a:xfrm>
            <a:off x="6553200" y="215900"/>
            <a:ext cx="5029200" cy="1104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a:t>Brainteaser </a:t>
            </a:r>
          </a:p>
        </p:txBody>
      </p:sp>
      <p:graphicFrame>
        <p:nvGraphicFramePr>
          <p:cNvPr id="5" name="Table 4">
            <a:extLst>
              <a:ext uri="{FF2B5EF4-FFF2-40B4-BE49-F238E27FC236}">
                <a16:creationId xmlns:a16="http://schemas.microsoft.com/office/drawing/2014/main" id="{B2781E65-203C-4FFE-AA3B-D0B812C00EAE}"/>
              </a:ext>
            </a:extLst>
          </p:cNvPr>
          <p:cNvGraphicFramePr>
            <a:graphicFrameLocks noGrp="1"/>
          </p:cNvGraphicFramePr>
          <p:nvPr>
            <p:extLst>
              <p:ext uri="{D42A27DB-BD31-4B8C-83A1-F6EECF244321}">
                <p14:modId xmlns:p14="http://schemas.microsoft.com/office/powerpoint/2010/main" val="1575903087"/>
              </p:ext>
            </p:extLst>
          </p:nvPr>
        </p:nvGraphicFramePr>
        <p:xfrm>
          <a:off x="2032000" y="2048932"/>
          <a:ext cx="8128001" cy="579120"/>
        </p:xfrm>
        <a:graphic>
          <a:graphicData uri="http://schemas.openxmlformats.org/drawingml/2006/table">
            <a:tbl>
              <a:tblPr firstRow="1" bandRow="1">
                <a:tableStyleId>{2D5ABB26-0587-4C30-8999-92F81FD0307C}</a:tableStyleId>
              </a:tblPr>
              <a:tblGrid>
                <a:gridCol w="8128001">
                  <a:extLst>
                    <a:ext uri="{9D8B030D-6E8A-4147-A177-3AD203B41FA5}">
                      <a16:colId xmlns:a16="http://schemas.microsoft.com/office/drawing/2014/main" val="2283242788"/>
                    </a:ext>
                  </a:extLst>
                </a:gridCol>
              </a:tblGrid>
              <a:tr h="370840">
                <a:tc>
                  <a:txBody>
                    <a:bodyPr/>
                    <a:lstStyle/>
                    <a:p>
                      <a:pPr algn="ctr"/>
                      <a:r>
                        <a:rPr lang="en-US" sz="3200" b="1" dirty="0">
                          <a:solidFill>
                            <a:schemeClr val="bg1"/>
                          </a:solidFill>
                        </a:rPr>
                        <a:t>What does </a:t>
                      </a:r>
                      <a:r>
                        <a:rPr lang="en-US" sz="3200" b="1" dirty="0">
                          <a:solidFill>
                            <a:schemeClr val="tx1"/>
                          </a:solidFill>
                        </a:rPr>
                        <a:t>this mean?</a:t>
                      </a:r>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61856161"/>
                  </a:ext>
                </a:extLst>
              </a:tr>
            </a:tbl>
          </a:graphicData>
        </a:graphic>
      </p:graphicFrame>
      <p:graphicFrame>
        <p:nvGraphicFramePr>
          <p:cNvPr id="8" name="Table 7">
            <a:extLst>
              <a:ext uri="{FF2B5EF4-FFF2-40B4-BE49-F238E27FC236}">
                <a16:creationId xmlns:a16="http://schemas.microsoft.com/office/drawing/2014/main" id="{D59C7639-9F7D-498A-9352-C1AC4B0DAE48}"/>
              </a:ext>
            </a:extLst>
          </p:cNvPr>
          <p:cNvGraphicFramePr>
            <a:graphicFrameLocks noGrp="1"/>
          </p:cNvGraphicFramePr>
          <p:nvPr>
            <p:extLst>
              <p:ext uri="{D42A27DB-BD31-4B8C-83A1-F6EECF244321}">
                <p14:modId xmlns:p14="http://schemas.microsoft.com/office/powerpoint/2010/main" val="4188618142"/>
              </p:ext>
            </p:extLst>
          </p:nvPr>
        </p:nvGraphicFramePr>
        <p:xfrm>
          <a:off x="1549400" y="3036144"/>
          <a:ext cx="9334500" cy="2560320"/>
        </p:xfrm>
        <a:graphic>
          <a:graphicData uri="http://schemas.openxmlformats.org/drawingml/2006/table">
            <a:tbl>
              <a:tblPr firstRow="1" bandRow="1">
                <a:tableStyleId>{2D5ABB26-0587-4C30-8999-92F81FD0307C}</a:tableStyleId>
              </a:tblPr>
              <a:tblGrid>
                <a:gridCol w="1333500">
                  <a:extLst>
                    <a:ext uri="{9D8B030D-6E8A-4147-A177-3AD203B41FA5}">
                      <a16:colId xmlns:a16="http://schemas.microsoft.com/office/drawing/2014/main" val="387492111"/>
                    </a:ext>
                  </a:extLst>
                </a:gridCol>
                <a:gridCol w="1333500">
                  <a:extLst>
                    <a:ext uri="{9D8B030D-6E8A-4147-A177-3AD203B41FA5}">
                      <a16:colId xmlns:a16="http://schemas.microsoft.com/office/drawing/2014/main" val="2648302744"/>
                    </a:ext>
                  </a:extLst>
                </a:gridCol>
                <a:gridCol w="1333500">
                  <a:extLst>
                    <a:ext uri="{9D8B030D-6E8A-4147-A177-3AD203B41FA5}">
                      <a16:colId xmlns:a16="http://schemas.microsoft.com/office/drawing/2014/main" val="3628878258"/>
                    </a:ext>
                  </a:extLst>
                </a:gridCol>
                <a:gridCol w="1333500">
                  <a:extLst>
                    <a:ext uri="{9D8B030D-6E8A-4147-A177-3AD203B41FA5}">
                      <a16:colId xmlns:a16="http://schemas.microsoft.com/office/drawing/2014/main" val="2555954563"/>
                    </a:ext>
                  </a:extLst>
                </a:gridCol>
                <a:gridCol w="1333500">
                  <a:extLst>
                    <a:ext uri="{9D8B030D-6E8A-4147-A177-3AD203B41FA5}">
                      <a16:colId xmlns:a16="http://schemas.microsoft.com/office/drawing/2014/main" val="3792738578"/>
                    </a:ext>
                  </a:extLst>
                </a:gridCol>
                <a:gridCol w="1333500">
                  <a:extLst>
                    <a:ext uri="{9D8B030D-6E8A-4147-A177-3AD203B41FA5}">
                      <a16:colId xmlns:a16="http://schemas.microsoft.com/office/drawing/2014/main" val="1265793310"/>
                    </a:ext>
                  </a:extLst>
                </a:gridCol>
                <a:gridCol w="1333500">
                  <a:extLst>
                    <a:ext uri="{9D8B030D-6E8A-4147-A177-3AD203B41FA5}">
                      <a16:colId xmlns:a16="http://schemas.microsoft.com/office/drawing/2014/main" val="1351197114"/>
                    </a:ext>
                  </a:extLst>
                </a:gridCol>
              </a:tblGrid>
              <a:tr h="11938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54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5400" kern="1200" dirty="0"/>
                        <a:t>R</a:t>
                      </a:r>
                    </a:p>
                    <a:p>
                      <a:pPr>
                        <a:lnSpc>
                          <a:spcPct val="100000"/>
                        </a:lnSpc>
                      </a:pPr>
                      <a:endParaRPr lang="en-US" sz="5400" dirty="0">
                        <a:ln>
                          <a:solidFill>
                            <a:schemeClr val="tx1">
                              <a:lumMod val="75000"/>
                              <a:lumOff val="25000"/>
                            </a:schemeClr>
                          </a:solidFill>
                        </a:ln>
                      </a:endParaRPr>
                    </a:p>
                  </a:txBody>
                  <a:tcPr>
                    <a:lnR w="19050" cap="flat" cmpd="sng" algn="ctr">
                      <a:solidFill>
                        <a:schemeClr val="tx1"/>
                      </a:solidFill>
                      <a:prstDash val="solid"/>
                      <a:round/>
                      <a:headEnd type="none" w="med" len="med"/>
                      <a:tailEnd type="none" w="med" len="med"/>
                    </a:lnR>
                  </a:tcPr>
                </a:tc>
                <a:tc>
                  <a:txBody>
                    <a:bodyPr/>
                    <a:lstStyle/>
                    <a:p>
                      <a:pPr>
                        <a:lnSpc>
                          <a:spcPct val="100000"/>
                        </a:lnSpc>
                      </a:pPr>
                      <a:endParaRPr lang="en-US" sz="5400" dirty="0">
                        <a:ln>
                          <a:solidFill>
                            <a:schemeClr val="tx1">
                              <a:lumMod val="75000"/>
                              <a:lumOff val="25000"/>
                            </a:schemeClr>
                          </a:solidFill>
                        </a:ln>
                      </a:endParaRPr>
                    </a:p>
                    <a:p>
                      <a:pPr>
                        <a:lnSpc>
                          <a:spcPct val="100000"/>
                        </a:lnSpc>
                      </a:pPr>
                      <a:r>
                        <a:rPr lang="en-US" sz="5400" dirty="0">
                          <a:ln>
                            <a:solidFill>
                              <a:schemeClr val="tx1">
                                <a:lumMod val="75000"/>
                                <a:lumOff val="25000"/>
                              </a:schemeClr>
                            </a:solidFill>
                          </a:ln>
                        </a:rPr>
                        <a:t>E</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nSpc>
                          <a:spcPct val="100000"/>
                        </a:lnSpc>
                      </a:pPr>
                      <a:endParaRPr lang="en-US" sz="5400" dirty="0">
                        <a:ln>
                          <a:solidFill>
                            <a:schemeClr val="tx1">
                              <a:lumMod val="75000"/>
                              <a:lumOff val="25000"/>
                            </a:schemeClr>
                          </a:solidFill>
                        </a:ln>
                      </a:endParaRPr>
                    </a:p>
                    <a:p>
                      <a:pPr>
                        <a:lnSpc>
                          <a:spcPct val="100000"/>
                        </a:lnSpc>
                      </a:pPr>
                      <a:r>
                        <a:rPr lang="en-US" sz="5400" dirty="0">
                          <a:ln>
                            <a:solidFill>
                              <a:schemeClr val="tx1">
                                <a:lumMod val="75000"/>
                                <a:lumOff val="25000"/>
                              </a:schemeClr>
                            </a:solidFill>
                          </a:ln>
                        </a:rPr>
                        <a:t>A</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nSpc>
                          <a:spcPct val="100000"/>
                        </a:lnSpc>
                      </a:pPr>
                      <a:endParaRPr lang="en-US" sz="5400" dirty="0">
                        <a:ln>
                          <a:solidFill>
                            <a:schemeClr val="tx1">
                              <a:lumMod val="75000"/>
                              <a:lumOff val="25000"/>
                            </a:schemeClr>
                          </a:solidFill>
                        </a:ln>
                      </a:endParaRPr>
                    </a:p>
                    <a:p>
                      <a:pPr>
                        <a:lnSpc>
                          <a:spcPct val="100000"/>
                        </a:lnSpc>
                      </a:pPr>
                      <a:r>
                        <a:rPr lang="en-US" sz="5400" dirty="0">
                          <a:ln>
                            <a:solidFill>
                              <a:schemeClr val="tx1">
                                <a:lumMod val="75000"/>
                                <a:lumOff val="25000"/>
                              </a:schemeClr>
                            </a:solidFill>
                          </a:ln>
                        </a:rPr>
                        <a:t>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nSpc>
                          <a:spcPct val="100000"/>
                        </a:lnSpc>
                      </a:pPr>
                      <a:endParaRPr lang="en-US" sz="5400" dirty="0">
                        <a:ln>
                          <a:solidFill>
                            <a:schemeClr val="tx1">
                              <a:lumMod val="75000"/>
                              <a:lumOff val="25000"/>
                            </a:schemeClr>
                          </a:solidFill>
                        </a:ln>
                      </a:endParaRPr>
                    </a:p>
                    <a:p>
                      <a:pPr>
                        <a:lnSpc>
                          <a:spcPct val="100000"/>
                        </a:lnSpc>
                      </a:pPr>
                      <a:r>
                        <a:rPr lang="en-US" sz="5400" dirty="0">
                          <a:ln>
                            <a:solidFill>
                              <a:schemeClr val="tx1">
                                <a:lumMod val="75000"/>
                                <a:lumOff val="25000"/>
                              </a:schemeClr>
                            </a:solidFill>
                          </a:ln>
                        </a:rPr>
                        <a:t>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nSpc>
                          <a:spcPct val="100000"/>
                        </a:lnSpc>
                      </a:pPr>
                      <a:endParaRPr lang="en-US" sz="5400" dirty="0">
                        <a:ln>
                          <a:solidFill>
                            <a:schemeClr val="tx1">
                              <a:lumMod val="75000"/>
                              <a:lumOff val="25000"/>
                            </a:schemeClr>
                          </a:solidFill>
                        </a:ln>
                      </a:endParaRPr>
                    </a:p>
                    <a:p>
                      <a:pPr>
                        <a:lnSpc>
                          <a:spcPct val="100000"/>
                        </a:lnSpc>
                      </a:pPr>
                      <a:r>
                        <a:rPr lang="en-US" sz="5400" dirty="0">
                          <a:ln>
                            <a:solidFill>
                              <a:schemeClr val="tx1">
                                <a:lumMod val="75000"/>
                                <a:lumOff val="25000"/>
                              </a:schemeClr>
                            </a:solidFill>
                          </a:ln>
                        </a:rPr>
                        <a:t>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tcPr>
                </a:tc>
                <a:tc>
                  <a:txBody>
                    <a:bodyPr/>
                    <a:lstStyle/>
                    <a:p>
                      <a:pPr>
                        <a:lnSpc>
                          <a:spcPct val="100000"/>
                        </a:lnSpc>
                      </a:pPr>
                      <a:endParaRPr lang="en-US" sz="5400" dirty="0">
                        <a:ln>
                          <a:solidFill>
                            <a:schemeClr val="tx1">
                              <a:lumMod val="75000"/>
                              <a:lumOff val="25000"/>
                            </a:schemeClr>
                          </a:solidFill>
                        </a:ln>
                      </a:endParaRPr>
                    </a:p>
                    <a:p>
                      <a:pPr>
                        <a:lnSpc>
                          <a:spcPct val="100000"/>
                        </a:lnSpc>
                      </a:pPr>
                      <a:r>
                        <a:rPr lang="en-US" sz="5400" dirty="0">
                          <a:ln>
                            <a:solidFill>
                              <a:schemeClr val="tx1">
                                <a:lumMod val="75000"/>
                                <a:lumOff val="25000"/>
                              </a:schemeClr>
                            </a:solidFill>
                          </a:ln>
                        </a:rPr>
                        <a:t>G</a:t>
                      </a:r>
                    </a:p>
                  </a:txBody>
                  <a:tcPr>
                    <a:lnL w="1905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295907527"/>
                  </a:ext>
                </a:extLst>
              </a:tr>
            </a:tbl>
          </a:graphicData>
        </a:graphic>
      </p:graphicFrame>
    </p:spTree>
    <p:extLst>
      <p:ext uri="{BB962C8B-B14F-4D97-AF65-F5344CB8AC3E}">
        <p14:creationId xmlns:p14="http://schemas.microsoft.com/office/powerpoint/2010/main" val="47092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2"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CFE05B-6D12-4777-B2A8-98B42B17E4DB}"/>
              </a:ext>
            </a:extLst>
          </p:cNvPr>
          <p:cNvSpPr>
            <a:spLocks noGrp="1"/>
          </p:cNvSpPr>
          <p:nvPr>
            <p:ph type="title"/>
          </p:nvPr>
        </p:nvSpPr>
        <p:spPr>
          <a:xfrm>
            <a:off x="643468" y="1283792"/>
            <a:ext cx="3363974" cy="3732708"/>
          </a:xfrm>
          <a:noFill/>
          <a:ln w="19050">
            <a:solidFill>
              <a:schemeClr val="tx1"/>
            </a:solidFill>
          </a:ln>
        </p:spPr>
        <p:txBody>
          <a:bodyPr wrap="square" anchor="ctr">
            <a:normAutofit/>
          </a:bodyPr>
          <a:lstStyle/>
          <a:p>
            <a:pPr algn="ctr"/>
            <a:r>
              <a:rPr lang="en-US" sz="4800" b="1" dirty="0"/>
              <a:t>What does this mean?</a:t>
            </a:r>
            <a:br>
              <a:rPr lang="en-US" sz="4800" b="1" dirty="0"/>
            </a:br>
            <a:endParaRPr lang="en-US" sz="3200" b="1" dirty="0"/>
          </a:p>
        </p:txBody>
      </p:sp>
      <p:graphicFrame>
        <p:nvGraphicFramePr>
          <p:cNvPr id="4" name="Table 3">
            <a:extLst>
              <a:ext uri="{FF2B5EF4-FFF2-40B4-BE49-F238E27FC236}">
                <a16:creationId xmlns:a16="http://schemas.microsoft.com/office/drawing/2014/main" id="{F3EC25DF-5323-4F7A-BFC8-AC0BA1493EC4}"/>
              </a:ext>
            </a:extLst>
          </p:cNvPr>
          <p:cNvGraphicFramePr>
            <a:graphicFrameLocks noGrp="1"/>
          </p:cNvGraphicFramePr>
          <p:nvPr>
            <p:extLst>
              <p:ext uri="{D42A27DB-BD31-4B8C-83A1-F6EECF244321}">
                <p14:modId xmlns:p14="http://schemas.microsoft.com/office/powerpoint/2010/main" val="3974109694"/>
              </p:ext>
            </p:extLst>
          </p:nvPr>
        </p:nvGraphicFramePr>
        <p:xfrm>
          <a:off x="4838700" y="1879600"/>
          <a:ext cx="6709832" cy="3606800"/>
        </p:xfrm>
        <a:graphic>
          <a:graphicData uri="http://schemas.openxmlformats.org/drawingml/2006/table">
            <a:tbl>
              <a:tblPr firstRow="1" bandRow="1">
                <a:tableStyleId>{2D5ABB26-0587-4C30-8999-92F81FD0307C}</a:tableStyleId>
              </a:tblPr>
              <a:tblGrid>
                <a:gridCol w="6709832">
                  <a:extLst>
                    <a:ext uri="{9D8B030D-6E8A-4147-A177-3AD203B41FA5}">
                      <a16:colId xmlns:a16="http://schemas.microsoft.com/office/drawing/2014/main" val="2837143412"/>
                    </a:ext>
                  </a:extLst>
                </a:gridCol>
              </a:tblGrid>
              <a:tr h="3606800">
                <a:tc>
                  <a:txBody>
                    <a:bodyPr/>
                    <a:lstStyle/>
                    <a:p>
                      <a:pPr algn="ctr"/>
                      <a:endParaRPr lang="en-US" sz="7200" dirty="0">
                        <a:solidFill>
                          <a:srgbClr val="0070C0"/>
                        </a:solidFill>
                      </a:endParaRPr>
                    </a:p>
                    <a:p>
                      <a:pPr algn="ctr"/>
                      <a:r>
                        <a:rPr lang="en-US" sz="8800" dirty="0" err="1">
                          <a:solidFill>
                            <a:srgbClr val="0070C0"/>
                          </a:solidFill>
                        </a:rPr>
                        <a:t>MO</a:t>
                      </a:r>
                      <a:r>
                        <a:rPr lang="en-US" sz="8800" dirty="0" err="1">
                          <a:solidFill>
                            <a:schemeClr val="bg1"/>
                          </a:solidFill>
                        </a:rPr>
                        <a:t>ONCE</a:t>
                      </a:r>
                      <a:r>
                        <a:rPr lang="en-US" sz="8800" dirty="0" err="1">
                          <a:solidFill>
                            <a:srgbClr val="0070C0"/>
                          </a:solidFill>
                        </a:rPr>
                        <a:t>ON</a:t>
                      </a:r>
                      <a:endParaRPr lang="en-US" sz="8800" dirty="0">
                        <a:solidFill>
                          <a:srgbClr val="0070C0"/>
                        </a:solidFill>
                      </a:endParaRPr>
                    </a:p>
                  </a:txBody>
                  <a:tcPr/>
                </a:tc>
                <a:extLst>
                  <a:ext uri="{0D108BD9-81ED-4DB2-BD59-A6C34878D82A}">
                    <a16:rowId xmlns:a16="http://schemas.microsoft.com/office/drawing/2014/main" val="2275241400"/>
                  </a:ext>
                </a:extLst>
              </a:tr>
            </a:tbl>
          </a:graphicData>
        </a:graphic>
      </p:graphicFrame>
    </p:spTree>
    <p:extLst>
      <p:ext uri="{BB962C8B-B14F-4D97-AF65-F5344CB8AC3E}">
        <p14:creationId xmlns:p14="http://schemas.microsoft.com/office/powerpoint/2010/main" val="492894106"/>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pattFill prst="pct90">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3076"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4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C42B8-C612-4CFC-A28A-84376DACD0C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4800" b="1" dirty="0">
                <a:solidFill>
                  <a:schemeClr val="bg1"/>
                </a:solidFill>
              </a:rPr>
              <a:t>What does this mean?</a:t>
            </a:r>
            <a:br>
              <a:rPr lang="en-US" sz="4800" b="1" dirty="0">
                <a:solidFill>
                  <a:schemeClr val="bg1"/>
                </a:solidFill>
              </a:rPr>
            </a:br>
            <a:endParaRPr lang="en-US" sz="4800" kern="1200" dirty="0">
              <a:solidFill>
                <a:schemeClr val="bg1"/>
              </a:solidFill>
            </a:endParaRPr>
          </a:p>
        </p:txBody>
      </p:sp>
      <p:sp>
        <p:nvSpPr>
          <p:cNvPr id="307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7BC04996-C75A-4326-A1C8-47ECA2FB41C1}"/>
              </a:ext>
            </a:extLst>
          </p:cNvPr>
          <p:cNvGraphicFramePr>
            <a:graphicFrameLocks noGrp="1"/>
          </p:cNvGraphicFramePr>
          <p:nvPr>
            <p:extLst>
              <p:ext uri="{D42A27DB-BD31-4B8C-83A1-F6EECF244321}">
                <p14:modId xmlns:p14="http://schemas.microsoft.com/office/powerpoint/2010/main" val="82723513"/>
              </p:ext>
            </p:extLst>
          </p:nvPr>
        </p:nvGraphicFramePr>
        <p:xfrm>
          <a:off x="2032000" y="719666"/>
          <a:ext cx="4292600" cy="5034844"/>
        </p:xfrm>
        <a:graphic>
          <a:graphicData uri="http://schemas.openxmlformats.org/drawingml/2006/table">
            <a:tbl>
              <a:tblPr firstRow="1" bandRow="1">
                <a:tableStyleId>{073A0DAA-6AF3-43AB-8588-CEC1D06C72B9}</a:tableStyleId>
              </a:tblPr>
              <a:tblGrid>
                <a:gridCol w="4292600">
                  <a:extLst>
                    <a:ext uri="{9D8B030D-6E8A-4147-A177-3AD203B41FA5}">
                      <a16:colId xmlns:a16="http://schemas.microsoft.com/office/drawing/2014/main" val="2034835658"/>
                    </a:ext>
                  </a:extLst>
                </a:gridCol>
              </a:tblGrid>
              <a:tr h="1258711">
                <a:tc>
                  <a:txBody>
                    <a:bodyPr/>
                    <a:lstStyle/>
                    <a:p>
                      <a:pPr algn="ctr"/>
                      <a:r>
                        <a:rPr lang="en-US" sz="6600" dirty="0"/>
                        <a:t>0</a:t>
                      </a:r>
                    </a:p>
                  </a:txBody>
                  <a:tcPr/>
                </a:tc>
                <a:extLst>
                  <a:ext uri="{0D108BD9-81ED-4DB2-BD59-A6C34878D82A}">
                    <a16:rowId xmlns:a16="http://schemas.microsoft.com/office/drawing/2014/main" val="426138473"/>
                  </a:ext>
                </a:extLst>
              </a:tr>
              <a:tr h="1258711">
                <a:tc>
                  <a:txBody>
                    <a:bodyPr/>
                    <a:lstStyle/>
                    <a:p>
                      <a:pPr algn="ctr"/>
                      <a:r>
                        <a:rPr lang="en-US" sz="6600" dirty="0"/>
                        <a:t>B.S.</a:t>
                      </a:r>
                    </a:p>
                  </a:txBody>
                  <a:tcPr/>
                </a:tc>
                <a:extLst>
                  <a:ext uri="{0D108BD9-81ED-4DB2-BD59-A6C34878D82A}">
                    <a16:rowId xmlns:a16="http://schemas.microsoft.com/office/drawing/2014/main" val="3970988565"/>
                  </a:ext>
                </a:extLst>
              </a:tr>
              <a:tr h="1258711">
                <a:tc>
                  <a:txBody>
                    <a:bodyPr/>
                    <a:lstStyle/>
                    <a:p>
                      <a:pPr algn="ctr"/>
                      <a:r>
                        <a:rPr lang="en-US" sz="6600" dirty="0"/>
                        <a:t>M.D.</a:t>
                      </a:r>
                    </a:p>
                  </a:txBody>
                  <a:tcPr/>
                </a:tc>
                <a:extLst>
                  <a:ext uri="{0D108BD9-81ED-4DB2-BD59-A6C34878D82A}">
                    <a16:rowId xmlns:a16="http://schemas.microsoft.com/office/drawing/2014/main" val="4045643535"/>
                  </a:ext>
                </a:extLst>
              </a:tr>
              <a:tr h="1258711">
                <a:tc>
                  <a:txBody>
                    <a:bodyPr/>
                    <a:lstStyle/>
                    <a:p>
                      <a:pPr algn="ctr"/>
                      <a:r>
                        <a:rPr lang="en-US" sz="6600" dirty="0"/>
                        <a:t>PH.D.</a:t>
                      </a:r>
                    </a:p>
                  </a:txBody>
                  <a:tcPr/>
                </a:tc>
                <a:extLst>
                  <a:ext uri="{0D108BD9-81ED-4DB2-BD59-A6C34878D82A}">
                    <a16:rowId xmlns:a16="http://schemas.microsoft.com/office/drawing/2014/main" val="3073240517"/>
                  </a:ext>
                </a:extLst>
              </a:tr>
            </a:tbl>
          </a:graphicData>
        </a:graphic>
      </p:graphicFrame>
    </p:spTree>
    <p:extLst>
      <p:ext uri="{BB962C8B-B14F-4D97-AF65-F5344CB8AC3E}">
        <p14:creationId xmlns:p14="http://schemas.microsoft.com/office/powerpoint/2010/main" val="2765716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E7918C5-8441-4365-8895-3EC4784F5149}"/>
              </a:ext>
            </a:extLst>
          </p:cNvPr>
          <p:cNvSpPr>
            <a:spLocks noGrp="1"/>
          </p:cNvSpPr>
          <p:nvPr>
            <p:ph type="subTitle" idx="1"/>
          </p:nvPr>
        </p:nvSpPr>
        <p:spPr>
          <a:xfrm>
            <a:off x="5367723" y="4750893"/>
            <a:ext cx="6024154" cy="1147863"/>
          </a:xfrm>
        </p:spPr>
        <p:txBody>
          <a:bodyPr anchor="t">
            <a:normAutofit/>
          </a:bodyPr>
          <a:lstStyle/>
          <a:p>
            <a:pPr algn="l"/>
            <a:r>
              <a:rPr lang="en-US" sz="4400" dirty="0">
                <a:solidFill>
                  <a:schemeClr val="bg1"/>
                </a:solidFill>
              </a:rPr>
              <a:t>What does this mean?</a:t>
            </a:r>
          </a:p>
          <a:p>
            <a:pPr algn="l"/>
            <a:endParaRPr lang="en-US" sz="2000" dirty="0">
              <a:solidFill>
                <a:schemeClr val="bg1"/>
              </a:solidFill>
            </a:endParaRP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0CD0658E-5B45-4A7F-88C4-F846B0D87002}"/>
              </a:ext>
            </a:extLst>
          </p:cNvPr>
          <p:cNvGraphicFramePr>
            <a:graphicFrameLocks noGrp="1"/>
          </p:cNvGraphicFramePr>
          <p:nvPr>
            <p:extLst>
              <p:ext uri="{D42A27DB-BD31-4B8C-83A1-F6EECF244321}">
                <p14:modId xmlns:p14="http://schemas.microsoft.com/office/powerpoint/2010/main" val="4127558823"/>
              </p:ext>
            </p:extLst>
          </p:nvPr>
        </p:nvGraphicFramePr>
        <p:xfrm>
          <a:off x="501078" y="1335299"/>
          <a:ext cx="11386122" cy="2456350"/>
        </p:xfrm>
        <a:graphic>
          <a:graphicData uri="http://schemas.openxmlformats.org/drawingml/2006/table">
            <a:tbl>
              <a:tblPr firstRow="1" bandRow="1">
                <a:tableStyleId>{2D5ABB26-0587-4C30-8999-92F81FD0307C}</a:tableStyleId>
              </a:tblPr>
              <a:tblGrid>
                <a:gridCol w="11386122">
                  <a:extLst>
                    <a:ext uri="{9D8B030D-6E8A-4147-A177-3AD203B41FA5}">
                      <a16:colId xmlns:a16="http://schemas.microsoft.com/office/drawing/2014/main" val="1456948896"/>
                    </a:ext>
                  </a:extLst>
                </a:gridCol>
              </a:tblGrid>
              <a:tr h="2456350">
                <a:tc>
                  <a:txBody>
                    <a:bodyPr/>
                    <a:lstStyle/>
                    <a:p>
                      <a:endParaRPr lang="en-US" sz="4000" dirty="0"/>
                    </a:p>
                    <a:p>
                      <a:r>
                        <a:rPr lang="en-US" sz="4800" dirty="0"/>
                        <a:t>1,2,3,4,……………………………….</a:t>
                      </a:r>
                      <a:r>
                        <a:rPr lang="en-US" sz="4800" dirty="0">
                          <a:solidFill>
                            <a:schemeClr val="bg1"/>
                          </a:solidFill>
                        </a:rPr>
                        <a:t>38,39,40 LIFE!</a:t>
                      </a:r>
                    </a:p>
                  </a:txBody>
                  <a:tcPr/>
                </a:tc>
                <a:extLst>
                  <a:ext uri="{0D108BD9-81ED-4DB2-BD59-A6C34878D82A}">
                    <a16:rowId xmlns:a16="http://schemas.microsoft.com/office/drawing/2014/main" val="600875148"/>
                  </a:ext>
                </a:extLst>
              </a:tr>
            </a:tbl>
          </a:graphicData>
        </a:graphic>
      </p:graphicFrame>
    </p:spTree>
    <p:extLst>
      <p:ext uri="{BB962C8B-B14F-4D97-AF65-F5344CB8AC3E}">
        <p14:creationId xmlns:p14="http://schemas.microsoft.com/office/powerpoint/2010/main" val="223334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2110845" y="1976437"/>
            <a:ext cx="7970324" cy="2905135"/>
          </a:xfrm>
          <a:prstGeom prst="rect">
            <a:avLst/>
          </a:prstGeom>
          <a:solidFill>
            <a:srgbClr val="FF0000"/>
          </a:solidFill>
          <a:ln w="9525">
            <a:solidFill>
              <a:schemeClr val="bg2"/>
            </a:solidFill>
            <a:miter lim="800000"/>
            <a:headEnd/>
            <a:tailEnd/>
          </a:ln>
        </p:spPr>
        <p:txBody>
          <a:bodyPr wrap="none" anchor="ctr">
            <a:prstTxWarp prst="textNoShape">
              <a:avLst/>
            </a:prstTxWarp>
          </a:bodyPr>
          <a:lstStyle/>
          <a:p>
            <a:pPr algn="ctr" eaLnBrk="1" hangingPunct="1"/>
            <a:endParaRPr lang="en-US" sz="2400">
              <a:solidFill>
                <a:srgbClr val="FF3300"/>
              </a:solidFill>
              <a:latin typeface="Times New Roman" charset="0"/>
            </a:endParaRPr>
          </a:p>
        </p:txBody>
      </p:sp>
      <p:pic>
        <p:nvPicPr>
          <p:cNvPr id="3" name="Picture 2">
            <a:extLst>
              <a:ext uri="{FF2B5EF4-FFF2-40B4-BE49-F238E27FC236}">
                <a16:creationId xmlns:a16="http://schemas.microsoft.com/office/drawing/2014/main" id="{73EAFBCF-D9AF-4045-AE5D-66B558E31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426" y="6046839"/>
            <a:ext cx="1226574" cy="811161"/>
          </a:xfrm>
          <a:prstGeom prst="rect">
            <a:avLst/>
          </a:prstGeom>
        </p:spPr>
      </p:pic>
    </p:spTree>
    <p:extLst>
      <p:ext uri="{BB962C8B-B14F-4D97-AF65-F5344CB8AC3E}">
        <p14:creationId xmlns:p14="http://schemas.microsoft.com/office/powerpoint/2010/main" val="2839723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43873" y="1745676"/>
            <a:ext cx="8906812" cy="3135085"/>
          </a:xfrm>
          <a:prstGeom prst="roundRect">
            <a:avLst/>
          </a:prstGeom>
          <a:solidFill>
            <a:srgbClr val="FFFF00"/>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 name="Picture 2">
            <a:extLst>
              <a:ext uri="{FF2B5EF4-FFF2-40B4-BE49-F238E27FC236}">
                <a16:creationId xmlns:a16="http://schemas.microsoft.com/office/drawing/2014/main" id="{73EAFBCF-D9AF-4045-AE5D-66B558E31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426" y="6046839"/>
            <a:ext cx="1226574" cy="811161"/>
          </a:xfrm>
          <a:prstGeom prst="rect">
            <a:avLst/>
          </a:prstGeom>
        </p:spPr>
      </p:pic>
    </p:spTree>
    <p:extLst>
      <p:ext uri="{BB962C8B-B14F-4D97-AF65-F5344CB8AC3E}">
        <p14:creationId xmlns:p14="http://schemas.microsoft.com/office/powerpoint/2010/main" val="23201378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p:cNvSpPr/>
          <p:nvPr/>
        </p:nvSpPr>
        <p:spPr>
          <a:xfrm>
            <a:off x="2313997" y="2090431"/>
            <a:ext cx="7619335" cy="2565071"/>
          </a:xfrm>
          <a:prstGeom prst="parallelogram">
            <a:avLst/>
          </a:prstGeom>
          <a:solidFill>
            <a:srgbClr val="00B050"/>
          </a:solidFill>
          <a:ln>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 name="Picture 2">
            <a:extLst>
              <a:ext uri="{FF2B5EF4-FFF2-40B4-BE49-F238E27FC236}">
                <a16:creationId xmlns:a16="http://schemas.microsoft.com/office/drawing/2014/main" id="{73EAFBCF-D9AF-4045-AE5D-66B558E31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426" y="6046839"/>
            <a:ext cx="1226574" cy="811161"/>
          </a:xfrm>
          <a:prstGeom prst="rect">
            <a:avLst/>
          </a:prstGeom>
        </p:spPr>
      </p:pic>
    </p:spTree>
    <p:extLst>
      <p:ext uri="{BB962C8B-B14F-4D97-AF65-F5344CB8AC3E}">
        <p14:creationId xmlns:p14="http://schemas.microsoft.com/office/powerpoint/2010/main" val="507159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3470167" y="1620989"/>
            <a:ext cx="5251667" cy="3616027"/>
          </a:xfrm>
          <a:prstGeom prst="triangle">
            <a:avLst/>
          </a:prstGeom>
          <a:solidFill>
            <a:schemeClr val="tx1">
              <a:lumMod val="5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73EAFBCF-D9AF-4045-AE5D-66B558E31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426" y="6046839"/>
            <a:ext cx="1226574" cy="811161"/>
          </a:xfrm>
          <a:prstGeom prst="rect">
            <a:avLst/>
          </a:prstGeom>
        </p:spPr>
      </p:pic>
    </p:spTree>
    <p:extLst>
      <p:ext uri="{BB962C8B-B14F-4D97-AF65-F5344CB8AC3E}">
        <p14:creationId xmlns:p14="http://schemas.microsoft.com/office/powerpoint/2010/main" val="4130492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C17B08F-785F-4870-9208-8ECB511469D9}"/>
              </a:ext>
            </a:extLst>
          </p:cNvPr>
          <p:cNvSpPr/>
          <p:nvPr/>
        </p:nvSpPr>
        <p:spPr>
          <a:xfrm>
            <a:off x="2137458" y="2071868"/>
            <a:ext cx="7917083" cy="24769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6529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362843" y="1678269"/>
            <a:ext cx="9466315" cy="3498330"/>
          </a:xfrm>
          <a:prstGeom prst="rect">
            <a:avLst/>
          </a:prstGeom>
          <a:noFill/>
          <a:ln w="9525">
            <a:noFill/>
            <a:miter lim="800000"/>
            <a:headEnd/>
            <a:tailEnd/>
          </a:ln>
        </p:spPr>
        <p:txBody>
          <a:bodyPr wrap="square">
            <a:prstTxWarp prst="textNoShape">
              <a:avLst/>
            </a:prstTxWarp>
            <a:spAutoFit/>
          </a:bodyPr>
          <a:lstStyle/>
          <a:p>
            <a:pPr algn="ctr" eaLnBrk="1" hangingPunct="1"/>
            <a:r>
              <a:rPr lang="en-US" sz="22133" b="1" dirty="0">
                <a:solidFill>
                  <a:srgbClr val="FF0000"/>
                </a:solidFill>
                <a:ea typeface="Arial" charset="0"/>
                <a:cs typeface="Arial" charset="0"/>
              </a:rPr>
              <a:t>BLUE</a:t>
            </a:r>
            <a:endParaRPr lang="en-US" sz="15333" b="1" dirty="0">
              <a:solidFill>
                <a:srgbClr val="FF0000"/>
              </a:solidFill>
              <a:ea typeface="Arial" charset="0"/>
              <a:cs typeface="Arial" charset="0"/>
            </a:endParaRPr>
          </a:p>
        </p:txBody>
      </p:sp>
      <p:pic>
        <p:nvPicPr>
          <p:cNvPr id="3" name="Picture 2">
            <a:extLst>
              <a:ext uri="{FF2B5EF4-FFF2-40B4-BE49-F238E27FC236}">
                <a16:creationId xmlns:a16="http://schemas.microsoft.com/office/drawing/2014/main" id="{73EAFBCF-D9AF-4045-AE5D-66B558E31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5426" y="6046839"/>
            <a:ext cx="1226574" cy="811161"/>
          </a:xfrm>
          <a:prstGeom prst="rect">
            <a:avLst/>
          </a:prstGeom>
        </p:spPr>
      </p:pic>
    </p:spTree>
    <p:extLst>
      <p:ext uri="{BB962C8B-B14F-4D97-AF65-F5344CB8AC3E}">
        <p14:creationId xmlns:p14="http://schemas.microsoft.com/office/powerpoint/2010/main" val="1732676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1724</Words>
  <Application>Microsoft Office PowerPoint</Application>
  <PresentationFormat>Widescreen</PresentationFormat>
  <Paragraphs>229</Paragraphs>
  <Slides>39</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Calibri Light</vt:lpstr>
      <vt:lpstr>Garamond</vt:lpstr>
      <vt:lpstr>Segoe Print</vt:lpstr>
      <vt:lpstr>Times New Roman</vt:lpstr>
      <vt:lpstr>Wingdings</vt:lpstr>
      <vt:lpstr>Office Theme</vt:lpstr>
      <vt:lpstr>Social management, including equity and safeguards </vt:lpstr>
      <vt:lpstr>PowerPoint Presentation</vt:lpstr>
      <vt:lpstr>You have one job…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Experience of SC, ST and Women Students in Engineering – TEQIP-I &amp; II</vt:lpstr>
      <vt:lpstr>Access to technical education more equitable now</vt:lpstr>
      <vt:lpstr>“I just want to leave – I don’t belong here”</vt:lpstr>
      <vt:lpstr>“Suddenly, everything is in English”</vt:lpstr>
      <vt:lpstr>Education: Is it really free? No.</vt:lpstr>
      <vt:lpstr>“Students entering through SC/ST quota are made acutely aware of it…and of being “unteachable”</vt:lpstr>
      <vt:lpstr>Safeguards</vt:lpstr>
      <vt:lpstr>Safeguard Policies- relevant to the project</vt:lpstr>
      <vt:lpstr>OP 4.10 – Indigenous People Ensuring Equity  </vt:lpstr>
      <vt:lpstr>PowerPoint Presentation</vt:lpstr>
      <vt:lpstr>What is equity? </vt:lpstr>
      <vt:lpstr>PowerPoint Presentation</vt:lpstr>
      <vt:lpstr>Which approach should we adopt?</vt:lpstr>
      <vt:lpstr>Equity Action Plan: Objective</vt:lpstr>
      <vt:lpstr>EAP: Proposed Activities</vt:lpstr>
      <vt:lpstr>PowerPoint Presentation</vt:lpstr>
      <vt:lpstr>   II. IMPROVING TEACHER EFFECTIVENESS- Faculty Development Program:    </vt:lpstr>
      <vt:lpstr>   IMPROVING TEACHER EFFECTIVENESS    </vt:lpstr>
      <vt:lpstr>IMPROVING TEACHER EFFECTIVENESS</vt:lpstr>
      <vt:lpstr>III. Institutional Requirements </vt:lpstr>
      <vt:lpstr>OP 4.12 – Land Acquisition Labor Management Plan</vt:lpstr>
      <vt:lpstr>Elements: Labor Management Plan</vt:lpstr>
      <vt:lpstr>Elements: Labor Management Plan</vt:lpstr>
      <vt:lpstr>Process</vt:lpstr>
      <vt:lpstr> Implementation Arrangements </vt:lpstr>
      <vt:lpstr>PowerPoint Presentation</vt:lpstr>
      <vt:lpstr>What does this mean? </vt:lpstr>
      <vt:lpstr>What does this mean?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management, including equity and safeguards </dc:title>
  <dc:creator>Surbhi Dhingra </dc:creator>
  <cp:lastModifiedBy>Surbhi Dhingra </cp:lastModifiedBy>
  <cp:revision>3</cp:revision>
  <dcterms:created xsi:type="dcterms:W3CDTF">2019-10-30T18:01:37Z</dcterms:created>
  <dcterms:modified xsi:type="dcterms:W3CDTF">2019-10-30T18:05:37Z</dcterms:modified>
</cp:coreProperties>
</file>