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Lst>
  <p:handoutMasterIdLst>
    <p:handoutMasterId r:id="rId40"/>
  </p:handoutMasterIdLst>
  <p:sldIdLst>
    <p:sldId id="256" r:id="rId2"/>
    <p:sldId id="289" r:id="rId3"/>
    <p:sldId id="257" r:id="rId4"/>
    <p:sldId id="259" r:id="rId5"/>
    <p:sldId id="261" r:id="rId6"/>
    <p:sldId id="263" r:id="rId7"/>
    <p:sldId id="264" r:id="rId8"/>
    <p:sldId id="273" r:id="rId9"/>
    <p:sldId id="275" r:id="rId10"/>
    <p:sldId id="277" r:id="rId11"/>
    <p:sldId id="279" r:id="rId12"/>
    <p:sldId id="280" r:id="rId13"/>
    <p:sldId id="282" r:id="rId14"/>
    <p:sldId id="283" r:id="rId15"/>
    <p:sldId id="284" r:id="rId16"/>
    <p:sldId id="285" r:id="rId17"/>
    <p:sldId id="286" r:id="rId18"/>
    <p:sldId id="287" r:id="rId19"/>
    <p:sldId id="288" r:id="rId20"/>
    <p:sldId id="293" r:id="rId21"/>
    <p:sldId id="298" r:id="rId22"/>
    <p:sldId id="300" r:id="rId23"/>
    <p:sldId id="301" r:id="rId24"/>
    <p:sldId id="303" r:id="rId25"/>
    <p:sldId id="304" r:id="rId26"/>
    <p:sldId id="305" r:id="rId27"/>
    <p:sldId id="306" r:id="rId28"/>
    <p:sldId id="307" r:id="rId29"/>
    <p:sldId id="309" r:id="rId30"/>
    <p:sldId id="311" r:id="rId31"/>
    <p:sldId id="265" r:id="rId32"/>
    <p:sldId id="266" r:id="rId33"/>
    <p:sldId id="267" r:id="rId34"/>
    <p:sldId id="268" r:id="rId35"/>
    <p:sldId id="269" r:id="rId36"/>
    <p:sldId id="270" r:id="rId37"/>
    <p:sldId id="271" r:id="rId38"/>
    <p:sldId id="272" r:id="rId39"/>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C103B"/>
    <a:srgbClr val="CC0099"/>
    <a:srgbClr val="8A23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38" d="100"/>
          <a:sy n="38" d="100"/>
        </p:scale>
        <p:origin x="7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u="none" strike="noStrike" baseline="0" dirty="0" smtClean="0">
                <a:solidFill>
                  <a:srgbClr val="0070C0"/>
                </a:solidFill>
                <a:effectLst/>
              </a:rPr>
              <a:t>Domain (Core/IT) Wise Placement </a:t>
            </a:r>
            <a:endParaRPr lang="en-US" sz="2400" b="1" dirty="0">
              <a:solidFill>
                <a:srgbClr val="0070C0"/>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Placement in IT Offer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310</c:v>
                </c:pt>
                <c:pt idx="1">
                  <c:v>539</c:v>
                </c:pt>
                <c:pt idx="2">
                  <c:v>657</c:v>
                </c:pt>
                <c:pt idx="3">
                  <c:v>625</c:v>
                </c:pt>
                <c:pt idx="4">
                  <c:v>581</c:v>
                </c:pt>
                <c:pt idx="5">
                  <c:v>404</c:v>
                </c:pt>
              </c:numCache>
            </c:numRef>
          </c:val>
          <c:extLst>
            <c:ext xmlns:c16="http://schemas.microsoft.com/office/drawing/2014/chart" uri="{C3380CC4-5D6E-409C-BE32-E72D297353CC}">
              <c16:uniqueId val="{00000000-DA93-4B82-8376-5BB86994FD4C}"/>
            </c:ext>
          </c:extLst>
        </c:ser>
        <c:ser>
          <c:idx val="1"/>
          <c:order val="1"/>
          <c:tx>
            <c:strRef>
              <c:f>Sheet1!$C$1</c:f>
              <c:strCache>
                <c:ptCount val="1"/>
                <c:pt idx="0">
                  <c:v>Placement in Core Offer</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Sheet1!$C$2:$C$7</c:f>
              <c:numCache>
                <c:formatCode>General</c:formatCode>
                <c:ptCount val="6"/>
                <c:pt idx="0">
                  <c:v>340</c:v>
                </c:pt>
                <c:pt idx="1">
                  <c:v>300</c:v>
                </c:pt>
                <c:pt idx="2">
                  <c:v>214</c:v>
                </c:pt>
                <c:pt idx="3">
                  <c:v>156</c:v>
                </c:pt>
                <c:pt idx="4">
                  <c:v>106</c:v>
                </c:pt>
                <c:pt idx="5">
                  <c:v>123</c:v>
                </c:pt>
              </c:numCache>
            </c:numRef>
          </c:val>
          <c:extLst>
            <c:ext xmlns:c16="http://schemas.microsoft.com/office/drawing/2014/chart" uri="{C3380CC4-5D6E-409C-BE32-E72D297353CC}">
              <c16:uniqueId val="{00000001-DA93-4B82-8376-5BB86994FD4C}"/>
            </c:ext>
          </c:extLst>
        </c:ser>
        <c:ser>
          <c:idx val="2"/>
          <c:order val="2"/>
          <c:tx>
            <c:strRef>
              <c:f>Sheet1!$D$1</c:f>
              <c:strCache>
                <c:ptCount val="1"/>
                <c:pt idx="0">
                  <c:v>Total Offer</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Sheet1!$D$2:$D$7</c:f>
              <c:numCache>
                <c:formatCode>General</c:formatCode>
                <c:ptCount val="6"/>
                <c:pt idx="0">
                  <c:v>650</c:v>
                </c:pt>
                <c:pt idx="1">
                  <c:v>839</c:v>
                </c:pt>
                <c:pt idx="2">
                  <c:v>871</c:v>
                </c:pt>
                <c:pt idx="3">
                  <c:v>781</c:v>
                </c:pt>
                <c:pt idx="4">
                  <c:v>687</c:v>
                </c:pt>
                <c:pt idx="5">
                  <c:v>527</c:v>
                </c:pt>
              </c:numCache>
            </c:numRef>
          </c:val>
          <c:extLst>
            <c:ext xmlns:c16="http://schemas.microsoft.com/office/drawing/2014/chart" uri="{C3380CC4-5D6E-409C-BE32-E72D297353CC}">
              <c16:uniqueId val="{00000002-DA93-4B82-8376-5BB86994FD4C}"/>
            </c:ext>
          </c:extLst>
        </c:ser>
        <c:dLbls>
          <c:dLblPos val="outEnd"/>
          <c:showLegendKey val="0"/>
          <c:showVal val="1"/>
          <c:showCatName val="0"/>
          <c:showSerName val="0"/>
          <c:showPercent val="0"/>
          <c:showBubbleSize val="0"/>
        </c:dLbls>
        <c:gapWidth val="219"/>
        <c:overlap val="-27"/>
        <c:axId val="1985434191"/>
        <c:axId val="1985440847"/>
      </c:barChart>
      <c:catAx>
        <c:axId val="198543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40847"/>
        <c:crosses val="autoZero"/>
        <c:auto val="1"/>
        <c:lblAlgn val="ctr"/>
        <c:lblOffset val="100"/>
        <c:noMultiLvlLbl val="0"/>
      </c:catAx>
      <c:valAx>
        <c:axId val="1985440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34191"/>
        <c:crosses val="autoZero"/>
        <c:crossBetween val="between"/>
      </c:valAx>
      <c:dTable>
        <c:showHorzBorder val="1"/>
        <c:showVertBorder val="1"/>
        <c:showOutline val="1"/>
        <c:showKeys val="0"/>
        <c:spPr>
          <a:noFill/>
          <a:ln w="9525" cap="flat" cmpd="sng" algn="ctr">
            <a:solidFill>
              <a:srgbClr val="FF0000"/>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Civil Engineering</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51</c:v>
                </c:pt>
                <c:pt idx="1">
                  <c:v>68</c:v>
                </c:pt>
                <c:pt idx="2">
                  <c:v>53</c:v>
                </c:pt>
                <c:pt idx="3">
                  <c:v>31</c:v>
                </c:pt>
                <c:pt idx="4">
                  <c:v>44</c:v>
                </c:pt>
                <c:pt idx="5">
                  <c:v>32</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Computer Science and Engineering</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72</c:v>
                </c:pt>
                <c:pt idx="1">
                  <c:v>70</c:v>
                </c:pt>
                <c:pt idx="2">
                  <c:v>103</c:v>
                </c:pt>
                <c:pt idx="3">
                  <c:v>100</c:v>
                </c:pt>
                <c:pt idx="4">
                  <c:v>83</c:v>
                </c:pt>
                <c:pt idx="5">
                  <c:v>50</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information</a:t>
            </a:r>
            <a:r>
              <a:rPr lang="en-US" b="1" i="0" cap="all" baseline="0" dirty="0" smtClean="0">
                <a:solidFill>
                  <a:srgbClr val="00B0F0"/>
                </a:solidFill>
                <a:effectLst/>
              </a:rPr>
              <a:t> TECHNOLOGY </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67</c:v>
                </c:pt>
                <c:pt idx="1">
                  <c:v>64</c:v>
                </c:pt>
                <c:pt idx="2">
                  <c:v>56</c:v>
                </c:pt>
                <c:pt idx="3">
                  <c:v>48</c:v>
                </c:pt>
                <c:pt idx="4">
                  <c:v>57</c:v>
                </c:pt>
                <c:pt idx="5">
                  <c:v>36</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Electronics and Tele-communication</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rgbClr val="9C103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88</c:v>
                </c:pt>
                <c:pt idx="1">
                  <c:v>131</c:v>
                </c:pt>
                <c:pt idx="2">
                  <c:v>132</c:v>
                </c:pt>
                <c:pt idx="3">
                  <c:v>130</c:v>
                </c:pt>
                <c:pt idx="4">
                  <c:v>110</c:v>
                </c:pt>
                <c:pt idx="5">
                  <c:v>109</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Production Engineering</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chemeClr val="tx1">
                <a:lumMod val="95000"/>
                <a:lumOff val="5000"/>
              </a:schemeClr>
            </a:solidFill>
            <a:ln>
              <a:solidFill>
                <a:schemeClr val="tx1">
                  <a:lumMod val="65000"/>
                  <a:lumOff val="35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23</c:v>
                </c:pt>
                <c:pt idx="1">
                  <c:v>48</c:v>
                </c:pt>
                <c:pt idx="2">
                  <c:v>34</c:v>
                </c:pt>
                <c:pt idx="3">
                  <c:v>49</c:v>
                </c:pt>
                <c:pt idx="4">
                  <c:v>33</c:v>
                </c:pt>
                <c:pt idx="5">
                  <c:v>27</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Chemical Engineering</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31</c:v>
                </c:pt>
                <c:pt idx="1">
                  <c:v>41</c:v>
                </c:pt>
                <c:pt idx="2">
                  <c:v>42</c:v>
                </c:pt>
                <c:pt idx="3">
                  <c:v>20</c:v>
                </c:pt>
                <c:pt idx="4">
                  <c:v>42</c:v>
                </c:pt>
                <c:pt idx="5">
                  <c:v>28</c:v>
                </c:pt>
              </c:numCache>
            </c:numRef>
          </c:val>
          <c:extLst>
            <c:ext xmlns:c16="http://schemas.microsoft.com/office/drawing/2014/chart" uri="{C3380CC4-5D6E-409C-BE32-E72D297353CC}">
              <c16:uniqueId val="{00000000-FD11-4BAA-8D4C-E45C81411382}"/>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COMPUTER</a:t>
            </a:r>
            <a:r>
              <a:rPr lang="en-US" b="1" i="0" cap="all" baseline="0" dirty="0" smtClean="0">
                <a:solidFill>
                  <a:srgbClr val="00B0F0"/>
                </a:solidFill>
                <a:effectLst/>
              </a:rPr>
              <a:t> APPLICATION </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22</c:v>
                </c:pt>
                <c:pt idx="1">
                  <c:v>21</c:v>
                </c:pt>
                <c:pt idx="2">
                  <c:v>44</c:v>
                </c:pt>
                <c:pt idx="3">
                  <c:v>22</c:v>
                </c:pt>
                <c:pt idx="4">
                  <c:v>10</c:v>
                </c:pt>
                <c:pt idx="5">
                  <c:v>8</c:v>
                </c:pt>
              </c:numCache>
            </c:numRef>
          </c:val>
          <c:extLst>
            <c:ext xmlns:c16="http://schemas.microsoft.com/office/drawing/2014/chart" uri="{C3380CC4-5D6E-409C-BE32-E72D297353CC}">
              <c16:uniqueId val="{00000000-FD11-4BAA-8D4C-E45C81411382}"/>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err="1" smtClean="0">
                <a:solidFill>
                  <a:srgbClr val="00B0F0"/>
                </a:solidFill>
                <a:effectLst/>
              </a:rPr>
              <a:t>M.Tech</a:t>
            </a:r>
            <a:endParaRPr lang="en-US" b="1" i="0" cap="all" dirty="0">
              <a:solidFill>
                <a:srgbClr val="00B0F0"/>
              </a:solidFill>
              <a:effectLst/>
            </a:endParaRPr>
          </a:p>
        </c:rich>
      </c:tx>
      <c:layout>
        <c:manualLayout>
          <c:xMode val="edge"/>
          <c:yMode val="edge"/>
          <c:x val="0.46453379265091865"/>
          <c:y val="1.8518518518518517E-2"/>
        </c:manualLayout>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13</c:v>
                </c:pt>
                <c:pt idx="1">
                  <c:v>43</c:v>
                </c:pt>
                <c:pt idx="2">
                  <c:v>76</c:v>
                </c:pt>
                <c:pt idx="3">
                  <c:v>33</c:v>
                </c:pt>
                <c:pt idx="4">
                  <c:v>25</c:v>
                </c:pt>
                <c:pt idx="5">
                  <c:v>12</c:v>
                </c:pt>
              </c:numCache>
            </c:numRef>
          </c:val>
          <c:extLst>
            <c:ext xmlns:c16="http://schemas.microsoft.com/office/drawing/2014/chart" uri="{C3380CC4-5D6E-409C-BE32-E72D297353CC}">
              <c16:uniqueId val="{00000000-FD11-4BAA-8D4C-E45C81411382}"/>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u="none" strike="noStrike" baseline="0" dirty="0" smtClean="0">
                <a:solidFill>
                  <a:srgbClr val="0070C0"/>
                </a:solidFill>
                <a:effectLst/>
              </a:rPr>
              <a:t>Placement Diversity</a:t>
            </a:r>
            <a:endParaRPr lang="en-US" sz="2400" b="1" dirty="0">
              <a:solidFill>
                <a:srgbClr val="0070C0"/>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Girls Offer</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196</c:v>
                </c:pt>
                <c:pt idx="1">
                  <c:v>277</c:v>
                </c:pt>
                <c:pt idx="2">
                  <c:v>258</c:v>
                </c:pt>
                <c:pt idx="3">
                  <c:v>239</c:v>
                </c:pt>
                <c:pt idx="4">
                  <c:v>224</c:v>
                </c:pt>
                <c:pt idx="5">
                  <c:v>165</c:v>
                </c:pt>
              </c:numCache>
            </c:numRef>
          </c:val>
          <c:extLst>
            <c:ext xmlns:c16="http://schemas.microsoft.com/office/drawing/2014/chart" uri="{C3380CC4-5D6E-409C-BE32-E72D297353CC}">
              <c16:uniqueId val="{00000000-DA93-4B82-8376-5BB86994FD4C}"/>
            </c:ext>
          </c:extLst>
        </c:ser>
        <c:ser>
          <c:idx val="1"/>
          <c:order val="1"/>
          <c:tx>
            <c:strRef>
              <c:f>Sheet1!$C$1</c:f>
              <c:strCache>
                <c:ptCount val="1"/>
                <c:pt idx="0">
                  <c:v>Total Boys Offer</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Sheet1!$C$2:$C$7</c:f>
              <c:numCache>
                <c:formatCode>General</c:formatCode>
                <c:ptCount val="6"/>
                <c:pt idx="0">
                  <c:v>454</c:v>
                </c:pt>
                <c:pt idx="1">
                  <c:v>562</c:v>
                </c:pt>
                <c:pt idx="2">
                  <c:v>613</c:v>
                </c:pt>
                <c:pt idx="3">
                  <c:v>542</c:v>
                </c:pt>
                <c:pt idx="4">
                  <c:v>463</c:v>
                </c:pt>
                <c:pt idx="5">
                  <c:v>362</c:v>
                </c:pt>
              </c:numCache>
            </c:numRef>
          </c:val>
          <c:extLst>
            <c:ext xmlns:c16="http://schemas.microsoft.com/office/drawing/2014/chart" uri="{C3380CC4-5D6E-409C-BE32-E72D297353CC}">
              <c16:uniqueId val="{00000001-DA93-4B82-8376-5BB86994FD4C}"/>
            </c:ext>
          </c:extLst>
        </c:ser>
        <c:ser>
          <c:idx val="2"/>
          <c:order val="2"/>
          <c:tx>
            <c:strRef>
              <c:f>Sheet1!$D$1</c:f>
              <c:strCache>
                <c:ptCount val="1"/>
                <c:pt idx="0">
                  <c:v>Total Offer</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Sheet1!$D$2:$D$7</c:f>
              <c:numCache>
                <c:formatCode>General</c:formatCode>
                <c:ptCount val="6"/>
                <c:pt idx="0">
                  <c:v>650</c:v>
                </c:pt>
                <c:pt idx="1">
                  <c:v>839</c:v>
                </c:pt>
                <c:pt idx="2">
                  <c:v>871</c:v>
                </c:pt>
                <c:pt idx="3">
                  <c:v>781</c:v>
                </c:pt>
                <c:pt idx="4">
                  <c:v>687</c:v>
                </c:pt>
                <c:pt idx="5">
                  <c:v>527</c:v>
                </c:pt>
              </c:numCache>
            </c:numRef>
          </c:val>
          <c:extLst>
            <c:ext xmlns:c16="http://schemas.microsoft.com/office/drawing/2014/chart" uri="{C3380CC4-5D6E-409C-BE32-E72D297353CC}">
              <c16:uniqueId val="{00000002-DA93-4B82-8376-5BB86994FD4C}"/>
            </c:ext>
          </c:extLst>
        </c:ser>
        <c:dLbls>
          <c:dLblPos val="outEnd"/>
          <c:showLegendKey val="0"/>
          <c:showVal val="1"/>
          <c:showCatName val="0"/>
          <c:showSerName val="0"/>
          <c:showPercent val="0"/>
          <c:showBubbleSize val="0"/>
        </c:dLbls>
        <c:gapWidth val="219"/>
        <c:overlap val="-27"/>
        <c:axId val="1985434191"/>
        <c:axId val="1985440847"/>
      </c:barChart>
      <c:catAx>
        <c:axId val="198543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40847"/>
        <c:crosses val="autoZero"/>
        <c:auto val="1"/>
        <c:lblAlgn val="ctr"/>
        <c:lblOffset val="100"/>
        <c:noMultiLvlLbl val="0"/>
      </c:catAx>
      <c:valAx>
        <c:axId val="1985440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34191"/>
        <c:crosses val="autoZero"/>
        <c:crossBetween val="between"/>
      </c:valAx>
      <c:dTable>
        <c:showHorzBorder val="1"/>
        <c:showVertBorder val="1"/>
        <c:showOutline val="1"/>
        <c:showKeys val="0"/>
        <c:spPr>
          <a:noFill/>
          <a:ln w="9525" cap="flat" cmpd="sng" algn="ctr">
            <a:solidFill>
              <a:srgbClr val="FF0000"/>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solidFill>
        <a:srgbClr val="FF0000"/>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u="none" strike="noStrike" baseline="0" dirty="0" smtClean="0">
                <a:solidFill>
                  <a:srgbClr val="0070C0"/>
                </a:solidFill>
                <a:effectLst/>
              </a:rPr>
              <a:t>Year wise Package</a:t>
            </a:r>
            <a:endParaRPr lang="en-US" sz="2400" b="1" dirty="0">
              <a:solidFill>
                <a:srgbClr val="0070C0"/>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Min CTC in LPA</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2.4</c:v>
                </c:pt>
                <c:pt idx="1">
                  <c:v>3</c:v>
                </c:pt>
                <c:pt idx="2">
                  <c:v>2.31</c:v>
                </c:pt>
                <c:pt idx="3">
                  <c:v>2</c:v>
                </c:pt>
                <c:pt idx="4">
                  <c:v>3</c:v>
                </c:pt>
                <c:pt idx="5">
                  <c:v>1.8</c:v>
                </c:pt>
              </c:numCache>
            </c:numRef>
          </c:val>
          <c:extLst>
            <c:ext xmlns:c16="http://schemas.microsoft.com/office/drawing/2014/chart" uri="{C3380CC4-5D6E-409C-BE32-E72D297353CC}">
              <c16:uniqueId val="{00000000-DA93-4B82-8376-5BB86994FD4C}"/>
            </c:ext>
          </c:extLst>
        </c:ser>
        <c:ser>
          <c:idx val="1"/>
          <c:order val="1"/>
          <c:tx>
            <c:strRef>
              <c:f>Sheet1!$C$1</c:f>
              <c:strCache>
                <c:ptCount val="1"/>
                <c:pt idx="0">
                  <c:v>Median CTC in LPA </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Sheet1!$C$2:$C$7</c:f>
              <c:numCache>
                <c:formatCode>General</c:formatCode>
                <c:ptCount val="6"/>
                <c:pt idx="0">
                  <c:v>6</c:v>
                </c:pt>
                <c:pt idx="1">
                  <c:v>5.5</c:v>
                </c:pt>
                <c:pt idx="2">
                  <c:v>5</c:v>
                </c:pt>
                <c:pt idx="3">
                  <c:v>5</c:v>
                </c:pt>
                <c:pt idx="4">
                  <c:v>5</c:v>
                </c:pt>
                <c:pt idx="5">
                  <c:v>4.5</c:v>
                </c:pt>
              </c:numCache>
            </c:numRef>
          </c:val>
          <c:extLst>
            <c:ext xmlns:c16="http://schemas.microsoft.com/office/drawing/2014/chart" uri="{C3380CC4-5D6E-409C-BE32-E72D297353CC}">
              <c16:uniqueId val="{00000001-DA93-4B82-8376-5BB86994FD4C}"/>
            </c:ext>
          </c:extLst>
        </c:ser>
        <c:ser>
          <c:idx val="2"/>
          <c:order val="2"/>
          <c:tx>
            <c:strRef>
              <c:f>Sheet1!$D$1</c:f>
              <c:strCache>
                <c:ptCount val="1"/>
                <c:pt idx="0">
                  <c:v>Highest CTC in LPA</c:v>
                </c:pt>
              </c:strCache>
            </c:strRef>
          </c:tx>
          <c:spPr>
            <a:solidFill>
              <a:srgbClr val="FFFF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Sheet1!$D$2:$D$7</c:f>
              <c:numCache>
                <c:formatCode>General</c:formatCode>
                <c:ptCount val="6"/>
                <c:pt idx="0">
                  <c:v>18</c:v>
                </c:pt>
                <c:pt idx="1">
                  <c:v>44.14</c:v>
                </c:pt>
                <c:pt idx="2">
                  <c:v>24.5</c:v>
                </c:pt>
                <c:pt idx="3">
                  <c:v>31.59</c:v>
                </c:pt>
                <c:pt idx="4">
                  <c:v>15</c:v>
                </c:pt>
                <c:pt idx="5">
                  <c:v>10</c:v>
                </c:pt>
              </c:numCache>
            </c:numRef>
          </c:val>
          <c:extLst>
            <c:ext xmlns:c16="http://schemas.microsoft.com/office/drawing/2014/chart" uri="{C3380CC4-5D6E-409C-BE32-E72D297353CC}">
              <c16:uniqueId val="{00000002-DA93-4B82-8376-5BB86994FD4C}"/>
            </c:ext>
          </c:extLst>
        </c:ser>
        <c:ser>
          <c:idx val="3"/>
          <c:order val="3"/>
          <c:tx>
            <c:strRef>
              <c:f>Sheet1!$E$1</c:f>
              <c:strCache>
                <c:ptCount val="1"/>
                <c:pt idx="0">
                  <c:v>Avreage CTC in LPA</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Sheet1!$E$2:$E$7</c:f>
              <c:numCache>
                <c:formatCode>General</c:formatCode>
                <c:ptCount val="6"/>
                <c:pt idx="0">
                  <c:v>6.38</c:v>
                </c:pt>
                <c:pt idx="1">
                  <c:v>6.96</c:v>
                </c:pt>
                <c:pt idx="2">
                  <c:v>6.0271999999999997</c:v>
                </c:pt>
                <c:pt idx="3">
                  <c:v>5.89</c:v>
                </c:pt>
                <c:pt idx="4">
                  <c:v>5.7</c:v>
                </c:pt>
                <c:pt idx="5">
                  <c:v>4.8</c:v>
                </c:pt>
              </c:numCache>
            </c:numRef>
          </c:val>
          <c:extLst>
            <c:ext xmlns:c16="http://schemas.microsoft.com/office/drawing/2014/chart" uri="{C3380CC4-5D6E-409C-BE32-E72D297353CC}">
              <c16:uniqueId val="{00000000-D3A0-49AA-8377-A5F3404A5F66}"/>
            </c:ext>
          </c:extLst>
        </c:ser>
        <c:dLbls>
          <c:dLblPos val="outEnd"/>
          <c:showLegendKey val="0"/>
          <c:showVal val="1"/>
          <c:showCatName val="0"/>
          <c:showSerName val="0"/>
          <c:showPercent val="0"/>
          <c:showBubbleSize val="0"/>
        </c:dLbls>
        <c:gapWidth val="219"/>
        <c:overlap val="-27"/>
        <c:axId val="1985434191"/>
        <c:axId val="1985440847"/>
      </c:barChart>
      <c:catAx>
        <c:axId val="198543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40847"/>
        <c:crosses val="autoZero"/>
        <c:auto val="1"/>
        <c:lblAlgn val="ctr"/>
        <c:lblOffset val="100"/>
        <c:noMultiLvlLbl val="0"/>
      </c:catAx>
      <c:valAx>
        <c:axId val="1985440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34191"/>
        <c:crosses val="autoZero"/>
        <c:crossBetween val="between"/>
      </c:valAx>
      <c:dTable>
        <c:showHorzBorder val="1"/>
        <c:showVertBorder val="1"/>
        <c:showOutline val="1"/>
        <c:showKeys val="0"/>
        <c:spPr>
          <a:noFill/>
          <a:ln w="9525" cap="flat" cmpd="sng" algn="ctr">
            <a:solidFill>
              <a:srgbClr val="FF0000"/>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u="none" strike="noStrike" baseline="0" dirty="0" smtClean="0">
                <a:solidFill>
                  <a:srgbClr val="0070C0"/>
                </a:solidFill>
                <a:effectLst/>
              </a:rPr>
              <a:t>Year Wise Company Information</a:t>
            </a:r>
            <a:endParaRPr lang="en-US" sz="2400" b="1" dirty="0">
              <a:solidFill>
                <a:srgbClr val="0070C0"/>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IT Company Visited</c:v>
                </c:pt>
              </c:strCache>
            </c:strRef>
          </c:tx>
          <c:spPr>
            <a:solidFill>
              <a:schemeClr val="bg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34</c:v>
                </c:pt>
                <c:pt idx="1">
                  <c:v>35</c:v>
                </c:pt>
                <c:pt idx="2">
                  <c:v>50</c:v>
                </c:pt>
                <c:pt idx="3">
                  <c:v>44</c:v>
                </c:pt>
                <c:pt idx="4">
                  <c:v>16</c:v>
                </c:pt>
                <c:pt idx="5">
                  <c:v>18</c:v>
                </c:pt>
              </c:numCache>
            </c:numRef>
          </c:val>
          <c:extLst>
            <c:ext xmlns:c16="http://schemas.microsoft.com/office/drawing/2014/chart" uri="{C3380CC4-5D6E-409C-BE32-E72D297353CC}">
              <c16:uniqueId val="{00000000-DA93-4B82-8376-5BB86994FD4C}"/>
            </c:ext>
          </c:extLst>
        </c:ser>
        <c:ser>
          <c:idx val="1"/>
          <c:order val="1"/>
          <c:tx>
            <c:strRef>
              <c:f>Sheet1!$C$1</c:f>
              <c:strCache>
                <c:ptCount val="1"/>
                <c:pt idx="0">
                  <c:v>Core Company Visited</c:v>
                </c:pt>
              </c:strCache>
            </c:strRef>
          </c:tx>
          <c:spPr>
            <a:solidFill>
              <a:schemeClr val="accent5">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Sheet1!$C$2:$C$7</c:f>
              <c:numCache>
                <c:formatCode>General</c:formatCode>
                <c:ptCount val="6"/>
                <c:pt idx="0">
                  <c:v>32</c:v>
                </c:pt>
                <c:pt idx="1">
                  <c:v>32</c:v>
                </c:pt>
                <c:pt idx="2">
                  <c:v>32</c:v>
                </c:pt>
                <c:pt idx="3">
                  <c:v>21</c:v>
                </c:pt>
                <c:pt idx="4">
                  <c:v>16</c:v>
                </c:pt>
                <c:pt idx="5">
                  <c:v>18</c:v>
                </c:pt>
              </c:numCache>
            </c:numRef>
          </c:val>
          <c:extLst>
            <c:ext xmlns:c16="http://schemas.microsoft.com/office/drawing/2014/chart" uri="{C3380CC4-5D6E-409C-BE32-E72D297353CC}">
              <c16:uniqueId val="{00000001-DA93-4B82-8376-5BB86994FD4C}"/>
            </c:ext>
          </c:extLst>
        </c:ser>
        <c:ser>
          <c:idx val="2"/>
          <c:order val="2"/>
          <c:tx>
            <c:strRef>
              <c:f>Sheet1!$D$1</c:f>
              <c:strCache>
                <c:ptCount val="1"/>
                <c:pt idx="0">
                  <c:v>Total nos of Company Visited</c:v>
                </c:pt>
              </c:strCache>
            </c:strRef>
          </c:tx>
          <c:spPr>
            <a:solidFill>
              <a:schemeClr val="accent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Sheet1!$D$2:$D$7</c:f>
              <c:numCache>
                <c:formatCode>General</c:formatCode>
                <c:ptCount val="6"/>
                <c:pt idx="0">
                  <c:v>66</c:v>
                </c:pt>
                <c:pt idx="1">
                  <c:v>67</c:v>
                </c:pt>
                <c:pt idx="2">
                  <c:v>82</c:v>
                </c:pt>
                <c:pt idx="3">
                  <c:v>65</c:v>
                </c:pt>
                <c:pt idx="4">
                  <c:v>32</c:v>
                </c:pt>
                <c:pt idx="5">
                  <c:v>36</c:v>
                </c:pt>
              </c:numCache>
            </c:numRef>
          </c:val>
          <c:extLst>
            <c:ext xmlns:c16="http://schemas.microsoft.com/office/drawing/2014/chart" uri="{C3380CC4-5D6E-409C-BE32-E72D297353CC}">
              <c16:uniqueId val="{00000002-DA93-4B82-8376-5BB86994FD4C}"/>
            </c:ext>
          </c:extLst>
        </c:ser>
        <c:dLbls>
          <c:dLblPos val="outEnd"/>
          <c:showLegendKey val="0"/>
          <c:showVal val="1"/>
          <c:showCatName val="0"/>
          <c:showSerName val="0"/>
          <c:showPercent val="0"/>
          <c:showBubbleSize val="0"/>
        </c:dLbls>
        <c:gapWidth val="219"/>
        <c:overlap val="-27"/>
        <c:axId val="1985434191"/>
        <c:axId val="1985440847"/>
      </c:barChart>
      <c:catAx>
        <c:axId val="198543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40847"/>
        <c:crosses val="autoZero"/>
        <c:auto val="1"/>
        <c:lblAlgn val="ctr"/>
        <c:lblOffset val="100"/>
        <c:noMultiLvlLbl val="0"/>
      </c:catAx>
      <c:valAx>
        <c:axId val="1985440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34191"/>
        <c:crosses val="autoZero"/>
        <c:crossBetween val="between"/>
      </c:valAx>
      <c:dTable>
        <c:showHorzBorder val="1"/>
        <c:showVertBorder val="1"/>
        <c:showOutline val="1"/>
        <c:showKeys val="0"/>
        <c:spPr>
          <a:noFill/>
          <a:ln w="9525" cap="flat" cmpd="sng" algn="ctr">
            <a:solidFill>
              <a:srgbClr val="FF0000"/>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1" i="0" u="none" strike="noStrike" baseline="0" dirty="0" smtClean="0">
                <a:solidFill>
                  <a:srgbClr val="0070C0"/>
                </a:solidFill>
                <a:effectLst/>
              </a:rPr>
              <a:t>Year Wise Placement Potential </a:t>
            </a:r>
            <a:endParaRPr lang="en-US" sz="2400" b="1" dirty="0">
              <a:solidFill>
                <a:srgbClr val="0070C0"/>
              </a:solidFill>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Nos of offer out of  100 students</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94.339622641509436</c:v>
                </c:pt>
                <c:pt idx="1">
                  <c:v>89.732620320855617</c:v>
                </c:pt>
                <c:pt idx="2">
                  <c:v>102.83353010625737</c:v>
                </c:pt>
                <c:pt idx="3">
                  <c:v>105.11440107671601</c:v>
                </c:pt>
                <c:pt idx="4">
                  <c:v>85.235732009925556</c:v>
                </c:pt>
                <c:pt idx="5">
                  <c:v>60.784313725490193</c:v>
                </c:pt>
              </c:numCache>
            </c:numRef>
          </c:val>
          <c:extLst>
            <c:ext xmlns:c16="http://schemas.microsoft.com/office/drawing/2014/chart" uri="{C3380CC4-5D6E-409C-BE32-E72D297353CC}">
              <c16:uniqueId val="{00000000-ED57-4CDC-BF77-8C240B8159C4}"/>
            </c:ext>
          </c:extLst>
        </c:ser>
        <c:ser>
          <c:idx val="1"/>
          <c:order val="1"/>
          <c:tx>
            <c:strRef>
              <c:f>Sheet1!$C$1</c:f>
              <c:strCache>
                <c:ptCount val="1"/>
                <c:pt idx="0">
                  <c:v>Nos of placed out 100 students</c:v>
                </c:pt>
              </c:strCache>
            </c:strRef>
          </c:tx>
          <c:spPr>
            <a:solidFill>
              <a:srgbClr val="FFFF00"/>
            </a:solidFill>
            <a:ln>
              <a:solidFill>
                <a:srgbClr val="00B05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Sheet1!$C$2:$C$7</c:f>
              <c:numCache>
                <c:formatCode>General</c:formatCode>
                <c:ptCount val="6"/>
                <c:pt idx="0">
                  <c:v>78.809869375907112</c:v>
                </c:pt>
                <c:pt idx="1">
                  <c:v>72.620320855614978</c:v>
                </c:pt>
                <c:pt idx="2">
                  <c:v>77.567886658795743</c:v>
                </c:pt>
                <c:pt idx="3">
                  <c:v>66.352624495289376</c:v>
                </c:pt>
                <c:pt idx="4">
                  <c:v>57.071960297766744</c:v>
                </c:pt>
                <c:pt idx="5">
                  <c:v>46.943483275663205</c:v>
                </c:pt>
              </c:numCache>
            </c:numRef>
          </c:val>
          <c:extLst>
            <c:ext xmlns:c16="http://schemas.microsoft.com/office/drawing/2014/chart" uri="{C3380CC4-5D6E-409C-BE32-E72D297353CC}">
              <c16:uniqueId val="{00000001-ED57-4CDC-BF77-8C240B8159C4}"/>
            </c:ext>
          </c:extLst>
        </c:ser>
        <c:dLbls>
          <c:dLblPos val="outEnd"/>
          <c:showLegendKey val="0"/>
          <c:showVal val="1"/>
          <c:showCatName val="0"/>
          <c:showSerName val="0"/>
          <c:showPercent val="0"/>
          <c:showBubbleSize val="0"/>
        </c:dLbls>
        <c:gapWidth val="219"/>
        <c:overlap val="-27"/>
        <c:axId val="1985434191"/>
        <c:axId val="1985440847"/>
      </c:barChart>
      <c:catAx>
        <c:axId val="198543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40847"/>
        <c:crosses val="autoZero"/>
        <c:auto val="1"/>
        <c:lblAlgn val="ctr"/>
        <c:lblOffset val="100"/>
        <c:noMultiLvlLbl val="0"/>
      </c:catAx>
      <c:valAx>
        <c:axId val="198544084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85434191"/>
        <c:crosses val="autoZero"/>
        <c:crossBetween val="between"/>
      </c:valAx>
      <c:dTable>
        <c:showHorzBorder val="1"/>
        <c:showVertBorder val="1"/>
        <c:showOutline val="1"/>
        <c:showKeys val="0"/>
        <c:spPr>
          <a:noFill/>
          <a:ln w="9525" cap="flat" cmpd="sng" algn="ctr">
            <a:solidFill>
              <a:srgbClr val="FF0000"/>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Metallurgical &amp; Materials Engineering</a:t>
            </a: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44</c:v>
                </c:pt>
                <c:pt idx="1">
                  <c:v>35</c:v>
                </c:pt>
                <c:pt idx="2">
                  <c:v>55</c:v>
                </c:pt>
                <c:pt idx="3">
                  <c:v>46</c:v>
                </c:pt>
                <c:pt idx="4">
                  <c:v>30</c:v>
                </c:pt>
                <c:pt idx="5">
                  <c:v>29</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Electrical Engineering</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88</c:v>
                </c:pt>
                <c:pt idx="1">
                  <c:v>148</c:v>
                </c:pt>
                <c:pt idx="2">
                  <c:v>125</c:v>
                </c:pt>
                <c:pt idx="3">
                  <c:v>121</c:v>
                </c:pt>
                <c:pt idx="4">
                  <c:v>116</c:v>
                </c:pt>
                <c:pt idx="5">
                  <c:v>80</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Electrical &amp; Electronics Engineering</a:t>
            </a: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33</c:v>
                </c:pt>
                <c:pt idx="1">
                  <c:v>60</c:v>
                </c:pt>
                <c:pt idx="2">
                  <c:v>50</c:v>
                </c:pt>
                <c:pt idx="3">
                  <c:v>65</c:v>
                </c:pt>
                <c:pt idx="4">
                  <c:v>57</c:v>
                </c:pt>
                <c:pt idx="5">
                  <c:v>46</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r>
              <a:rPr lang="en-US" b="1" i="0" cap="all" dirty="0" smtClean="0">
                <a:solidFill>
                  <a:srgbClr val="00B0F0"/>
                </a:solidFill>
                <a:effectLst/>
              </a:rPr>
              <a:t>Mechanical Engineering</a:t>
            </a:r>
            <a:endParaRPr lang="en-US" b="1" i="0" cap="all" dirty="0">
              <a:solidFill>
                <a:srgbClr val="00B0F0"/>
              </a:solidFill>
              <a:effectLst/>
            </a:endParaRPr>
          </a:p>
        </c:rich>
      </c:tx>
      <c:layout/>
      <c:overlay val="0"/>
      <c:spPr>
        <a:noFill/>
        <a:ln>
          <a:noFill/>
        </a:ln>
        <a:effectLst/>
      </c:spPr>
      <c:txPr>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862"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Job Offer</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2024</c:v>
                </c:pt>
                <c:pt idx="1">
                  <c:v>2023</c:v>
                </c:pt>
                <c:pt idx="2">
                  <c:v>2022</c:v>
                </c:pt>
                <c:pt idx="3">
                  <c:v>2021</c:v>
                </c:pt>
                <c:pt idx="4">
                  <c:v>2020</c:v>
                </c:pt>
                <c:pt idx="5">
                  <c:v>2019</c:v>
                </c:pt>
              </c:numCache>
            </c:numRef>
          </c:cat>
          <c:val>
            <c:numRef>
              <c:f>Sheet1!$B$2:$B$7</c:f>
              <c:numCache>
                <c:formatCode>General</c:formatCode>
                <c:ptCount val="6"/>
                <c:pt idx="0">
                  <c:v>112</c:v>
                </c:pt>
                <c:pt idx="1">
                  <c:v>105</c:v>
                </c:pt>
                <c:pt idx="2">
                  <c:v>93</c:v>
                </c:pt>
                <c:pt idx="3">
                  <c:v>116</c:v>
                </c:pt>
                <c:pt idx="4">
                  <c:v>79</c:v>
                </c:pt>
                <c:pt idx="5">
                  <c:v>70</c:v>
                </c:pt>
              </c:numCache>
            </c:numRef>
          </c:val>
          <c:extLst>
            <c:ext xmlns:c16="http://schemas.microsoft.com/office/drawing/2014/chart" uri="{C3380CC4-5D6E-409C-BE32-E72D297353CC}">
              <c16:uniqueId val="{00000000-1D0F-47AE-AA8B-8306849B9920}"/>
            </c:ext>
          </c:extLst>
        </c:ser>
        <c:dLbls>
          <c:dLblPos val="outEnd"/>
          <c:showLegendKey val="0"/>
          <c:showVal val="1"/>
          <c:showCatName val="0"/>
          <c:showSerName val="0"/>
          <c:showPercent val="0"/>
          <c:showBubbleSize val="0"/>
        </c:dLbls>
        <c:gapWidth val="219"/>
        <c:overlap val="-27"/>
        <c:axId val="1705039728"/>
        <c:axId val="1705040976"/>
      </c:barChart>
      <c:catAx>
        <c:axId val="170503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40976"/>
        <c:crosses val="autoZero"/>
        <c:auto val="1"/>
        <c:lblAlgn val="ctr"/>
        <c:lblOffset val="100"/>
        <c:noMultiLvlLbl val="0"/>
      </c:catAx>
      <c:valAx>
        <c:axId val="17050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503972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FF47773B-E926-4453-8A4E-D8A34F1F6AD8}" type="datetimeFigureOut">
              <a:rPr lang="en-US" smtClean="0"/>
              <a:t>2/3/2025</a:t>
            </a:fld>
            <a:endParaRPr lang="en-US"/>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7383C6D5-4660-4EB0-A2DF-EED50EDDB058}" type="slidenum">
              <a:rPr lang="en-US" smtClean="0"/>
              <a:t>‹#›</a:t>
            </a:fld>
            <a:endParaRPr lang="en-US"/>
          </a:p>
        </p:txBody>
      </p:sp>
    </p:spTree>
    <p:extLst>
      <p:ext uri="{BB962C8B-B14F-4D97-AF65-F5344CB8AC3E}">
        <p14:creationId xmlns:p14="http://schemas.microsoft.com/office/powerpoint/2010/main" val="83710261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5DA34B-5638-4608-9CC1-AE33853F40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2200-D8FD-43A5-9192-515911DB7264}" type="slidenum">
              <a:rPr lang="en-US" smtClean="0"/>
              <a:t>‹#›</a:t>
            </a:fld>
            <a:endParaRPr lang="en-US"/>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9289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DA34B-5638-4608-9CC1-AE33853F40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2200-D8FD-43A5-9192-515911DB7264}" type="slidenum">
              <a:rPr lang="en-US" smtClean="0"/>
              <a:t>‹#›</a:t>
            </a:fld>
            <a:endParaRPr lang="en-US"/>
          </a:p>
        </p:txBody>
      </p:sp>
    </p:spTree>
    <p:extLst>
      <p:ext uri="{BB962C8B-B14F-4D97-AF65-F5344CB8AC3E}">
        <p14:creationId xmlns:p14="http://schemas.microsoft.com/office/powerpoint/2010/main" val="3700633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DA34B-5638-4608-9CC1-AE33853F40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2200-D8FD-43A5-9192-515911DB7264}"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2580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5DA34B-5638-4608-9CC1-AE33853F40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2200-D8FD-43A5-9192-515911DB7264}" type="slidenum">
              <a:rPr lang="en-US" smtClean="0"/>
              <a:t>‹#›</a:t>
            </a:fld>
            <a:endParaRPr lang="en-US"/>
          </a:p>
        </p:txBody>
      </p:sp>
    </p:spTree>
    <p:extLst>
      <p:ext uri="{BB962C8B-B14F-4D97-AF65-F5344CB8AC3E}">
        <p14:creationId xmlns:p14="http://schemas.microsoft.com/office/powerpoint/2010/main" val="481315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5DA34B-5638-4608-9CC1-AE33853F4038}" type="datetimeFigureOut">
              <a:rPr lang="en-US" smtClean="0"/>
              <a:t>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962200-D8FD-43A5-9192-515911DB7264}" type="slidenum">
              <a:rPr lang="en-US" smtClean="0"/>
              <a:t>‹#›</a:t>
            </a:fld>
            <a:endParaRPr lang="en-US"/>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179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5DA34B-5638-4608-9CC1-AE33853F4038}"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2200-D8FD-43A5-9192-515911DB7264}" type="slidenum">
              <a:rPr lang="en-US" smtClean="0"/>
              <a:t>‹#›</a:t>
            </a:fld>
            <a:endParaRPr lang="en-US"/>
          </a:p>
        </p:txBody>
      </p:sp>
    </p:spTree>
    <p:extLst>
      <p:ext uri="{BB962C8B-B14F-4D97-AF65-F5344CB8AC3E}">
        <p14:creationId xmlns:p14="http://schemas.microsoft.com/office/powerpoint/2010/main" val="3247137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5DA34B-5638-4608-9CC1-AE33853F4038}" type="datetimeFigureOut">
              <a:rPr lang="en-US" smtClean="0"/>
              <a:t>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962200-D8FD-43A5-9192-515911DB7264}" type="slidenum">
              <a:rPr lang="en-US" smtClean="0"/>
              <a:t>‹#›</a:t>
            </a:fld>
            <a:endParaRPr lang="en-US"/>
          </a:p>
        </p:txBody>
      </p:sp>
    </p:spTree>
    <p:extLst>
      <p:ext uri="{BB962C8B-B14F-4D97-AF65-F5344CB8AC3E}">
        <p14:creationId xmlns:p14="http://schemas.microsoft.com/office/powerpoint/2010/main" val="3110666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5DA34B-5638-4608-9CC1-AE33853F4038}" type="datetimeFigureOut">
              <a:rPr lang="en-US" smtClean="0"/>
              <a:t>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962200-D8FD-43A5-9192-515911DB7264}" type="slidenum">
              <a:rPr lang="en-US" smtClean="0"/>
              <a:t>‹#›</a:t>
            </a:fld>
            <a:endParaRPr lang="en-US"/>
          </a:p>
        </p:txBody>
      </p:sp>
    </p:spTree>
    <p:extLst>
      <p:ext uri="{BB962C8B-B14F-4D97-AF65-F5344CB8AC3E}">
        <p14:creationId xmlns:p14="http://schemas.microsoft.com/office/powerpoint/2010/main" val="1338881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DA34B-5638-4608-9CC1-AE33853F4038}" type="datetimeFigureOut">
              <a:rPr lang="en-US" smtClean="0"/>
              <a:t>2/3/2025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962200-D8FD-43A5-9192-515911DB7264}" type="slidenum">
              <a:rPr lang="en-US" smtClean="0"/>
              <a:t>‹#›</a:t>
            </a:fld>
            <a:endParaRPr lang="en-US"/>
          </a:p>
        </p:txBody>
      </p:sp>
    </p:spTree>
    <p:extLst>
      <p:ext uri="{BB962C8B-B14F-4D97-AF65-F5344CB8AC3E}">
        <p14:creationId xmlns:p14="http://schemas.microsoft.com/office/powerpoint/2010/main" val="847184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5DA34B-5638-4608-9CC1-AE33853F4038}"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2200-D8FD-43A5-9192-515911DB7264}" type="slidenum">
              <a:rPr lang="en-US" smtClean="0"/>
              <a:t>‹#›</a:t>
            </a:fld>
            <a:endParaRPr lang="en-US"/>
          </a:p>
        </p:txBody>
      </p:sp>
    </p:spTree>
    <p:extLst>
      <p:ext uri="{BB962C8B-B14F-4D97-AF65-F5344CB8AC3E}">
        <p14:creationId xmlns:p14="http://schemas.microsoft.com/office/powerpoint/2010/main" val="22017866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5DA34B-5638-4608-9CC1-AE33853F4038}" type="datetimeFigureOut">
              <a:rPr lang="en-US" smtClean="0"/>
              <a:t>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962200-D8FD-43A5-9192-515911DB726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485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65DA34B-5638-4608-9CC1-AE33853F4038}" type="datetimeFigureOut">
              <a:rPr lang="en-US" smtClean="0"/>
              <a:t>2/3/2025</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2962200-D8FD-43A5-9192-515911DB7264}" type="slidenum">
              <a:rPr lang="en-US" smtClean="0"/>
              <a:t>‹#›</a:t>
            </a:fld>
            <a:endParaRPr lang="en-US"/>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5589360"/>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12192000" cy="6858000"/>
          </a:xfrm>
        </p:spPr>
        <p:txBody>
          <a:bodyPr/>
          <a:lstStyle/>
          <a:p>
            <a:r>
              <a:rPr lang="en-US" dirty="0" smtClean="0"/>
              <a:t>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80999"/>
            <a:ext cx="12192000" cy="3354977"/>
          </a:xfrm>
          <a:prstGeom prst="rect">
            <a:avLst/>
          </a:prstGeom>
        </p:spPr>
      </p:pic>
      <p:sp>
        <p:nvSpPr>
          <p:cNvPr id="5" name="Rectangle 4"/>
          <p:cNvSpPr/>
          <p:nvPr/>
        </p:nvSpPr>
        <p:spPr>
          <a:xfrm>
            <a:off x="2821576" y="5356639"/>
            <a:ext cx="7067005" cy="646331"/>
          </a:xfrm>
          <a:prstGeom prst="rect">
            <a:avLst/>
          </a:prstGeom>
          <a:noFill/>
        </p:spPr>
        <p:txBody>
          <a:bodyPr wrap="square" lIns="91440" tIns="45720" rIns="91440" bIns="45720">
            <a:spAutoFit/>
          </a:bodyPr>
          <a:lstStyle/>
          <a:p>
            <a:pPr algn="ctr"/>
            <a:r>
              <a:rPr lang="en-US" dirty="0" smtClean="0"/>
              <a:t>Placement Statistics</a:t>
            </a:r>
          </a:p>
          <a:p>
            <a:pPr algn="ctr"/>
            <a:r>
              <a:rPr lang="en-US" dirty="0" smtClean="0"/>
              <a:t>From the year 2019- 2024 </a:t>
            </a:r>
            <a:endParaRPr lang="en-US" dirty="0"/>
          </a:p>
        </p:txBody>
      </p:sp>
    </p:spTree>
    <p:extLst>
      <p:ext uri="{BB962C8B-B14F-4D97-AF65-F5344CB8AC3E}">
        <p14:creationId xmlns:p14="http://schemas.microsoft.com/office/powerpoint/2010/main" val="11510205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3916938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6555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7502865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2723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110205921"/>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20764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059489432"/>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07995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5655241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40679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903205207"/>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66455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69933564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4632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04882440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9043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00887571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0814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5"/>
          <p:cNvGraphicFramePr>
            <a:graphicFrameLocks noGrp="1"/>
          </p:cNvGraphicFramePr>
          <p:nvPr>
            <p:ph idx="1"/>
            <p:extLst>
              <p:ext uri="{D42A27DB-BD31-4B8C-83A1-F6EECF244321}">
                <p14:modId xmlns:p14="http://schemas.microsoft.com/office/powerpoint/2010/main" val="326306461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844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070080" cy="6858000"/>
          </a:xfrm>
        </p:spPr>
        <p:txBody>
          <a:bodyPr>
            <a:normAutofit lnSpcReduction="10000"/>
          </a:bodyPr>
          <a:lstStyle/>
          <a:p>
            <a:pPr algn="ctr"/>
            <a:endParaRPr lang="en-US" sz="4000" b="1" dirty="0" smtClean="0">
              <a:solidFill>
                <a:srgbClr val="00B0F0"/>
              </a:solidFill>
              <a:latin typeface="Times New Roman" panose="02020603050405020304" pitchFamily="18" charset="0"/>
              <a:cs typeface="Times New Roman" panose="02020603050405020304" pitchFamily="18" charset="0"/>
            </a:endParaRPr>
          </a:p>
          <a:p>
            <a:pPr algn="ctr"/>
            <a:endParaRPr lang="en-US" sz="4000" b="1" dirty="0">
              <a:solidFill>
                <a:srgbClr val="00B0F0"/>
              </a:solidFill>
              <a:latin typeface="Times New Roman" panose="02020603050405020304" pitchFamily="18" charset="0"/>
              <a:cs typeface="Times New Roman" panose="02020603050405020304" pitchFamily="18" charset="0"/>
            </a:endParaRPr>
          </a:p>
          <a:p>
            <a:pPr marL="0" indent="0" algn="ctr">
              <a:buNone/>
            </a:pPr>
            <a:r>
              <a:rPr lang="en-US" sz="4000" b="1" dirty="0" smtClean="0">
                <a:solidFill>
                  <a:schemeClr val="accent5">
                    <a:lumMod val="50000"/>
                  </a:schemeClr>
                </a:solidFill>
                <a:latin typeface="Times New Roman" panose="02020603050405020304" pitchFamily="18" charset="0"/>
                <a:cs typeface="Times New Roman" panose="02020603050405020304" pitchFamily="18" charset="0"/>
              </a:rPr>
              <a:t>PREFACE </a:t>
            </a:r>
          </a:p>
          <a:p>
            <a:pPr marL="128016" lvl="1" indent="0" algn="just">
              <a:buNone/>
            </a:pPr>
            <a:r>
              <a:rPr lang="en-US" sz="3600" dirty="0" smtClean="0">
                <a:latin typeface="Times New Roman" panose="02020603050405020304" pitchFamily="18" charset="0"/>
                <a:cs typeface="Times New Roman" panose="02020603050405020304" pitchFamily="18" charset="0"/>
              </a:rPr>
              <a:t>		</a:t>
            </a:r>
            <a:r>
              <a:rPr lang="en-US" sz="3600" dirty="0" smtClean="0">
                <a:solidFill>
                  <a:srgbClr val="7030A0"/>
                </a:solidFill>
                <a:latin typeface="Times New Roman" panose="02020603050405020304" pitchFamily="18" charset="0"/>
                <a:cs typeface="Times New Roman" panose="02020603050405020304" pitchFamily="18" charset="0"/>
              </a:rPr>
              <a:t>Training and Placement cell provides the platform to connect the products of the university with the prospective recruiters so that they can embark upon their journey of excellence for their future career after successful culmination of their educational pursuit in the university. In the current scenario of skill based hiring, it has been imperative on the part of the Training and Placement cell to tap all the possible sources of skill development for the students. Hence training has gained more attention in the recent time to enable the students. A presentation of brief journey from 2019 to 2024 follows.</a:t>
            </a:r>
            <a:endParaRPr lang="en-US" sz="3600" dirty="0">
              <a:solidFill>
                <a:srgbClr val="7030A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257" y="0"/>
            <a:ext cx="1763486" cy="1136469"/>
          </a:xfrm>
          <a:prstGeom prst="rect">
            <a:avLst/>
          </a:prstGeom>
        </p:spPr>
      </p:pic>
    </p:spTree>
    <p:extLst>
      <p:ext uri="{BB962C8B-B14F-4D97-AF65-F5344CB8AC3E}">
        <p14:creationId xmlns:p14="http://schemas.microsoft.com/office/powerpoint/2010/main" val="36057795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78383317"/>
              </p:ext>
            </p:extLst>
          </p:nvPr>
        </p:nvGraphicFramePr>
        <p:xfrm>
          <a:off x="-3" y="-3"/>
          <a:ext cx="12156521" cy="6893287"/>
        </p:xfrm>
        <a:graphic>
          <a:graphicData uri="http://schemas.openxmlformats.org/drawingml/2006/table">
            <a:tbl>
              <a:tblPr firstRow="1" bandRow="1">
                <a:tableStyleId>{00A15C55-8517-42AA-B614-E9B94910E393}</a:tableStyleId>
              </a:tblPr>
              <a:tblGrid>
                <a:gridCol w="255587">
                  <a:extLst>
                    <a:ext uri="{9D8B030D-6E8A-4147-A177-3AD203B41FA5}">
                      <a16:colId xmlns:a16="http://schemas.microsoft.com/office/drawing/2014/main" val="3224581181"/>
                    </a:ext>
                  </a:extLst>
                </a:gridCol>
                <a:gridCol w="4633632">
                  <a:extLst>
                    <a:ext uri="{9D8B030D-6E8A-4147-A177-3AD203B41FA5}">
                      <a16:colId xmlns:a16="http://schemas.microsoft.com/office/drawing/2014/main" val="2148756809"/>
                    </a:ext>
                  </a:extLst>
                </a:gridCol>
                <a:gridCol w="2103120">
                  <a:extLst>
                    <a:ext uri="{9D8B030D-6E8A-4147-A177-3AD203B41FA5}">
                      <a16:colId xmlns:a16="http://schemas.microsoft.com/office/drawing/2014/main" val="2003977079"/>
                    </a:ext>
                  </a:extLst>
                </a:gridCol>
                <a:gridCol w="509452">
                  <a:extLst>
                    <a:ext uri="{9D8B030D-6E8A-4147-A177-3AD203B41FA5}">
                      <a16:colId xmlns:a16="http://schemas.microsoft.com/office/drawing/2014/main" val="566334094"/>
                    </a:ext>
                  </a:extLst>
                </a:gridCol>
                <a:gridCol w="2847702">
                  <a:extLst>
                    <a:ext uri="{9D8B030D-6E8A-4147-A177-3AD203B41FA5}">
                      <a16:colId xmlns:a16="http://schemas.microsoft.com/office/drawing/2014/main" val="1920342022"/>
                    </a:ext>
                  </a:extLst>
                </a:gridCol>
                <a:gridCol w="927463">
                  <a:extLst>
                    <a:ext uri="{9D8B030D-6E8A-4147-A177-3AD203B41FA5}">
                      <a16:colId xmlns:a16="http://schemas.microsoft.com/office/drawing/2014/main" val="1220836157"/>
                    </a:ext>
                  </a:extLst>
                </a:gridCol>
                <a:gridCol w="879565">
                  <a:extLst>
                    <a:ext uri="{9D8B030D-6E8A-4147-A177-3AD203B41FA5}">
                      <a16:colId xmlns:a16="http://schemas.microsoft.com/office/drawing/2014/main" val="4010697055"/>
                    </a:ext>
                  </a:extLst>
                </a:gridCol>
              </a:tblGrid>
              <a:tr h="522883">
                <a:tc gridSpan="7">
                  <a:txBody>
                    <a:bodyPr/>
                    <a:lstStyle/>
                    <a:p>
                      <a:pPr algn="ctr" fontAlgn="t"/>
                      <a:endParaRPr lang="en-US" sz="1200" u="none" strike="noStrike" dirty="0" smtClean="0">
                        <a:effectLst/>
                      </a:endParaRPr>
                    </a:p>
                    <a:p>
                      <a:pPr algn="ctr" fontAlgn="t"/>
                      <a:r>
                        <a:rPr lang="en-US" sz="1200" u="none" strike="noStrike" dirty="0" smtClean="0">
                          <a:effectLst/>
                        </a:rPr>
                        <a:t>SUMMARY SHEET </a:t>
                      </a:r>
                      <a:br>
                        <a:rPr lang="en-US" sz="1200" u="none" strike="noStrike" dirty="0" smtClean="0">
                          <a:effectLst/>
                        </a:rPr>
                      </a:br>
                      <a:r>
                        <a:rPr lang="en-US" sz="1200" u="none" strike="noStrike" dirty="0" smtClean="0">
                          <a:effectLst/>
                        </a:rPr>
                        <a:t>(Soft Skill Enhancement)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3595048"/>
                  </a:ext>
                </a:extLst>
              </a:tr>
              <a:tr h="522883">
                <a:tc>
                  <a:txBody>
                    <a:bodyPr/>
                    <a:lstStyle/>
                    <a:p>
                      <a:pPr algn="ctr" fontAlgn="t"/>
                      <a:r>
                        <a:rPr lang="en-US" sz="1100" u="none" strike="noStrike" dirty="0" err="1">
                          <a:effectLst/>
                        </a:rPr>
                        <a:t>Sl</a:t>
                      </a:r>
                      <a:r>
                        <a:rPr lang="en-US" sz="1100" u="none" strike="noStrike" dirty="0">
                          <a:effectLst/>
                        </a:rPr>
                        <a:t/>
                      </a:r>
                      <a:br>
                        <a:rPr lang="en-US" sz="1100" u="none" strike="noStrike" dirty="0">
                          <a:effectLst/>
                        </a:rPr>
                      </a:br>
                      <a:r>
                        <a:rPr lang="en-US" sz="1100" u="none" strike="noStrike" dirty="0">
                          <a:effectLst/>
                        </a:rPr>
                        <a:t>No.</a:t>
                      </a:r>
                      <a:endParaRPr lang="en-US" sz="1100" b="1"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Name Of The Program</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Organization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Year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Duration /Date</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Mode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Nos. Of The</a:t>
                      </a:r>
                      <a:br>
                        <a:rPr lang="en-US" sz="1200" u="none" strike="noStrike" dirty="0" smtClean="0">
                          <a:effectLst/>
                        </a:rPr>
                      </a:br>
                      <a:r>
                        <a:rPr lang="en-US" sz="1200" u="none" strike="noStrike" dirty="0" smtClean="0">
                          <a:effectLst/>
                        </a:rPr>
                        <a:t> Students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489203478"/>
                  </a:ext>
                </a:extLst>
              </a:tr>
              <a:tr h="208503">
                <a:tc>
                  <a:txBody>
                    <a:bodyPr/>
                    <a:lstStyle/>
                    <a:p>
                      <a:pPr algn="ctr" fontAlgn="t"/>
                      <a:r>
                        <a:rPr lang="en-US" sz="1100" u="none" strike="noStrike" dirty="0">
                          <a:effectLst/>
                        </a:rPr>
                        <a:t>1</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err="1" smtClean="0">
                          <a:effectLst/>
                        </a:rPr>
                        <a:t>Amcat</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M/S Aspiring Minds Pvt. Ltd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2018</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13th -23th Nov 2018</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Offline</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920</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437388575"/>
                  </a:ext>
                </a:extLst>
              </a:tr>
              <a:tr h="522883">
                <a:tc>
                  <a:txBody>
                    <a:bodyPr/>
                    <a:lstStyle/>
                    <a:p>
                      <a:pPr algn="ctr" fontAlgn="t"/>
                      <a:r>
                        <a:rPr lang="en-US" sz="1100" u="none" strike="noStrike" dirty="0">
                          <a:effectLst/>
                        </a:rPr>
                        <a:t>2</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Pre Placement Training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err="1" smtClean="0">
                          <a:effectLst/>
                        </a:rPr>
                        <a:t>Npiu</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2018</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18, 19, 25,26 Aug 2018 &amp;</a:t>
                      </a:r>
                      <a:br>
                        <a:rPr lang="en-US" sz="1200" u="none" strike="noStrike" dirty="0" smtClean="0">
                          <a:effectLst/>
                        </a:rPr>
                      </a:br>
                      <a:r>
                        <a:rPr lang="en-US" sz="1200" u="none" strike="noStrike" dirty="0" smtClean="0">
                          <a:effectLst/>
                        </a:rPr>
                        <a:t> 8th -09th Sept 2018</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Offline</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936</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898144448"/>
                  </a:ext>
                </a:extLst>
              </a:tr>
              <a:tr h="522883">
                <a:tc>
                  <a:txBody>
                    <a:bodyPr/>
                    <a:lstStyle/>
                    <a:p>
                      <a:pPr algn="ctr" fontAlgn="t"/>
                      <a:r>
                        <a:rPr lang="en-US" sz="1100" u="none" strike="noStrike" dirty="0">
                          <a:effectLst/>
                        </a:rPr>
                        <a:t>3</a:t>
                      </a:r>
                      <a:endParaRPr lang="en-US" sz="1100" b="0" i="0" u="none" strike="noStrike" dirty="0">
                        <a:solidFill>
                          <a:srgbClr val="002060"/>
                        </a:solidFill>
                        <a:effectLst/>
                        <a:latin typeface="Times New Roman" panose="02020603050405020304" pitchFamily="18" charset="0"/>
                      </a:endParaRPr>
                    </a:p>
                  </a:txBody>
                  <a:tcPr marL="9525" marR="9525" marT="9525" marB="0"/>
                </a:tc>
                <a:tc>
                  <a:txBody>
                    <a:bodyPr/>
                    <a:lstStyle/>
                    <a:p>
                      <a:pPr algn="l" fontAlgn="t"/>
                      <a:r>
                        <a:rPr lang="en-US" sz="1200" u="none" strike="noStrike" dirty="0" smtClean="0">
                          <a:effectLst/>
                        </a:rPr>
                        <a:t>Skill Training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Career Launcher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2019</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02nd March To </a:t>
                      </a:r>
                      <a:br>
                        <a:rPr lang="en-US" sz="1200" u="none" strike="noStrike" dirty="0" smtClean="0">
                          <a:effectLst/>
                        </a:rPr>
                      </a:br>
                      <a:r>
                        <a:rPr lang="en-US" sz="1200" u="none" strike="noStrike" dirty="0" smtClean="0">
                          <a:effectLst/>
                        </a:rPr>
                        <a:t>25th April 2019</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Offline</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936</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288157031"/>
                  </a:ext>
                </a:extLst>
              </a:tr>
              <a:tr h="522883">
                <a:tc>
                  <a:txBody>
                    <a:bodyPr/>
                    <a:lstStyle/>
                    <a:p>
                      <a:pPr algn="ctr" fontAlgn="t"/>
                      <a:r>
                        <a:rPr lang="en-US" sz="1100" u="none" strike="noStrike" dirty="0">
                          <a:effectLst/>
                        </a:rPr>
                        <a:t>4</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 Employability Skill Training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err="1" smtClean="0">
                          <a:effectLst/>
                        </a:rPr>
                        <a:t>Cttc</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2020</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12th -20th Sept 2020</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Offline</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162</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076228595"/>
                  </a:ext>
                </a:extLst>
              </a:tr>
              <a:tr h="522883">
                <a:tc>
                  <a:txBody>
                    <a:bodyPr/>
                    <a:lstStyle/>
                    <a:p>
                      <a:pPr algn="ctr" fontAlgn="t"/>
                      <a:r>
                        <a:rPr lang="en-US" sz="1100" u="none" strike="noStrike" dirty="0">
                          <a:effectLst/>
                        </a:rPr>
                        <a:t>5</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Soft Skill Training </a:t>
                      </a:r>
                    </a:p>
                    <a:p>
                      <a:pPr algn="l" fontAlgn="t"/>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Great Learning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2021</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Online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191</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655681528"/>
                  </a:ext>
                </a:extLst>
              </a:tr>
              <a:tr h="522883">
                <a:tc>
                  <a:txBody>
                    <a:bodyPr/>
                    <a:lstStyle/>
                    <a:p>
                      <a:pPr algn="ctr" fontAlgn="t"/>
                      <a:r>
                        <a:rPr lang="en-US" sz="1100" u="none" strike="noStrike" dirty="0">
                          <a:effectLst/>
                        </a:rPr>
                        <a:t>6</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Leadership Summit</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T&amp;P Cell</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2021</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15th -16th February 2020</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Offline</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All</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21184415"/>
                  </a:ext>
                </a:extLst>
              </a:tr>
              <a:tr h="763439">
                <a:tc>
                  <a:txBody>
                    <a:bodyPr/>
                    <a:lstStyle/>
                    <a:p>
                      <a:pPr algn="ctr" fontAlgn="t"/>
                      <a:r>
                        <a:rPr lang="en-US" sz="1100" u="none" strike="noStrike">
                          <a:effectLst/>
                        </a:rPr>
                        <a:t>7</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Mahindra Pride Classrooms (Python Coding)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err="1" smtClean="0">
                          <a:effectLst/>
                        </a:rPr>
                        <a:t>Naandi</a:t>
                      </a:r>
                      <a:r>
                        <a:rPr lang="en-US" sz="1200" u="none" strike="noStrike" dirty="0" smtClean="0">
                          <a:effectLst/>
                        </a:rPr>
                        <a:t> </a:t>
                      </a:r>
                      <a:r>
                        <a:rPr lang="en-US" sz="1200" u="none" strike="noStrike" dirty="0" err="1" smtClean="0">
                          <a:effectLst/>
                        </a:rPr>
                        <a:t>Foudation</a:t>
                      </a:r>
                      <a:r>
                        <a:rPr lang="en-US" sz="1200" u="none" strike="noStrike" dirty="0" smtClean="0">
                          <a:effectLst/>
                        </a:rPr>
                        <a:t>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2023</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19th,21st , 28th &amp;29th January 2023</a:t>
                      </a:r>
                    </a:p>
                    <a:p>
                      <a:pPr algn="ctr" fontAlgn="t"/>
                      <a:r>
                        <a:rPr lang="en-US" sz="1200" u="none" strike="noStrike" baseline="0" dirty="0" smtClean="0">
                          <a:effectLst/>
                        </a:rPr>
                        <a:t> </a:t>
                      </a:r>
                      <a:r>
                        <a:rPr lang="en-US" sz="1200" u="none" strike="noStrike" dirty="0" smtClean="0">
                          <a:effectLst/>
                        </a:rPr>
                        <a:t>04th, 05th &amp; 22nd Feb 2023</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Online</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104</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4275816495"/>
                  </a:ext>
                </a:extLst>
              </a:tr>
              <a:tr h="604864">
                <a:tc>
                  <a:txBody>
                    <a:bodyPr/>
                    <a:lstStyle/>
                    <a:p>
                      <a:pPr algn="ctr" fontAlgn="t"/>
                      <a:r>
                        <a:rPr lang="en-US" sz="1100" u="none" strike="noStrike">
                          <a:effectLst/>
                        </a:rPr>
                        <a:t>8</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Digital Marketing Toc</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GTT Foundation</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2022</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19.03.2022</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Online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942</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127929864"/>
                  </a:ext>
                </a:extLst>
              </a:tr>
              <a:tr h="575252">
                <a:tc>
                  <a:txBody>
                    <a:bodyPr/>
                    <a:lstStyle/>
                    <a:p>
                      <a:pPr algn="ctr" fontAlgn="t"/>
                      <a:r>
                        <a:rPr lang="en-US" sz="1100" u="none" strike="noStrike">
                          <a:effectLst/>
                        </a:rPr>
                        <a:t>9</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Industrial Preparedness </a:t>
                      </a:r>
                      <a:br>
                        <a:rPr lang="en-US" sz="1200" u="none" strike="noStrike" dirty="0" smtClean="0">
                          <a:effectLst/>
                        </a:rPr>
                      </a:br>
                      <a:r>
                        <a:rPr lang="en-US" sz="1200" u="none" strike="noStrike" dirty="0" smtClean="0">
                          <a:effectLst/>
                        </a:rPr>
                        <a:t>(Bridge The Gap Between Industry And Institute)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err="1" smtClean="0">
                          <a:effectLst/>
                        </a:rPr>
                        <a:t>Er</a:t>
                      </a:r>
                      <a:r>
                        <a:rPr lang="en-US" sz="1200" u="none" strike="noStrike" dirty="0" smtClean="0">
                          <a:effectLst/>
                        </a:rPr>
                        <a:t>. </a:t>
                      </a:r>
                      <a:r>
                        <a:rPr lang="en-US" sz="1200" u="none" strike="noStrike" dirty="0" err="1" smtClean="0">
                          <a:effectLst/>
                        </a:rPr>
                        <a:t>Dasharathi</a:t>
                      </a:r>
                      <a:r>
                        <a:rPr lang="en-US" sz="1200" u="none" strike="noStrike" dirty="0" smtClean="0">
                          <a:effectLst/>
                        </a:rPr>
                        <a:t> </a:t>
                      </a:r>
                      <a:r>
                        <a:rPr lang="en-US" sz="1200" u="none" strike="noStrike" dirty="0" err="1" smtClean="0">
                          <a:effectLst/>
                        </a:rPr>
                        <a:t>Routray</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2023</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15.02.2023</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Offline</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All</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3177192753"/>
                  </a:ext>
                </a:extLst>
              </a:tr>
              <a:tr h="522883">
                <a:tc>
                  <a:txBody>
                    <a:bodyPr/>
                    <a:lstStyle/>
                    <a:p>
                      <a:pPr algn="ctr" fontAlgn="t"/>
                      <a:r>
                        <a:rPr lang="en-US" sz="1100" u="none" strike="noStrike">
                          <a:effectLst/>
                        </a:rPr>
                        <a:t>10</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dirty="0" smtClean="0">
                          <a:effectLst/>
                        </a:rPr>
                        <a:t>Mahindra Pride Classrooms</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err="1" smtClean="0">
                          <a:effectLst/>
                        </a:rPr>
                        <a:t>Naandi</a:t>
                      </a:r>
                      <a:r>
                        <a:rPr lang="en-US" sz="1200" u="none" strike="noStrike" dirty="0" smtClean="0">
                          <a:effectLst/>
                        </a:rPr>
                        <a:t> Foundation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2023</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08th -13th Dec 2023</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Offline</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104</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613523929"/>
                  </a:ext>
                </a:extLst>
              </a:tr>
              <a:tr h="522883">
                <a:tc>
                  <a:txBody>
                    <a:bodyPr/>
                    <a:lstStyle/>
                    <a:p>
                      <a:pPr algn="ctr" fontAlgn="t"/>
                      <a:r>
                        <a:rPr lang="en-US" sz="1100" u="none" strike="noStrike">
                          <a:effectLst/>
                        </a:rPr>
                        <a:t>11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200" u="none" strike="noStrike" kern="1200" dirty="0" smtClean="0">
                          <a:effectLst/>
                        </a:rPr>
                        <a:t>Soft Skill Training </a:t>
                      </a:r>
                      <a:endParaRPr lang="en-US" sz="1200" b="0" i="0" u="none" strike="noStrike" kern="1200" dirty="0">
                        <a:solidFill>
                          <a:srgbClr val="002060"/>
                        </a:solidFill>
                        <a:effectLst/>
                        <a:latin typeface="Times New Roman" panose="02020603050405020304" pitchFamily="18" charset="0"/>
                        <a:ea typeface="+mn-ea"/>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Rubicon Skill </a:t>
                      </a:r>
                      <a:br>
                        <a:rPr lang="en-US" sz="1200" u="none" strike="noStrike" dirty="0" smtClean="0">
                          <a:effectLst/>
                        </a:rPr>
                      </a:br>
                      <a:r>
                        <a:rPr lang="en-US" sz="1200" u="none" strike="noStrike" dirty="0" smtClean="0">
                          <a:effectLst/>
                        </a:rPr>
                        <a:t>Development Pvt. Ltd.</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2024</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29th March -01st April 2024</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Offline </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ctr" fontAlgn="t"/>
                      <a:r>
                        <a:rPr lang="en-US" sz="1200" u="none" strike="noStrike" dirty="0" smtClean="0">
                          <a:effectLst/>
                        </a:rPr>
                        <a:t>549</a:t>
                      </a:r>
                      <a:endParaRPr lang="en-US" sz="1200" b="0"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290133611"/>
                  </a:ext>
                </a:extLst>
              </a:tr>
            </a:tbl>
          </a:graphicData>
        </a:graphic>
      </p:graphicFrame>
    </p:spTree>
    <p:extLst>
      <p:ext uri="{BB962C8B-B14F-4D97-AF65-F5344CB8AC3E}">
        <p14:creationId xmlns:p14="http://schemas.microsoft.com/office/powerpoint/2010/main" val="1754233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8735834"/>
              </p:ext>
            </p:extLst>
          </p:nvPr>
        </p:nvGraphicFramePr>
        <p:xfrm>
          <a:off x="-3" y="-3"/>
          <a:ext cx="12192002" cy="6893287"/>
        </p:xfrm>
        <a:graphic>
          <a:graphicData uri="http://schemas.openxmlformats.org/drawingml/2006/table">
            <a:tbl>
              <a:tblPr firstRow="1" bandRow="1">
                <a:tableStyleId>{00A15C55-8517-42AA-B614-E9B94910E393}</a:tableStyleId>
              </a:tblPr>
              <a:tblGrid>
                <a:gridCol w="291068">
                  <a:extLst>
                    <a:ext uri="{9D8B030D-6E8A-4147-A177-3AD203B41FA5}">
                      <a16:colId xmlns:a16="http://schemas.microsoft.com/office/drawing/2014/main" val="3224581181"/>
                    </a:ext>
                  </a:extLst>
                </a:gridCol>
                <a:gridCol w="3627792">
                  <a:extLst>
                    <a:ext uri="{9D8B030D-6E8A-4147-A177-3AD203B41FA5}">
                      <a16:colId xmlns:a16="http://schemas.microsoft.com/office/drawing/2014/main" val="2148756809"/>
                    </a:ext>
                  </a:extLst>
                </a:gridCol>
                <a:gridCol w="3566160">
                  <a:extLst>
                    <a:ext uri="{9D8B030D-6E8A-4147-A177-3AD203B41FA5}">
                      <a16:colId xmlns:a16="http://schemas.microsoft.com/office/drawing/2014/main" val="2003977079"/>
                    </a:ext>
                  </a:extLst>
                </a:gridCol>
                <a:gridCol w="901337">
                  <a:extLst>
                    <a:ext uri="{9D8B030D-6E8A-4147-A177-3AD203B41FA5}">
                      <a16:colId xmlns:a16="http://schemas.microsoft.com/office/drawing/2014/main" val="566334094"/>
                    </a:ext>
                  </a:extLst>
                </a:gridCol>
                <a:gridCol w="1998617">
                  <a:extLst>
                    <a:ext uri="{9D8B030D-6E8A-4147-A177-3AD203B41FA5}">
                      <a16:colId xmlns:a16="http://schemas.microsoft.com/office/drawing/2014/main" val="1920342022"/>
                    </a:ext>
                  </a:extLst>
                </a:gridCol>
                <a:gridCol w="927463">
                  <a:extLst>
                    <a:ext uri="{9D8B030D-6E8A-4147-A177-3AD203B41FA5}">
                      <a16:colId xmlns:a16="http://schemas.microsoft.com/office/drawing/2014/main" val="1220836157"/>
                    </a:ext>
                  </a:extLst>
                </a:gridCol>
                <a:gridCol w="879565">
                  <a:extLst>
                    <a:ext uri="{9D8B030D-6E8A-4147-A177-3AD203B41FA5}">
                      <a16:colId xmlns:a16="http://schemas.microsoft.com/office/drawing/2014/main" val="4010697055"/>
                    </a:ext>
                  </a:extLst>
                </a:gridCol>
              </a:tblGrid>
              <a:tr h="522883">
                <a:tc gridSpan="7">
                  <a:txBody>
                    <a:bodyPr/>
                    <a:lstStyle/>
                    <a:p>
                      <a:pPr algn="ctr" fontAlgn="t"/>
                      <a:endParaRPr lang="en-US" sz="1200" u="none" strike="noStrike" dirty="0" smtClean="0">
                        <a:effectLst/>
                      </a:endParaRPr>
                    </a:p>
                    <a:p>
                      <a:pPr algn="ctr" fontAlgn="t"/>
                      <a:r>
                        <a:rPr lang="en-US" sz="1200" u="none" strike="noStrike" dirty="0" smtClean="0">
                          <a:effectLst/>
                        </a:rPr>
                        <a:t>SUMMARY SHEET </a:t>
                      </a:r>
                      <a:br>
                        <a:rPr lang="en-US" sz="1200" u="none" strike="noStrike" dirty="0" smtClean="0">
                          <a:effectLst/>
                        </a:rPr>
                      </a:br>
                      <a:r>
                        <a:rPr lang="en-US" sz="1200" u="none" strike="noStrike" dirty="0" smtClean="0">
                          <a:effectLst/>
                        </a:rPr>
                        <a:t>(IT &amp; Computing Enhancement)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3595048"/>
                  </a:ext>
                </a:extLst>
              </a:tr>
              <a:tr h="522883">
                <a:tc>
                  <a:txBody>
                    <a:bodyPr/>
                    <a:lstStyle/>
                    <a:p>
                      <a:pPr algn="l" fontAlgn="t"/>
                      <a:r>
                        <a:rPr lang="en-US" sz="1100" u="none" strike="noStrike" dirty="0" err="1">
                          <a:effectLst/>
                        </a:rPr>
                        <a:t>Sl</a:t>
                      </a:r>
                      <a:r>
                        <a:rPr lang="en-US" sz="1100" u="none" strike="noStrike" dirty="0">
                          <a:effectLst/>
                        </a:rPr>
                        <a:t/>
                      </a:r>
                      <a:br>
                        <a:rPr lang="en-US" sz="1100" u="none" strike="noStrike" dirty="0">
                          <a:effectLst/>
                        </a:rPr>
                      </a:br>
                      <a:r>
                        <a:rPr lang="en-US" sz="1100" u="none" strike="noStrike" dirty="0">
                          <a:effectLst/>
                        </a:rPr>
                        <a:t>No.</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Name of the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Organization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Year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Duration /Date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Mode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Nos. of the</a:t>
                      </a:r>
                      <a:br>
                        <a:rPr lang="en-US" sz="1100" u="none" strike="noStrike">
                          <a:effectLst/>
                        </a:rPr>
                      </a:br>
                      <a:r>
                        <a:rPr lang="en-US" sz="1100" u="none" strike="noStrike">
                          <a:effectLst/>
                        </a:rPr>
                        <a:t>students</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489203478"/>
                  </a:ext>
                </a:extLst>
              </a:tr>
              <a:tr h="208503">
                <a:tc>
                  <a:txBody>
                    <a:bodyPr/>
                    <a:lstStyle/>
                    <a:p>
                      <a:pPr algn="l" fontAlgn="t"/>
                      <a:r>
                        <a:rPr lang="en-US" sz="1100" u="none" strike="noStrike" dirty="0">
                          <a:effectLst/>
                        </a:rPr>
                        <a:t>1</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AIML</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CTTC</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2020</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12th -20th Sept 2020</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offline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139</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437388575"/>
                  </a:ext>
                </a:extLst>
              </a:tr>
              <a:tr h="522883">
                <a:tc>
                  <a:txBody>
                    <a:bodyPr/>
                    <a:lstStyle/>
                    <a:p>
                      <a:pPr algn="l" fontAlgn="t"/>
                      <a:r>
                        <a:rPr lang="en-US" sz="1100" u="none" strike="noStrike" dirty="0">
                          <a:effectLst/>
                        </a:rPr>
                        <a:t>2</a:t>
                      </a:r>
                      <a:endParaRPr lang="en-US" sz="1100" b="0" i="0" u="none" strike="noStrike" dirty="0">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CCNA -1</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000" u="none" strike="noStrike" dirty="0" err="1">
                          <a:effectLst/>
                        </a:rPr>
                        <a:t>EdCreate</a:t>
                      </a:r>
                      <a:r>
                        <a:rPr lang="en-US" sz="1000" u="none" strike="noStrike" dirty="0">
                          <a:effectLst/>
                        </a:rPr>
                        <a:t> Foundation</a:t>
                      </a:r>
                      <a:endParaRPr lang="en-US" sz="1000" b="0" i="0" u="none" strike="noStrike" dirty="0">
                        <a:solidFill>
                          <a:srgbClr val="002060"/>
                        </a:solidFill>
                        <a:effectLst/>
                        <a:latin typeface="Verdana" panose="020B0604030504040204" pitchFamily="34" charset="0"/>
                      </a:endParaRPr>
                    </a:p>
                  </a:txBody>
                  <a:tcPr marL="9525" marR="9525" marT="9525" marB="0"/>
                </a:tc>
                <a:tc>
                  <a:txBody>
                    <a:bodyPr/>
                    <a:lstStyle/>
                    <a:p>
                      <a:pPr algn="l" fontAlgn="t"/>
                      <a:r>
                        <a:rPr lang="en-US" sz="1100" u="none" strike="noStrike" dirty="0">
                          <a:effectLst/>
                        </a:rPr>
                        <a:t>2020</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213</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898144448"/>
                  </a:ext>
                </a:extLst>
              </a:tr>
              <a:tr h="522883">
                <a:tc>
                  <a:txBody>
                    <a:bodyPr/>
                    <a:lstStyle/>
                    <a:p>
                      <a:pPr algn="l" fontAlgn="t"/>
                      <a:r>
                        <a:rPr lang="en-US" sz="1100" u="none" strike="noStrike">
                          <a:effectLst/>
                        </a:rPr>
                        <a:t>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CCNA -2</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000" u="none" strike="noStrike">
                          <a:effectLst/>
                        </a:rPr>
                        <a:t>EdCreate Foundation</a:t>
                      </a:r>
                      <a:endParaRPr lang="en-US" sz="1000" b="0" i="0" u="none" strike="noStrike">
                        <a:solidFill>
                          <a:srgbClr val="002060"/>
                        </a:solidFill>
                        <a:effectLst/>
                        <a:latin typeface="Verdana" panose="020B0604030504040204" pitchFamily="34" charset="0"/>
                      </a:endParaRPr>
                    </a:p>
                  </a:txBody>
                  <a:tcPr marL="9525" marR="9525" marT="9525" marB="0"/>
                </a:tc>
                <a:tc>
                  <a:txBody>
                    <a:bodyPr/>
                    <a:lstStyle/>
                    <a:p>
                      <a:pPr algn="l" fontAlgn="t"/>
                      <a:r>
                        <a:rPr lang="en-US" sz="1100" u="none" strike="noStrike" dirty="0">
                          <a:effectLst/>
                        </a:rPr>
                        <a:t>2020</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213</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288157031"/>
                  </a:ext>
                </a:extLst>
              </a:tr>
              <a:tr h="522883">
                <a:tc>
                  <a:txBody>
                    <a:bodyPr/>
                    <a:lstStyle/>
                    <a:p>
                      <a:pPr algn="l" fontAlgn="t"/>
                      <a:r>
                        <a:rPr lang="en-US" sz="1100" u="none" strike="noStrike">
                          <a:effectLst/>
                        </a:rPr>
                        <a:t>4</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Python</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000" u="none" strike="noStrike" dirty="0" err="1">
                          <a:effectLst/>
                        </a:rPr>
                        <a:t>EdCreate</a:t>
                      </a:r>
                      <a:r>
                        <a:rPr lang="en-US" sz="1000" u="none" strike="noStrike" dirty="0">
                          <a:effectLst/>
                        </a:rPr>
                        <a:t> Foundation</a:t>
                      </a:r>
                      <a:endParaRPr lang="en-US" sz="1000" b="0" i="0" u="none" strike="noStrike" dirty="0">
                        <a:solidFill>
                          <a:srgbClr val="002060"/>
                        </a:solidFill>
                        <a:effectLst/>
                        <a:latin typeface="Verdana" panose="020B0604030504040204" pitchFamily="34" charset="0"/>
                      </a:endParaRPr>
                    </a:p>
                  </a:txBody>
                  <a:tcPr marL="9525" marR="9525" marT="9525" marB="0"/>
                </a:tc>
                <a:tc>
                  <a:txBody>
                    <a:bodyPr/>
                    <a:lstStyle/>
                    <a:p>
                      <a:pPr algn="l" fontAlgn="t"/>
                      <a:r>
                        <a:rPr lang="en-US" sz="1100" u="none" strike="noStrike">
                          <a:effectLst/>
                        </a:rPr>
                        <a:t>2020</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213</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076228595"/>
                  </a:ext>
                </a:extLst>
              </a:tr>
              <a:tr h="522883">
                <a:tc>
                  <a:txBody>
                    <a:bodyPr/>
                    <a:lstStyle/>
                    <a:p>
                      <a:pPr algn="l" fontAlgn="t"/>
                      <a:r>
                        <a:rPr lang="en-US" sz="1100" u="none" strike="noStrike">
                          <a:effectLst/>
                        </a:rPr>
                        <a:t>5</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SAP Training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OSDA Digital Skilling</a:t>
                      </a:r>
                      <a:br>
                        <a:rPr lang="en-US" sz="1100" u="none" strike="noStrike">
                          <a:effectLst/>
                        </a:rPr>
                      </a:br>
                      <a:r>
                        <a:rPr lang="en-US" sz="1100" u="none" strike="noStrike">
                          <a:effectLst/>
                        </a:rPr>
                        <a:t> training initiatives.</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418</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655681528"/>
                  </a:ext>
                </a:extLst>
              </a:tr>
              <a:tr h="522883">
                <a:tc>
                  <a:txBody>
                    <a:bodyPr/>
                    <a:lstStyle/>
                    <a:p>
                      <a:pPr algn="l" fontAlgn="t"/>
                      <a:r>
                        <a:rPr lang="en-US" sz="1100" u="none" strike="noStrike">
                          <a:effectLst/>
                        </a:rPr>
                        <a:t>6</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Code Riders</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000" u="none" strike="noStrike">
                          <a:effectLst/>
                        </a:rPr>
                        <a:t>EdCreate Foundation</a:t>
                      </a:r>
                      <a:endParaRPr lang="en-US" sz="1000" b="0" i="0" u="none" strike="noStrike">
                        <a:solidFill>
                          <a:srgbClr val="002060"/>
                        </a:solidFill>
                        <a:effectLst/>
                        <a:latin typeface="Verdana" panose="020B0604030504040204" pitchFamily="34" charset="0"/>
                      </a:endParaRPr>
                    </a:p>
                  </a:txBody>
                  <a:tcPr marL="9525" marR="9525" marT="9525" marB="0"/>
                </a:tc>
                <a:tc>
                  <a:txBody>
                    <a:bodyPr/>
                    <a:lstStyle/>
                    <a:p>
                      <a:pPr algn="l" fontAlgn="t"/>
                      <a:r>
                        <a:rPr lang="en-US" sz="1100" u="none" strike="noStrike">
                          <a:effectLst/>
                        </a:rPr>
                        <a:t>2021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1342</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21184415"/>
                  </a:ext>
                </a:extLst>
              </a:tr>
              <a:tr h="763439">
                <a:tc>
                  <a:txBody>
                    <a:bodyPr/>
                    <a:lstStyle/>
                    <a:p>
                      <a:pPr algn="l" fontAlgn="t"/>
                      <a:r>
                        <a:rPr lang="en-US" sz="1100" u="none" strike="noStrike">
                          <a:effectLst/>
                        </a:rPr>
                        <a:t>7</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CCNA- 2</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EdCreate Foundation</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385</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4275816495"/>
                  </a:ext>
                </a:extLst>
              </a:tr>
              <a:tr h="604864">
                <a:tc>
                  <a:txBody>
                    <a:bodyPr/>
                    <a:lstStyle/>
                    <a:p>
                      <a:pPr algn="l" fontAlgn="t"/>
                      <a:r>
                        <a:rPr lang="en-US" sz="1100" u="none" strike="noStrike">
                          <a:effectLst/>
                        </a:rPr>
                        <a:t>8</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Python</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EdCreate Foundation</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331</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127929864"/>
                  </a:ext>
                </a:extLst>
              </a:tr>
              <a:tr h="575252">
                <a:tc>
                  <a:txBody>
                    <a:bodyPr/>
                    <a:lstStyle/>
                    <a:p>
                      <a:pPr algn="l" fontAlgn="t"/>
                      <a:r>
                        <a:rPr lang="en-US" sz="1100" u="none" strike="noStrike">
                          <a:effectLst/>
                        </a:rPr>
                        <a:t>9</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AI-ML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4</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177192753"/>
                  </a:ext>
                </a:extLst>
              </a:tr>
              <a:tr h="522883">
                <a:tc>
                  <a:txBody>
                    <a:bodyPr/>
                    <a:lstStyle/>
                    <a:p>
                      <a:pPr algn="l" fontAlgn="t"/>
                      <a:r>
                        <a:rPr lang="en-US" sz="1100" u="none" strike="noStrike">
                          <a:effectLst/>
                        </a:rPr>
                        <a:t>10</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AWS CLOUD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26</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613523929"/>
                  </a:ext>
                </a:extLst>
              </a:tr>
              <a:tr h="522883">
                <a:tc>
                  <a:txBody>
                    <a:bodyPr/>
                    <a:lstStyle/>
                    <a:p>
                      <a:pPr algn="l" fontAlgn="t"/>
                      <a:r>
                        <a:rPr lang="en-US" sz="1100" u="none" strike="noStrike">
                          <a:effectLst/>
                        </a:rPr>
                        <a:t>11</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CYBERSECURITY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2022</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Cohort-1</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1</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90133611"/>
                  </a:ext>
                </a:extLst>
              </a:tr>
            </a:tbl>
          </a:graphicData>
        </a:graphic>
      </p:graphicFrame>
    </p:spTree>
    <p:extLst>
      <p:ext uri="{BB962C8B-B14F-4D97-AF65-F5344CB8AC3E}">
        <p14:creationId xmlns:p14="http://schemas.microsoft.com/office/powerpoint/2010/main" val="32466729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73172603"/>
              </p:ext>
            </p:extLst>
          </p:nvPr>
        </p:nvGraphicFramePr>
        <p:xfrm>
          <a:off x="-3" y="-3"/>
          <a:ext cx="12192002" cy="7101790"/>
        </p:xfrm>
        <a:graphic>
          <a:graphicData uri="http://schemas.openxmlformats.org/drawingml/2006/table">
            <a:tbl>
              <a:tblPr firstRow="1" bandRow="1">
                <a:tableStyleId>{00A15C55-8517-42AA-B614-E9B94910E393}</a:tableStyleId>
              </a:tblPr>
              <a:tblGrid>
                <a:gridCol w="291068">
                  <a:extLst>
                    <a:ext uri="{9D8B030D-6E8A-4147-A177-3AD203B41FA5}">
                      <a16:colId xmlns:a16="http://schemas.microsoft.com/office/drawing/2014/main" val="3224581181"/>
                    </a:ext>
                  </a:extLst>
                </a:gridCol>
                <a:gridCol w="4764261">
                  <a:extLst>
                    <a:ext uri="{9D8B030D-6E8A-4147-A177-3AD203B41FA5}">
                      <a16:colId xmlns:a16="http://schemas.microsoft.com/office/drawing/2014/main" val="2148756809"/>
                    </a:ext>
                  </a:extLst>
                </a:gridCol>
                <a:gridCol w="2429691">
                  <a:extLst>
                    <a:ext uri="{9D8B030D-6E8A-4147-A177-3AD203B41FA5}">
                      <a16:colId xmlns:a16="http://schemas.microsoft.com/office/drawing/2014/main" val="2003977079"/>
                    </a:ext>
                  </a:extLst>
                </a:gridCol>
                <a:gridCol w="901337">
                  <a:extLst>
                    <a:ext uri="{9D8B030D-6E8A-4147-A177-3AD203B41FA5}">
                      <a16:colId xmlns:a16="http://schemas.microsoft.com/office/drawing/2014/main" val="566334094"/>
                    </a:ext>
                  </a:extLst>
                </a:gridCol>
                <a:gridCol w="1998617">
                  <a:extLst>
                    <a:ext uri="{9D8B030D-6E8A-4147-A177-3AD203B41FA5}">
                      <a16:colId xmlns:a16="http://schemas.microsoft.com/office/drawing/2014/main" val="1920342022"/>
                    </a:ext>
                  </a:extLst>
                </a:gridCol>
                <a:gridCol w="927463">
                  <a:extLst>
                    <a:ext uri="{9D8B030D-6E8A-4147-A177-3AD203B41FA5}">
                      <a16:colId xmlns:a16="http://schemas.microsoft.com/office/drawing/2014/main" val="1220836157"/>
                    </a:ext>
                  </a:extLst>
                </a:gridCol>
                <a:gridCol w="879565">
                  <a:extLst>
                    <a:ext uri="{9D8B030D-6E8A-4147-A177-3AD203B41FA5}">
                      <a16:colId xmlns:a16="http://schemas.microsoft.com/office/drawing/2014/main" val="4010697055"/>
                    </a:ext>
                  </a:extLst>
                </a:gridCol>
              </a:tblGrid>
              <a:tr h="522883">
                <a:tc gridSpan="7">
                  <a:txBody>
                    <a:bodyPr/>
                    <a:lstStyle/>
                    <a:p>
                      <a:pPr algn="ctr" fontAlgn="t"/>
                      <a:endParaRPr lang="en-US" sz="1200" u="none" strike="noStrike" dirty="0" smtClean="0">
                        <a:effectLst/>
                      </a:endParaRPr>
                    </a:p>
                    <a:p>
                      <a:pPr algn="ctr" fontAlgn="t"/>
                      <a:r>
                        <a:rPr lang="en-US" sz="1200" u="none" strike="noStrike" dirty="0" smtClean="0">
                          <a:effectLst/>
                        </a:rPr>
                        <a:t>SUMMARY SHEET </a:t>
                      </a:r>
                      <a:br>
                        <a:rPr lang="en-US" sz="1200" u="none" strike="noStrike" dirty="0" smtClean="0">
                          <a:effectLst/>
                        </a:rPr>
                      </a:br>
                      <a:r>
                        <a:rPr lang="en-US" sz="1200" u="none" strike="noStrike" dirty="0" smtClean="0">
                          <a:effectLst/>
                        </a:rPr>
                        <a:t>(IT &amp; Computing Enhancement)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3595048"/>
                  </a:ext>
                </a:extLst>
              </a:tr>
              <a:tr h="522883">
                <a:tc>
                  <a:txBody>
                    <a:bodyPr/>
                    <a:lstStyle/>
                    <a:p>
                      <a:pPr algn="l" fontAlgn="t"/>
                      <a:r>
                        <a:rPr lang="en-US" sz="1100" u="none" strike="noStrike">
                          <a:effectLst/>
                        </a:rPr>
                        <a:t>Sl</a:t>
                      </a:r>
                      <a:br>
                        <a:rPr lang="en-US" sz="1100" u="none" strike="noStrike">
                          <a:effectLst/>
                        </a:rPr>
                      </a:br>
                      <a:r>
                        <a:rPr lang="en-US" sz="1100" u="none" strike="noStrike">
                          <a:effectLst/>
                        </a:rPr>
                        <a:t>No.</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Name of the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Organization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Year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Duration /Date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Mode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Nos. of the</a:t>
                      </a:r>
                      <a:br>
                        <a:rPr lang="en-US" sz="1100" u="none" strike="noStrike">
                          <a:effectLst/>
                        </a:rPr>
                      </a:br>
                      <a:r>
                        <a:rPr lang="en-US" sz="1100" u="none" strike="noStrike">
                          <a:effectLst/>
                        </a:rPr>
                        <a:t>students</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489203478"/>
                  </a:ext>
                </a:extLst>
              </a:tr>
              <a:tr h="208503">
                <a:tc>
                  <a:txBody>
                    <a:bodyPr/>
                    <a:lstStyle/>
                    <a:p>
                      <a:pPr algn="l" fontAlgn="t"/>
                      <a:r>
                        <a:rPr lang="en-US" sz="1100" u="none" strike="noStrike" dirty="0">
                          <a:effectLst/>
                        </a:rPr>
                        <a:t>12</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ROBOTIC PROCESS AUTOMATION (RPA)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437388575"/>
                  </a:ext>
                </a:extLst>
              </a:tr>
              <a:tr h="208503">
                <a:tc>
                  <a:txBody>
                    <a:bodyPr/>
                    <a:lstStyle/>
                    <a:p>
                      <a:pPr algn="l" fontAlgn="t"/>
                      <a:r>
                        <a:rPr lang="en-US" sz="1100" u="none" strike="noStrike">
                          <a:effectLst/>
                        </a:rPr>
                        <a:t>13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AI-ML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2022</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5</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240007611"/>
                  </a:ext>
                </a:extLst>
              </a:tr>
              <a:tr h="522883">
                <a:tc>
                  <a:txBody>
                    <a:bodyPr/>
                    <a:lstStyle/>
                    <a:p>
                      <a:pPr algn="l" fontAlgn="t"/>
                      <a:r>
                        <a:rPr lang="en-US" sz="1100" u="none" strike="noStrike">
                          <a:effectLst/>
                        </a:rPr>
                        <a:t>14</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CLOUD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37</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898144448"/>
                  </a:ext>
                </a:extLst>
              </a:tr>
              <a:tr h="522883">
                <a:tc>
                  <a:txBody>
                    <a:bodyPr/>
                    <a:lstStyle/>
                    <a:p>
                      <a:pPr algn="l" fontAlgn="t"/>
                      <a:r>
                        <a:rPr lang="en-US" sz="1100" u="none" strike="noStrike">
                          <a:effectLst/>
                        </a:rPr>
                        <a:t>15</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DATA ANALYTICS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6</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288157031"/>
                  </a:ext>
                </a:extLst>
              </a:tr>
              <a:tr h="522883">
                <a:tc>
                  <a:txBody>
                    <a:bodyPr/>
                    <a:lstStyle/>
                    <a:p>
                      <a:pPr algn="l" fontAlgn="t"/>
                      <a:r>
                        <a:rPr lang="en-US" sz="1100" u="none" strike="noStrike">
                          <a:effectLst/>
                        </a:rPr>
                        <a:t>16</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ROBOTIC PROCESS AUTOMATION (RPA)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4</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076228595"/>
                  </a:ext>
                </a:extLst>
              </a:tr>
              <a:tr h="522883">
                <a:tc>
                  <a:txBody>
                    <a:bodyPr/>
                    <a:lstStyle/>
                    <a:p>
                      <a:pPr algn="l" fontAlgn="t"/>
                      <a:r>
                        <a:rPr lang="en-US" sz="1100" u="none" strike="noStrike">
                          <a:effectLst/>
                        </a:rPr>
                        <a:t>17</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AI-ML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6</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655681528"/>
                  </a:ext>
                </a:extLst>
              </a:tr>
              <a:tr h="522883">
                <a:tc>
                  <a:txBody>
                    <a:bodyPr/>
                    <a:lstStyle/>
                    <a:p>
                      <a:pPr algn="l" fontAlgn="t"/>
                      <a:r>
                        <a:rPr lang="en-US" sz="1100" u="none" strike="noStrike">
                          <a:effectLst/>
                        </a:rPr>
                        <a:t>18</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CLOUD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14</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21184415"/>
                  </a:ext>
                </a:extLst>
              </a:tr>
              <a:tr h="763439">
                <a:tc>
                  <a:txBody>
                    <a:bodyPr/>
                    <a:lstStyle/>
                    <a:p>
                      <a:pPr algn="l" fontAlgn="t"/>
                      <a:r>
                        <a:rPr lang="en-US" sz="1100" u="none" strike="noStrike">
                          <a:effectLst/>
                        </a:rPr>
                        <a:t>19</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CYBERSECURITY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6</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4275816495"/>
                  </a:ext>
                </a:extLst>
              </a:tr>
              <a:tr h="604864">
                <a:tc>
                  <a:txBody>
                    <a:bodyPr/>
                    <a:lstStyle/>
                    <a:p>
                      <a:pPr algn="l" fontAlgn="t"/>
                      <a:r>
                        <a:rPr lang="en-US" sz="1100" u="none" strike="noStrike">
                          <a:effectLst/>
                        </a:rPr>
                        <a:t>20</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DATA ANALYTICS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5</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127929864"/>
                  </a:ext>
                </a:extLst>
              </a:tr>
              <a:tr h="575252">
                <a:tc>
                  <a:txBody>
                    <a:bodyPr/>
                    <a:lstStyle/>
                    <a:p>
                      <a:pPr algn="l" fontAlgn="t"/>
                      <a:r>
                        <a:rPr lang="en-US" sz="1100" u="none" strike="noStrike">
                          <a:effectLst/>
                        </a:rPr>
                        <a:t>21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PROCESS MINING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177192753"/>
                  </a:ext>
                </a:extLst>
              </a:tr>
              <a:tr h="522883">
                <a:tc>
                  <a:txBody>
                    <a:bodyPr/>
                    <a:lstStyle/>
                    <a:p>
                      <a:pPr algn="l" fontAlgn="t"/>
                      <a:r>
                        <a:rPr lang="en-US" sz="1100" u="none" strike="noStrike">
                          <a:effectLst/>
                        </a:rPr>
                        <a:t>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AI-ML VIRTUAL INTERNSHIP PROGRAM</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2022</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Cohort-4</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6</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613523929"/>
                  </a:ext>
                </a:extLst>
              </a:tr>
              <a:tr h="522883">
                <a:tc>
                  <a:txBody>
                    <a:bodyPr/>
                    <a:lstStyle/>
                    <a:p>
                      <a:pPr algn="l" fontAlgn="t"/>
                      <a:r>
                        <a:rPr lang="en-US" sz="1100" u="none" strike="noStrike">
                          <a:effectLst/>
                        </a:rPr>
                        <a:t>23</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a:effectLst/>
                        </a:rPr>
                        <a:t>CLOUD VIRTUAL INTERNSHIP</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Cohort-4</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11</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90133611"/>
                  </a:ext>
                </a:extLst>
              </a:tr>
            </a:tbl>
          </a:graphicData>
        </a:graphic>
      </p:graphicFrame>
    </p:spTree>
    <p:extLst>
      <p:ext uri="{BB962C8B-B14F-4D97-AF65-F5344CB8AC3E}">
        <p14:creationId xmlns:p14="http://schemas.microsoft.com/office/powerpoint/2010/main" val="6694362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92671699"/>
              </p:ext>
            </p:extLst>
          </p:nvPr>
        </p:nvGraphicFramePr>
        <p:xfrm>
          <a:off x="-3" y="-3"/>
          <a:ext cx="12192002" cy="7101790"/>
        </p:xfrm>
        <a:graphic>
          <a:graphicData uri="http://schemas.openxmlformats.org/drawingml/2006/table">
            <a:tbl>
              <a:tblPr firstRow="1" bandRow="1">
                <a:tableStyleId>{00A15C55-8517-42AA-B614-E9B94910E393}</a:tableStyleId>
              </a:tblPr>
              <a:tblGrid>
                <a:gridCol w="291068">
                  <a:extLst>
                    <a:ext uri="{9D8B030D-6E8A-4147-A177-3AD203B41FA5}">
                      <a16:colId xmlns:a16="http://schemas.microsoft.com/office/drawing/2014/main" val="3224581181"/>
                    </a:ext>
                  </a:extLst>
                </a:gridCol>
                <a:gridCol w="4777324">
                  <a:extLst>
                    <a:ext uri="{9D8B030D-6E8A-4147-A177-3AD203B41FA5}">
                      <a16:colId xmlns:a16="http://schemas.microsoft.com/office/drawing/2014/main" val="2148756809"/>
                    </a:ext>
                  </a:extLst>
                </a:gridCol>
                <a:gridCol w="2416628">
                  <a:extLst>
                    <a:ext uri="{9D8B030D-6E8A-4147-A177-3AD203B41FA5}">
                      <a16:colId xmlns:a16="http://schemas.microsoft.com/office/drawing/2014/main" val="2003977079"/>
                    </a:ext>
                  </a:extLst>
                </a:gridCol>
                <a:gridCol w="901337">
                  <a:extLst>
                    <a:ext uri="{9D8B030D-6E8A-4147-A177-3AD203B41FA5}">
                      <a16:colId xmlns:a16="http://schemas.microsoft.com/office/drawing/2014/main" val="566334094"/>
                    </a:ext>
                  </a:extLst>
                </a:gridCol>
                <a:gridCol w="1998617">
                  <a:extLst>
                    <a:ext uri="{9D8B030D-6E8A-4147-A177-3AD203B41FA5}">
                      <a16:colId xmlns:a16="http://schemas.microsoft.com/office/drawing/2014/main" val="1920342022"/>
                    </a:ext>
                  </a:extLst>
                </a:gridCol>
                <a:gridCol w="927463">
                  <a:extLst>
                    <a:ext uri="{9D8B030D-6E8A-4147-A177-3AD203B41FA5}">
                      <a16:colId xmlns:a16="http://schemas.microsoft.com/office/drawing/2014/main" val="1220836157"/>
                    </a:ext>
                  </a:extLst>
                </a:gridCol>
                <a:gridCol w="879565">
                  <a:extLst>
                    <a:ext uri="{9D8B030D-6E8A-4147-A177-3AD203B41FA5}">
                      <a16:colId xmlns:a16="http://schemas.microsoft.com/office/drawing/2014/main" val="4010697055"/>
                    </a:ext>
                  </a:extLst>
                </a:gridCol>
              </a:tblGrid>
              <a:tr h="522883">
                <a:tc gridSpan="7">
                  <a:txBody>
                    <a:bodyPr/>
                    <a:lstStyle/>
                    <a:p>
                      <a:pPr algn="ctr" fontAlgn="t"/>
                      <a:endParaRPr lang="en-US" sz="1200" u="none" strike="noStrike" dirty="0" smtClean="0">
                        <a:effectLst/>
                      </a:endParaRPr>
                    </a:p>
                    <a:p>
                      <a:pPr algn="ctr" fontAlgn="t"/>
                      <a:r>
                        <a:rPr lang="en-US" sz="1200" u="none" strike="noStrike" dirty="0" smtClean="0">
                          <a:effectLst/>
                        </a:rPr>
                        <a:t>SUMMARY SHEET </a:t>
                      </a:r>
                      <a:br>
                        <a:rPr lang="en-US" sz="1200" u="none" strike="noStrike" dirty="0" smtClean="0">
                          <a:effectLst/>
                        </a:rPr>
                      </a:br>
                      <a:r>
                        <a:rPr lang="en-US" sz="1200" u="none" strike="noStrike" dirty="0" smtClean="0">
                          <a:effectLst/>
                        </a:rPr>
                        <a:t>(IT &amp; Computing Enhancement)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3595048"/>
                  </a:ext>
                </a:extLst>
              </a:tr>
              <a:tr h="522883">
                <a:tc>
                  <a:txBody>
                    <a:bodyPr/>
                    <a:lstStyle/>
                    <a:p>
                      <a:pPr algn="l" fontAlgn="t"/>
                      <a:r>
                        <a:rPr lang="en-US" sz="1100" u="none" strike="noStrike">
                          <a:effectLst/>
                        </a:rPr>
                        <a:t>Sl</a:t>
                      </a:r>
                      <a:br>
                        <a:rPr lang="en-US" sz="1100" u="none" strike="noStrike">
                          <a:effectLst/>
                        </a:rPr>
                      </a:br>
                      <a:r>
                        <a:rPr lang="en-US" sz="1100" u="none" strike="noStrike">
                          <a:effectLst/>
                        </a:rPr>
                        <a:t>No.</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Name of the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Organization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Year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Duration /Date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Mode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Nos. of the</a:t>
                      </a:r>
                      <a:br>
                        <a:rPr lang="en-US" sz="1100" u="none" strike="noStrike">
                          <a:effectLst/>
                        </a:rPr>
                      </a:br>
                      <a:r>
                        <a:rPr lang="en-US" sz="1100" u="none" strike="noStrike">
                          <a:effectLst/>
                        </a:rPr>
                        <a:t>students</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489203478"/>
                  </a:ext>
                </a:extLst>
              </a:tr>
              <a:tr h="208503">
                <a:tc>
                  <a:txBody>
                    <a:bodyPr/>
                    <a:lstStyle/>
                    <a:p>
                      <a:pPr algn="l" fontAlgn="t"/>
                      <a:r>
                        <a:rPr lang="en-US" sz="1100" u="none" strike="noStrike" dirty="0">
                          <a:effectLst/>
                        </a:rPr>
                        <a:t>24</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CYBERSECURITY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Cohort-4</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3</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437388575"/>
                  </a:ext>
                </a:extLst>
              </a:tr>
              <a:tr h="208503">
                <a:tc>
                  <a:txBody>
                    <a:bodyPr/>
                    <a:lstStyle/>
                    <a:p>
                      <a:pPr algn="l" fontAlgn="t"/>
                      <a:r>
                        <a:rPr lang="en-US" sz="1100" u="none" strike="noStrike">
                          <a:effectLst/>
                        </a:rPr>
                        <a:t>25</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DATA ANALYTICS PROCESS AUTOMATION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Cohort-4</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5</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240007611"/>
                  </a:ext>
                </a:extLst>
              </a:tr>
              <a:tr h="522883">
                <a:tc>
                  <a:txBody>
                    <a:bodyPr/>
                    <a:lstStyle/>
                    <a:p>
                      <a:pPr algn="l" fontAlgn="t"/>
                      <a:r>
                        <a:rPr lang="en-US" sz="1100" u="none" strike="noStrike">
                          <a:effectLst/>
                        </a:rPr>
                        <a:t>26</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DATA ANALYTICS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Cohort-4</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3</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898144448"/>
                  </a:ext>
                </a:extLst>
              </a:tr>
              <a:tr h="522883">
                <a:tc>
                  <a:txBody>
                    <a:bodyPr/>
                    <a:lstStyle/>
                    <a:p>
                      <a:pPr algn="l" fontAlgn="t"/>
                      <a:r>
                        <a:rPr lang="en-US" sz="1100" u="none" strike="noStrike">
                          <a:effectLst/>
                        </a:rPr>
                        <a:t>27</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ROBOTIC PROCESS AUTOMATION (RPA)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Cohort-4</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3</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288157031"/>
                  </a:ext>
                </a:extLst>
              </a:tr>
              <a:tr h="522883">
                <a:tc>
                  <a:txBody>
                    <a:bodyPr/>
                    <a:lstStyle/>
                    <a:p>
                      <a:pPr algn="l" fontAlgn="t"/>
                      <a:r>
                        <a:rPr lang="en-US" sz="1100" u="none" strike="noStrike">
                          <a:effectLst/>
                        </a:rPr>
                        <a:t>28</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CCNA-1</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EdCreate Foundation</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525</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076228595"/>
                  </a:ext>
                </a:extLst>
              </a:tr>
              <a:tr h="522883">
                <a:tc>
                  <a:txBody>
                    <a:bodyPr/>
                    <a:lstStyle/>
                    <a:p>
                      <a:pPr algn="l" fontAlgn="t"/>
                      <a:r>
                        <a:rPr lang="en-US" sz="1100" u="none" strike="noStrike">
                          <a:effectLst/>
                        </a:rPr>
                        <a:t>29</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AI-ML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Cohort-5</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27</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655681528"/>
                  </a:ext>
                </a:extLst>
              </a:tr>
              <a:tr h="522883">
                <a:tc>
                  <a:txBody>
                    <a:bodyPr/>
                    <a:lstStyle/>
                    <a:p>
                      <a:pPr algn="l" fontAlgn="t"/>
                      <a:r>
                        <a:rPr lang="en-US" sz="1100" u="none" strike="noStrike">
                          <a:effectLst/>
                        </a:rPr>
                        <a:t>30</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CLOUD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Cohort-5</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14</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21184415"/>
                  </a:ext>
                </a:extLst>
              </a:tr>
              <a:tr h="763439">
                <a:tc>
                  <a:txBody>
                    <a:bodyPr/>
                    <a:lstStyle/>
                    <a:p>
                      <a:pPr algn="l" fontAlgn="t"/>
                      <a:r>
                        <a:rPr lang="en-US" sz="1100" u="none" strike="noStrike">
                          <a:effectLst/>
                        </a:rPr>
                        <a:t>31</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CYBERSECURITY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Cohort-5</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7</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4275816495"/>
                  </a:ext>
                </a:extLst>
              </a:tr>
              <a:tr h="604864">
                <a:tc>
                  <a:txBody>
                    <a:bodyPr/>
                    <a:lstStyle/>
                    <a:p>
                      <a:pPr algn="l" fontAlgn="t"/>
                      <a:r>
                        <a:rPr lang="en-US" sz="1100" u="none" strike="noStrike">
                          <a:effectLst/>
                        </a:rPr>
                        <a:t>32</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DATA ANALYTICS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Cohort-5</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10</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127929864"/>
                  </a:ext>
                </a:extLst>
              </a:tr>
              <a:tr h="575252">
                <a:tc>
                  <a:txBody>
                    <a:bodyPr/>
                    <a:lstStyle/>
                    <a:p>
                      <a:pPr algn="l" fontAlgn="t"/>
                      <a:r>
                        <a:rPr lang="en-US" sz="1100" u="none" strike="noStrike">
                          <a:effectLst/>
                        </a:rPr>
                        <a:t>33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EMBEDDED SYSTEM DEVELOPER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Cohort-5</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6</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177192753"/>
                  </a:ext>
                </a:extLst>
              </a:tr>
              <a:tr h="522883">
                <a:tc>
                  <a:txBody>
                    <a:bodyPr/>
                    <a:lstStyle/>
                    <a:p>
                      <a:pPr algn="l" fontAlgn="t"/>
                      <a:r>
                        <a:rPr lang="en-US" sz="1100" u="none" strike="noStrike">
                          <a:effectLst/>
                        </a:rPr>
                        <a:t>34</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PROCESS MINING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2023</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Cohort-5</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1</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613523929"/>
                  </a:ext>
                </a:extLst>
              </a:tr>
              <a:tr h="522883">
                <a:tc>
                  <a:txBody>
                    <a:bodyPr/>
                    <a:lstStyle/>
                    <a:p>
                      <a:pPr algn="l" fontAlgn="t"/>
                      <a:r>
                        <a:rPr lang="en-US" sz="1100" u="none" strike="noStrike" dirty="0">
                          <a:effectLst/>
                        </a:rPr>
                        <a:t>35</a:t>
                      </a:r>
                      <a:endParaRPr lang="en-US" sz="1100" b="0" i="0" u="none" strike="noStrike" dirty="0">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ROBOTIC PROCESS AUTOMATION (RPA)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2023</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Cohort-5</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9</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90133611"/>
                  </a:ext>
                </a:extLst>
              </a:tr>
            </a:tbl>
          </a:graphicData>
        </a:graphic>
      </p:graphicFrame>
    </p:spTree>
    <p:extLst>
      <p:ext uri="{BB962C8B-B14F-4D97-AF65-F5344CB8AC3E}">
        <p14:creationId xmlns:p14="http://schemas.microsoft.com/office/powerpoint/2010/main" val="27199896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58142249"/>
              </p:ext>
            </p:extLst>
          </p:nvPr>
        </p:nvGraphicFramePr>
        <p:xfrm>
          <a:off x="-3" y="-3"/>
          <a:ext cx="12192002" cy="6858005"/>
        </p:xfrm>
        <a:graphic>
          <a:graphicData uri="http://schemas.openxmlformats.org/drawingml/2006/table">
            <a:tbl>
              <a:tblPr firstRow="1" bandRow="1">
                <a:tableStyleId>{00A15C55-8517-42AA-B614-E9B94910E393}</a:tableStyleId>
              </a:tblPr>
              <a:tblGrid>
                <a:gridCol w="291068">
                  <a:extLst>
                    <a:ext uri="{9D8B030D-6E8A-4147-A177-3AD203B41FA5}">
                      <a16:colId xmlns:a16="http://schemas.microsoft.com/office/drawing/2014/main" val="3224581181"/>
                    </a:ext>
                  </a:extLst>
                </a:gridCol>
                <a:gridCol w="4777324">
                  <a:extLst>
                    <a:ext uri="{9D8B030D-6E8A-4147-A177-3AD203B41FA5}">
                      <a16:colId xmlns:a16="http://schemas.microsoft.com/office/drawing/2014/main" val="2148756809"/>
                    </a:ext>
                  </a:extLst>
                </a:gridCol>
                <a:gridCol w="2416628">
                  <a:extLst>
                    <a:ext uri="{9D8B030D-6E8A-4147-A177-3AD203B41FA5}">
                      <a16:colId xmlns:a16="http://schemas.microsoft.com/office/drawing/2014/main" val="2003977079"/>
                    </a:ext>
                  </a:extLst>
                </a:gridCol>
                <a:gridCol w="901337">
                  <a:extLst>
                    <a:ext uri="{9D8B030D-6E8A-4147-A177-3AD203B41FA5}">
                      <a16:colId xmlns:a16="http://schemas.microsoft.com/office/drawing/2014/main" val="566334094"/>
                    </a:ext>
                  </a:extLst>
                </a:gridCol>
                <a:gridCol w="1998617">
                  <a:extLst>
                    <a:ext uri="{9D8B030D-6E8A-4147-A177-3AD203B41FA5}">
                      <a16:colId xmlns:a16="http://schemas.microsoft.com/office/drawing/2014/main" val="1920342022"/>
                    </a:ext>
                  </a:extLst>
                </a:gridCol>
                <a:gridCol w="927463">
                  <a:extLst>
                    <a:ext uri="{9D8B030D-6E8A-4147-A177-3AD203B41FA5}">
                      <a16:colId xmlns:a16="http://schemas.microsoft.com/office/drawing/2014/main" val="1220836157"/>
                    </a:ext>
                  </a:extLst>
                </a:gridCol>
                <a:gridCol w="879565">
                  <a:extLst>
                    <a:ext uri="{9D8B030D-6E8A-4147-A177-3AD203B41FA5}">
                      <a16:colId xmlns:a16="http://schemas.microsoft.com/office/drawing/2014/main" val="4010697055"/>
                    </a:ext>
                  </a:extLst>
                </a:gridCol>
              </a:tblGrid>
              <a:tr h="995630">
                <a:tc gridSpan="7">
                  <a:txBody>
                    <a:bodyPr/>
                    <a:lstStyle/>
                    <a:p>
                      <a:pPr algn="ctr" fontAlgn="t"/>
                      <a:endParaRPr lang="en-US" sz="1200" u="none" strike="noStrike" dirty="0" smtClean="0">
                        <a:effectLst/>
                      </a:endParaRPr>
                    </a:p>
                    <a:p>
                      <a:pPr algn="ctr" fontAlgn="t"/>
                      <a:r>
                        <a:rPr lang="en-US" sz="1200" u="none" strike="noStrike" dirty="0" smtClean="0">
                          <a:effectLst/>
                        </a:rPr>
                        <a:t>SUMMARY SHEET </a:t>
                      </a:r>
                      <a:br>
                        <a:rPr lang="en-US" sz="1200" u="none" strike="noStrike" dirty="0" smtClean="0">
                          <a:effectLst/>
                        </a:rPr>
                      </a:br>
                      <a:r>
                        <a:rPr lang="en-US" sz="1200" u="none" strike="noStrike" dirty="0" smtClean="0">
                          <a:effectLst/>
                        </a:rPr>
                        <a:t>(IT &amp; Computing Enhancement) </a:t>
                      </a:r>
                      <a:endParaRPr lang="en-US" sz="12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3595048"/>
                  </a:ext>
                </a:extLst>
              </a:tr>
              <a:tr h="622706">
                <a:tc>
                  <a:txBody>
                    <a:bodyPr/>
                    <a:lstStyle/>
                    <a:p>
                      <a:pPr algn="l" fontAlgn="t"/>
                      <a:r>
                        <a:rPr lang="en-US" sz="1100" u="none" strike="noStrike" dirty="0" err="1">
                          <a:effectLst/>
                        </a:rPr>
                        <a:t>Sl</a:t>
                      </a:r>
                      <a:r>
                        <a:rPr lang="en-US" sz="1100" u="none" strike="noStrike" dirty="0">
                          <a:effectLst/>
                        </a:rPr>
                        <a:t/>
                      </a:r>
                      <a:br>
                        <a:rPr lang="en-US" sz="1100" u="none" strike="noStrike" dirty="0">
                          <a:effectLst/>
                        </a:rPr>
                      </a:br>
                      <a:r>
                        <a:rPr lang="en-US" sz="1100" u="none" strike="noStrike" dirty="0">
                          <a:effectLst/>
                        </a:rPr>
                        <a:t>No.</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Name of the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Organization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Year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Duration /Date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Mode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Nos. of the</a:t>
                      </a:r>
                      <a:br>
                        <a:rPr lang="en-US" sz="1100" u="none" strike="noStrike">
                          <a:effectLst/>
                        </a:rPr>
                      </a:br>
                      <a:r>
                        <a:rPr lang="en-US" sz="1100" u="none" strike="noStrike">
                          <a:effectLst/>
                        </a:rPr>
                        <a:t>students</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489203478"/>
                  </a:ext>
                </a:extLst>
              </a:tr>
              <a:tr h="248308">
                <a:tc>
                  <a:txBody>
                    <a:bodyPr/>
                    <a:lstStyle/>
                    <a:p>
                      <a:pPr algn="l" fontAlgn="t"/>
                      <a:r>
                        <a:rPr lang="en-US" sz="1100" u="none" strike="noStrike" dirty="0">
                          <a:effectLst/>
                        </a:rPr>
                        <a:t>36</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DATA ANALYTICS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2023</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Cohort-5</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10</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437388575"/>
                  </a:ext>
                </a:extLst>
              </a:tr>
              <a:tr h="248308">
                <a:tc>
                  <a:txBody>
                    <a:bodyPr/>
                    <a:lstStyle/>
                    <a:p>
                      <a:pPr algn="l" fontAlgn="t"/>
                      <a:r>
                        <a:rPr lang="en-US" sz="1100" u="none" strike="noStrike" dirty="0">
                          <a:effectLst/>
                        </a:rPr>
                        <a:t>37</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DATA ENGINEERING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Eduskills </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Cohort-6</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online</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15</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240007611"/>
                  </a:ext>
                </a:extLst>
              </a:tr>
              <a:tr h="622706">
                <a:tc>
                  <a:txBody>
                    <a:bodyPr/>
                    <a:lstStyle/>
                    <a:p>
                      <a:pPr algn="l" fontAlgn="t"/>
                      <a:r>
                        <a:rPr lang="en-US" sz="1100" u="none" strike="noStrike" dirty="0">
                          <a:effectLst/>
                        </a:rPr>
                        <a:t>38</a:t>
                      </a:r>
                      <a:endParaRPr lang="en-US" sz="1100" b="0" i="0" u="none" strike="noStrike" dirty="0">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AI-ML VIRTUAL INTERNSHIP PROGRAM</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Cohort-6</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10</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898144448"/>
                  </a:ext>
                </a:extLst>
              </a:tr>
              <a:tr h="622706">
                <a:tc>
                  <a:txBody>
                    <a:bodyPr/>
                    <a:lstStyle/>
                    <a:p>
                      <a:pPr algn="l" fontAlgn="t"/>
                      <a:r>
                        <a:rPr lang="en-US" sz="1100" u="none" strike="noStrike" dirty="0">
                          <a:effectLst/>
                        </a:rPr>
                        <a:t>39</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CLOUD VIRTUAL INTERNSHIP</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Cohort-6</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288157031"/>
                  </a:ext>
                </a:extLst>
              </a:tr>
              <a:tr h="622706">
                <a:tc>
                  <a:txBody>
                    <a:bodyPr/>
                    <a:lstStyle/>
                    <a:p>
                      <a:pPr algn="l" fontAlgn="t"/>
                      <a:r>
                        <a:rPr lang="en-US" sz="1100" u="none" strike="noStrike" dirty="0">
                          <a:effectLst/>
                        </a:rPr>
                        <a:t>40</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a:t>
                      </a:r>
                      <a:r>
                        <a:rPr lang="en-US" sz="1100" u="none" strike="noStrike" dirty="0">
                          <a:effectLst/>
                        </a:rPr>
                        <a:t> Courses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Eduskills</a:t>
                      </a:r>
                      <a:r>
                        <a:rPr lang="en-US" sz="1100" u="none" strike="noStrike" dirty="0">
                          <a:effectLst/>
                        </a:rPr>
                        <a:t>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2023</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Cohort 7</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12</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1076228595"/>
                  </a:ext>
                </a:extLst>
              </a:tr>
              <a:tr h="622706">
                <a:tc>
                  <a:txBody>
                    <a:bodyPr/>
                    <a:lstStyle/>
                    <a:p>
                      <a:pPr algn="l" fontAlgn="t"/>
                      <a:r>
                        <a:rPr lang="en-US" sz="1100" u="none" strike="noStrike">
                          <a:effectLst/>
                        </a:rPr>
                        <a:t>41</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CCNA-1</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Edcreatefoundation</a:t>
                      </a:r>
                      <a:endParaRPr lang="en-US" sz="1100" b="0" i="0" u="none" strike="noStrike">
                        <a:solidFill>
                          <a:srgbClr val="002060"/>
                        </a:solidFill>
                        <a:effectLst/>
                        <a:latin typeface="Arial" panose="020B0604020202020204" pitchFamily="34" charset="0"/>
                      </a:endParaRPr>
                    </a:p>
                  </a:txBody>
                  <a:tcPr marL="9525" marR="9525" marT="9525" marB="0"/>
                </a:tc>
                <a:tc>
                  <a:txBody>
                    <a:bodyPr/>
                    <a:lstStyle/>
                    <a:p>
                      <a:pPr algn="l" fontAlgn="t"/>
                      <a:r>
                        <a:rPr lang="en-US" sz="1100" u="none" strike="noStrike" dirty="0">
                          <a:effectLst/>
                        </a:rPr>
                        <a:t>2023</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455</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655681528"/>
                  </a:ext>
                </a:extLst>
              </a:tr>
              <a:tr h="622706">
                <a:tc>
                  <a:txBody>
                    <a:bodyPr/>
                    <a:lstStyle/>
                    <a:p>
                      <a:pPr algn="l" fontAlgn="t"/>
                      <a:r>
                        <a:rPr lang="en-US" sz="1100" u="none" strike="noStrike">
                          <a:effectLst/>
                        </a:rPr>
                        <a:t>42</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Cybersecurity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Edcreatefoundation</a:t>
                      </a:r>
                      <a:endParaRPr lang="en-US" sz="1100" b="0" i="0" u="none" strike="noStrike">
                        <a:solidFill>
                          <a:srgbClr val="002060"/>
                        </a:solidFill>
                        <a:effectLst/>
                        <a:latin typeface="Arial" panose="020B060402020202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455</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321184415"/>
                  </a:ext>
                </a:extLst>
              </a:tr>
              <a:tr h="909186">
                <a:tc>
                  <a:txBody>
                    <a:bodyPr/>
                    <a:lstStyle/>
                    <a:p>
                      <a:pPr algn="l" fontAlgn="t"/>
                      <a:r>
                        <a:rPr lang="en-US" sz="1100" u="none" strike="noStrike">
                          <a:effectLst/>
                        </a:rPr>
                        <a:t>43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CCNA-3</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Edcreatefoundation</a:t>
                      </a:r>
                      <a:endParaRPr lang="en-US" sz="1100" b="0" i="0" u="none" strike="noStrike">
                        <a:solidFill>
                          <a:srgbClr val="002060"/>
                        </a:solidFill>
                        <a:effectLst/>
                        <a:latin typeface="Arial" panose="020B0604020202020204" pitchFamily="34" charset="0"/>
                      </a:endParaRPr>
                    </a:p>
                  </a:txBody>
                  <a:tcPr marL="9525" marR="9525" marT="9525" marB="0"/>
                </a:tc>
                <a:tc>
                  <a:txBody>
                    <a:bodyPr/>
                    <a:lstStyle/>
                    <a:p>
                      <a:pPr algn="l" fontAlgn="t"/>
                      <a:r>
                        <a:rPr lang="en-US" sz="1100" u="none" strike="noStrike">
                          <a:effectLst/>
                        </a:rPr>
                        <a:t>2023</a:t>
                      </a:r>
                      <a:endParaRPr lang="en-US" sz="1100" b="0" i="0" u="none" strike="noStrike">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a:effectLst/>
                        </a:rPr>
                        <a:t>385</a:t>
                      </a:r>
                      <a:endParaRPr lang="en-US" sz="1100" b="0" i="0" u="none" strike="noStrike">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4275816495"/>
                  </a:ext>
                </a:extLst>
              </a:tr>
              <a:tr h="720337">
                <a:tc>
                  <a:txBody>
                    <a:bodyPr/>
                    <a:lstStyle/>
                    <a:p>
                      <a:pPr algn="l" fontAlgn="t"/>
                      <a:r>
                        <a:rPr lang="en-US" sz="1100" u="none" strike="noStrike">
                          <a:effectLst/>
                        </a:rPr>
                        <a:t>44</a:t>
                      </a:r>
                      <a:endParaRPr lang="en-US" sz="1100" b="0" i="0" u="none" strike="noStrike">
                        <a:solidFill>
                          <a:srgbClr val="002060"/>
                        </a:solidFill>
                        <a:effectLst/>
                        <a:latin typeface="Times New Roman" panose="02020603050405020304" pitchFamily="18" charset="0"/>
                      </a:endParaRPr>
                    </a:p>
                  </a:txBody>
                  <a:tcPr marL="9525" marR="9525" marT="9525" marB="0"/>
                </a:tc>
                <a:tc>
                  <a:txBody>
                    <a:bodyPr/>
                    <a:lstStyle/>
                    <a:p>
                      <a:pPr algn="l" fontAlgn="t"/>
                      <a:r>
                        <a:rPr lang="en-US" sz="1100" u="none" strike="noStrike" dirty="0">
                          <a:effectLst/>
                        </a:rPr>
                        <a:t>Python </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err="1">
                          <a:effectLst/>
                        </a:rPr>
                        <a:t>Edcreatefoundation</a:t>
                      </a:r>
                      <a:endParaRPr lang="en-US" sz="1100" b="0" i="0" u="none" strike="noStrike" dirty="0">
                        <a:solidFill>
                          <a:srgbClr val="002060"/>
                        </a:solidFill>
                        <a:effectLst/>
                        <a:latin typeface="Arial" panose="020B0604020202020204" pitchFamily="34" charset="0"/>
                      </a:endParaRPr>
                    </a:p>
                  </a:txBody>
                  <a:tcPr marL="9525" marR="9525" marT="9525" marB="0"/>
                </a:tc>
                <a:tc>
                  <a:txBody>
                    <a:bodyPr/>
                    <a:lstStyle/>
                    <a:p>
                      <a:pPr algn="l" fontAlgn="t"/>
                      <a:r>
                        <a:rPr lang="en-US" sz="1100" u="none" strike="noStrike" dirty="0">
                          <a:effectLst/>
                        </a:rPr>
                        <a:t>2023</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online</a:t>
                      </a:r>
                      <a:endParaRPr lang="en-US" sz="1100" b="0" i="0" u="none" strike="noStrike" dirty="0">
                        <a:solidFill>
                          <a:srgbClr val="002060"/>
                        </a:solidFill>
                        <a:effectLst/>
                        <a:latin typeface="Calibri" panose="020F0502020204030204" pitchFamily="34" charset="0"/>
                      </a:endParaRPr>
                    </a:p>
                  </a:txBody>
                  <a:tcPr marL="9525" marR="9525" marT="9525" marB="0"/>
                </a:tc>
                <a:tc>
                  <a:txBody>
                    <a:bodyPr/>
                    <a:lstStyle/>
                    <a:p>
                      <a:pPr algn="l" fontAlgn="t"/>
                      <a:r>
                        <a:rPr lang="en-US" sz="1100" u="none" strike="noStrike" dirty="0">
                          <a:effectLst/>
                        </a:rPr>
                        <a:t>455</a:t>
                      </a:r>
                      <a:endParaRPr lang="en-US" sz="1100" b="0" i="0" u="none" strike="noStrike" dirty="0">
                        <a:solidFill>
                          <a:srgbClr val="002060"/>
                        </a:solidFill>
                        <a:effectLst/>
                        <a:latin typeface="Calibri" panose="020F0502020204030204" pitchFamily="34" charset="0"/>
                      </a:endParaRPr>
                    </a:p>
                  </a:txBody>
                  <a:tcPr marL="9525" marR="9525" marT="9525" marB="0"/>
                </a:tc>
                <a:extLst>
                  <a:ext uri="{0D108BD9-81ED-4DB2-BD59-A6C34878D82A}">
                    <a16:rowId xmlns:a16="http://schemas.microsoft.com/office/drawing/2014/main" val="2127929864"/>
                  </a:ext>
                </a:extLst>
              </a:tr>
            </a:tbl>
          </a:graphicData>
        </a:graphic>
      </p:graphicFrame>
    </p:spTree>
    <p:extLst>
      <p:ext uri="{BB962C8B-B14F-4D97-AF65-F5344CB8AC3E}">
        <p14:creationId xmlns:p14="http://schemas.microsoft.com/office/powerpoint/2010/main" val="1925608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25" y="101890"/>
            <a:ext cx="9720072" cy="446750"/>
          </a:xfrm>
        </p:spPr>
        <p:txBody>
          <a:bodyPr>
            <a:normAutofit fontScale="90000"/>
          </a:bodyPr>
          <a:lstStyle/>
          <a:p>
            <a:pPr algn="ctr"/>
            <a:r>
              <a:rPr lang="en-US" dirty="0">
                <a:solidFill>
                  <a:srgbClr val="00B0F0"/>
                </a:solidFill>
              </a:rPr>
              <a:t>LIST OF RECRUITRS -2024</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1454206"/>
              </p:ext>
            </p:extLst>
          </p:nvPr>
        </p:nvGraphicFramePr>
        <p:xfrm>
          <a:off x="0" y="548633"/>
          <a:ext cx="12192000" cy="6309372"/>
        </p:xfrm>
        <a:graphic>
          <a:graphicData uri="http://schemas.openxmlformats.org/drawingml/2006/table">
            <a:tbl>
              <a:tblPr firstRow="1" bandRow="1">
                <a:tableStyleId>{7DF18680-E054-41AD-8BC1-D1AEF772440D}</a:tableStyleId>
              </a:tblPr>
              <a:tblGrid>
                <a:gridCol w="423714">
                  <a:extLst>
                    <a:ext uri="{9D8B030D-6E8A-4147-A177-3AD203B41FA5}">
                      <a16:colId xmlns:a16="http://schemas.microsoft.com/office/drawing/2014/main" val="2116307102"/>
                    </a:ext>
                  </a:extLst>
                </a:gridCol>
                <a:gridCol w="2624286">
                  <a:extLst>
                    <a:ext uri="{9D8B030D-6E8A-4147-A177-3AD203B41FA5}">
                      <a16:colId xmlns:a16="http://schemas.microsoft.com/office/drawing/2014/main" val="4205799775"/>
                    </a:ext>
                  </a:extLst>
                </a:gridCol>
                <a:gridCol w="423714">
                  <a:extLst>
                    <a:ext uri="{9D8B030D-6E8A-4147-A177-3AD203B41FA5}">
                      <a16:colId xmlns:a16="http://schemas.microsoft.com/office/drawing/2014/main" val="3227447953"/>
                    </a:ext>
                  </a:extLst>
                </a:gridCol>
                <a:gridCol w="2624286">
                  <a:extLst>
                    <a:ext uri="{9D8B030D-6E8A-4147-A177-3AD203B41FA5}">
                      <a16:colId xmlns:a16="http://schemas.microsoft.com/office/drawing/2014/main" val="3906535547"/>
                    </a:ext>
                  </a:extLst>
                </a:gridCol>
                <a:gridCol w="423714">
                  <a:extLst>
                    <a:ext uri="{9D8B030D-6E8A-4147-A177-3AD203B41FA5}">
                      <a16:colId xmlns:a16="http://schemas.microsoft.com/office/drawing/2014/main" val="1003825771"/>
                    </a:ext>
                  </a:extLst>
                </a:gridCol>
                <a:gridCol w="2624286">
                  <a:extLst>
                    <a:ext uri="{9D8B030D-6E8A-4147-A177-3AD203B41FA5}">
                      <a16:colId xmlns:a16="http://schemas.microsoft.com/office/drawing/2014/main" val="2055773673"/>
                    </a:ext>
                  </a:extLst>
                </a:gridCol>
                <a:gridCol w="423714">
                  <a:extLst>
                    <a:ext uri="{9D8B030D-6E8A-4147-A177-3AD203B41FA5}">
                      <a16:colId xmlns:a16="http://schemas.microsoft.com/office/drawing/2014/main" val="3559689610"/>
                    </a:ext>
                  </a:extLst>
                </a:gridCol>
                <a:gridCol w="2624286">
                  <a:extLst>
                    <a:ext uri="{9D8B030D-6E8A-4147-A177-3AD203B41FA5}">
                      <a16:colId xmlns:a16="http://schemas.microsoft.com/office/drawing/2014/main" val="2189087308"/>
                    </a:ext>
                  </a:extLst>
                </a:gridCol>
              </a:tblGrid>
              <a:tr h="589264">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a:effectLst/>
                        </a:rPr>
                        <a:t>Sl.</a:t>
                      </a:r>
                      <a:br>
                        <a:rPr lang="en-US" sz="1100" u="none" strike="noStrike">
                          <a:effectLst/>
                        </a:rPr>
                      </a:br>
                      <a:r>
                        <a:rPr lang="en-US" sz="1100" u="none" strike="noStrike">
                          <a:effectLst/>
                        </a:rPr>
                        <a:t> No</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a:effectLst/>
                        </a:rPr>
                        <a:t>Name of the  Companies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a:effectLst/>
                        </a:rPr>
                        <a:t>Sl.</a:t>
                      </a:r>
                      <a:br>
                        <a:rPr lang="en-US" sz="1100" u="none" strike="noStrike">
                          <a:effectLst/>
                        </a:rPr>
                      </a:br>
                      <a:r>
                        <a:rPr lang="en-US" sz="1100" u="none" strike="noStrike">
                          <a:effectLst/>
                        </a:rPr>
                        <a:t> No</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a:effectLst/>
                        </a:rPr>
                        <a:t>Name of the  Companies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a:effectLst/>
                        </a:rPr>
                        <a:t>Sl.</a:t>
                      </a:r>
                      <a:br>
                        <a:rPr lang="en-US" sz="1100" u="none" strike="noStrike">
                          <a:effectLst/>
                        </a:rPr>
                      </a:br>
                      <a:r>
                        <a:rPr lang="en-US" sz="1100" u="none" strike="noStrike">
                          <a:effectLst/>
                        </a:rPr>
                        <a:t> No</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a:effectLst/>
                        </a:rPr>
                        <a:t>Name of the Companies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289212317"/>
                  </a:ext>
                </a:extLst>
              </a:tr>
              <a:tr h="302772">
                <a:tc>
                  <a:txBody>
                    <a:bodyPr/>
                    <a:lstStyle/>
                    <a:p>
                      <a:pPr algn="r" fontAlgn="b"/>
                      <a:r>
                        <a:rPr lang="en-US" sz="1100" u="none" strike="noStrike">
                          <a:effectLst/>
                        </a:rPr>
                        <a:t>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INCTURE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17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GOAL10X</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PRADAN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SANJIVANI INSTITUTES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290839802"/>
                  </a:ext>
                </a:extLst>
              </a:tr>
              <a:tr h="302772">
                <a:tc>
                  <a:txBody>
                    <a:bodyPr/>
                    <a:lstStyle/>
                    <a:p>
                      <a:pPr algn="r" fontAlgn="b"/>
                      <a:r>
                        <a:rPr lang="en-US" sz="1100" u="none" strike="noStrike">
                          <a:effectLst/>
                        </a:rPr>
                        <a:t>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DELOITTE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18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SHYAM METALICS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learnNex (BDA)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TCS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81427211"/>
                  </a:ext>
                </a:extLst>
              </a:tr>
              <a:tr h="302772">
                <a:tc>
                  <a:txBody>
                    <a:bodyPr/>
                    <a:lstStyle/>
                    <a:p>
                      <a:pPr algn="r" fontAlgn="b"/>
                      <a:r>
                        <a:rPr lang="en-US" sz="1100" u="none" strike="noStrike">
                          <a:effectLst/>
                        </a:rPr>
                        <a:t>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ISERVEU</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NEOPHYTE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TALENTSERVE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Reliance Industries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55531083"/>
                  </a:ext>
                </a:extLst>
              </a:tr>
              <a:tr h="302772">
                <a:tc>
                  <a:txBody>
                    <a:bodyPr/>
                    <a:lstStyle/>
                    <a:p>
                      <a:pPr algn="r" fontAlgn="b"/>
                      <a:r>
                        <a:rPr lang="en-US" sz="1100" u="none" strike="noStrike">
                          <a:effectLst/>
                        </a:rPr>
                        <a:t>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CISCO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ECOLAB(NALCO WATER)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AFCONS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AUTOPLANT</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39144889"/>
                  </a:ext>
                </a:extLst>
              </a:tr>
              <a:tr h="589264">
                <a:tc>
                  <a:txBody>
                    <a:bodyPr/>
                    <a:lstStyle/>
                    <a:p>
                      <a:pPr algn="r" fontAlgn="b"/>
                      <a:r>
                        <a:rPr lang="en-US" sz="1100" u="none" strike="noStrike">
                          <a:effectLst/>
                        </a:rPr>
                        <a:t>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MARQUEE SEMINCONDUCTOR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KFINTECH</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ARF DESIGN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ARCELLOR MITTAL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38795086"/>
                  </a:ext>
                </a:extLst>
              </a:tr>
              <a:tr h="302772">
                <a:tc>
                  <a:txBody>
                    <a:bodyPr/>
                    <a:lstStyle/>
                    <a:p>
                      <a:pPr algn="r" fontAlgn="b"/>
                      <a:r>
                        <a:rPr lang="en-US" sz="1100" u="none" strike="noStrike">
                          <a:effectLst/>
                        </a:rPr>
                        <a:t>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AQUAGREEN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err="1">
                          <a:effectLst/>
                        </a:rPr>
                        <a:t>eLitmus</a:t>
                      </a:r>
                      <a:r>
                        <a:rPr lang="en-US" sz="1100" u="none" strike="noStrike" dirty="0">
                          <a:effectLst/>
                        </a:rPr>
                        <a:t>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39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SIDEL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ADANI</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01614126"/>
                  </a:ext>
                </a:extLst>
              </a:tr>
              <a:tr h="302772">
                <a:tc>
                  <a:txBody>
                    <a:bodyPr/>
                    <a:lstStyle/>
                    <a:p>
                      <a:pPr algn="r" fontAlgn="b"/>
                      <a:r>
                        <a:rPr lang="en-US" sz="1100" u="none" strike="noStrike">
                          <a:effectLst/>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NCOMPASS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Reliance Jio BP</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TECHMAHINDRA</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SHRIRAM FINANCE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990862679"/>
                  </a:ext>
                </a:extLst>
              </a:tr>
              <a:tr h="302772">
                <a:tc>
                  <a:txBody>
                    <a:bodyPr/>
                    <a:lstStyle/>
                    <a:p>
                      <a:pPr algn="r" fontAlgn="b"/>
                      <a:r>
                        <a:rPr lang="en-US" sz="1100" u="none" strike="noStrike">
                          <a:effectLst/>
                        </a:rPr>
                        <a:t>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GYANSYS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TATA ELECTRONICS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NKC PROJECT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57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ELECTROSTEEL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21417312"/>
                  </a:ext>
                </a:extLst>
              </a:tr>
              <a:tr h="302772">
                <a:tc>
                  <a:txBody>
                    <a:bodyPr/>
                    <a:lstStyle/>
                    <a:p>
                      <a:pPr algn="r" fontAlgn="b"/>
                      <a:r>
                        <a:rPr lang="en-US" sz="1100" u="none" strike="noStrike">
                          <a:effectLst/>
                        </a:rPr>
                        <a:t>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SOLYTICS PARTNERS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RAPID SOFT</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TRL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SMC INDIA</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79253150"/>
                  </a:ext>
                </a:extLst>
              </a:tr>
              <a:tr h="302772">
                <a:tc>
                  <a:txBody>
                    <a:bodyPr/>
                    <a:lstStyle/>
                    <a:p>
                      <a:pPr algn="r" fontAlgn="b"/>
                      <a:r>
                        <a:rPr lang="en-US" sz="1100" u="none" strike="noStrike">
                          <a:effectLst/>
                        </a:rPr>
                        <a:t>10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TEACHNOOK</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TATA POWER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GLENMARK LIFE SCIENCES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59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err="1">
                          <a:effectLst/>
                        </a:rPr>
                        <a:t>Capgemini</a:t>
                      </a:r>
                      <a:r>
                        <a:rPr lang="en-US" sz="1100" u="none" strike="noStrike" dirty="0">
                          <a:effectLst/>
                        </a:rPr>
                        <a:t>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6359872"/>
                  </a:ext>
                </a:extLst>
              </a:tr>
              <a:tr h="302772">
                <a:tc>
                  <a:txBody>
                    <a:bodyPr/>
                    <a:lstStyle/>
                    <a:p>
                      <a:pPr algn="r" fontAlgn="b"/>
                      <a:r>
                        <a:rPr lang="en-US" sz="1100" u="none" strike="noStrike">
                          <a:effectLst/>
                        </a:rPr>
                        <a:t>11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ZESSTA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REACH HUB CO</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CMR GREEEN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60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Cognizant (GENC)</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626517260"/>
                  </a:ext>
                </a:extLst>
              </a:tr>
              <a:tr h="589264">
                <a:tc>
                  <a:txBody>
                    <a:bodyPr/>
                    <a:lstStyle/>
                    <a:p>
                      <a:pPr algn="r" fontAlgn="b"/>
                      <a:r>
                        <a:rPr lang="en-US" sz="1100" u="none" strike="noStrike">
                          <a:effectLst/>
                        </a:rPr>
                        <a:t>12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L&amp;T</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PHONEPE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GRINDWELL SAINTGOBAIN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61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err="1">
                          <a:effectLst/>
                        </a:rPr>
                        <a:t>Kworks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49910778"/>
                  </a:ext>
                </a:extLst>
              </a:tr>
              <a:tr h="302772">
                <a:tc>
                  <a:txBody>
                    <a:bodyPr/>
                    <a:lstStyle/>
                    <a:p>
                      <a:pPr algn="r" fontAlgn="b"/>
                      <a:r>
                        <a:rPr lang="en-US" sz="1100" u="none" strike="noStrike">
                          <a:effectLst/>
                        </a:rPr>
                        <a:t>13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ADITYA BIRLA GROUP</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PERSISTANT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NxtPe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62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KION INDIA</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99269518"/>
                  </a:ext>
                </a:extLst>
              </a:tr>
              <a:tr h="302772">
                <a:tc>
                  <a:txBody>
                    <a:bodyPr/>
                    <a:lstStyle/>
                    <a:p>
                      <a:pPr algn="r" fontAlgn="b"/>
                      <a:r>
                        <a:rPr lang="en-US" sz="1100" u="none" strike="noStrike">
                          <a:effectLst/>
                        </a:rPr>
                        <a:t>14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JSW</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HIREMI(BDA)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VEDANTA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63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TIOT SYSTEM</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99734564"/>
                  </a:ext>
                </a:extLst>
              </a:tr>
              <a:tr h="302772">
                <a:tc>
                  <a:txBody>
                    <a:bodyPr/>
                    <a:lstStyle/>
                    <a:p>
                      <a:pPr algn="r" fontAlgn="b"/>
                      <a:r>
                        <a:rPr lang="en-US" sz="1100" u="none" strike="noStrike">
                          <a:effectLst/>
                        </a:rPr>
                        <a:t>15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DCM</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VISA STEEL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JKPAPER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64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HCL TECH</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47592866"/>
                  </a:ext>
                </a:extLst>
              </a:tr>
              <a:tr h="302772">
                <a:tc>
                  <a:txBody>
                    <a:bodyPr/>
                    <a:lstStyle/>
                    <a:p>
                      <a:pPr algn="r" fontAlgn="b"/>
                      <a:r>
                        <a:rPr lang="en-US" sz="1100" u="none" strike="noStrike">
                          <a:effectLst/>
                        </a:rPr>
                        <a:t>16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MARUTI SUZUKI</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ACMEGRADE (BDA)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49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JAYA HIND INDUSTRIES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65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PINNACLE INFOTECH</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00583347"/>
                  </a:ext>
                </a:extLst>
              </a:tr>
              <a:tr h="302772">
                <a:tc>
                  <a:txBody>
                    <a:bodyPr/>
                    <a:lstStyle/>
                    <a:p>
                      <a:pPr algn="r" fontAlgn="b"/>
                      <a:r>
                        <a:rPr lang="en-US" sz="1100" u="none" strike="noStrike">
                          <a:effectLst/>
                        </a:rPr>
                        <a:t>17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AIRLIQUID</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MAHAVIR FERRO ALLOYS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33119027"/>
                  </a:ext>
                </a:extLst>
              </a:tr>
            </a:tbl>
          </a:graphicData>
        </a:graphic>
      </p:graphicFrame>
    </p:spTree>
    <p:extLst>
      <p:ext uri="{BB962C8B-B14F-4D97-AF65-F5344CB8AC3E}">
        <p14:creationId xmlns:p14="http://schemas.microsoft.com/office/powerpoint/2010/main" val="1619957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25" y="101890"/>
            <a:ext cx="9720072" cy="446750"/>
          </a:xfrm>
        </p:spPr>
        <p:txBody>
          <a:bodyPr>
            <a:normAutofit fontScale="90000"/>
          </a:bodyPr>
          <a:lstStyle/>
          <a:p>
            <a:pPr algn="ctr"/>
            <a:r>
              <a:rPr lang="en-US" dirty="0">
                <a:solidFill>
                  <a:srgbClr val="00B0F0"/>
                </a:solidFill>
              </a:rPr>
              <a:t>LIST OF RECRUITRS </a:t>
            </a:r>
            <a:r>
              <a:rPr lang="en-US" dirty="0" smtClean="0">
                <a:solidFill>
                  <a:srgbClr val="00B0F0"/>
                </a:solidFill>
              </a:rPr>
              <a:t>-2023</a:t>
            </a:r>
            <a:endParaRPr lang="en-US" dirty="0">
              <a:solidFill>
                <a:srgbClr val="00B0F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10617599"/>
              </p:ext>
            </p:extLst>
          </p:nvPr>
        </p:nvGraphicFramePr>
        <p:xfrm>
          <a:off x="0" y="548625"/>
          <a:ext cx="12192000" cy="6309374"/>
        </p:xfrm>
        <a:graphic>
          <a:graphicData uri="http://schemas.openxmlformats.org/drawingml/2006/table">
            <a:tbl>
              <a:tblPr firstRow="1" bandRow="1">
                <a:tableStyleId>{7DF18680-E054-41AD-8BC1-D1AEF772440D}</a:tableStyleId>
              </a:tblPr>
              <a:tblGrid>
                <a:gridCol w="423714">
                  <a:extLst>
                    <a:ext uri="{9D8B030D-6E8A-4147-A177-3AD203B41FA5}">
                      <a16:colId xmlns:a16="http://schemas.microsoft.com/office/drawing/2014/main" val="2116307102"/>
                    </a:ext>
                  </a:extLst>
                </a:gridCol>
                <a:gridCol w="2624286">
                  <a:extLst>
                    <a:ext uri="{9D8B030D-6E8A-4147-A177-3AD203B41FA5}">
                      <a16:colId xmlns:a16="http://schemas.microsoft.com/office/drawing/2014/main" val="4205799775"/>
                    </a:ext>
                  </a:extLst>
                </a:gridCol>
                <a:gridCol w="423714">
                  <a:extLst>
                    <a:ext uri="{9D8B030D-6E8A-4147-A177-3AD203B41FA5}">
                      <a16:colId xmlns:a16="http://schemas.microsoft.com/office/drawing/2014/main" val="3227447953"/>
                    </a:ext>
                  </a:extLst>
                </a:gridCol>
                <a:gridCol w="2624286">
                  <a:extLst>
                    <a:ext uri="{9D8B030D-6E8A-4147-A177-3AD203B41FA5}">
                      <a16:colId xmlns:a16="http://schemas.microsoft.com/office/drawing/2014/main" val="3906535547"/>
                    </a:ext>
                  </a:extLst>
                </a:gridCol>
                <a:gridCol w="423714">
                  <a:extLst>
                    <a:ext uri="{9D8B030D-6E8A-4147-A177-3AD203B41FA5}">
                      <a16:colId xmlns:a16="http://schemas.microsoft.com/office/drawing/2014/main" val="1003825771"/>
                    </a:ext>
                  </a:extLst>
                </a:gridCol>
                <a:gridCol w="2624286">
                  <a:extLst>
                    <a:ext uri="{9D8B030D-6E8A-4147-A177-3AD203B41FA5}">
                      <a16:colId xmlns:a16="http://schemas.microsoft.com/office/drawing/2014/main" val="2055773673"/>
                    </a:ext>
                  </a:extLst>
                </a:gridCol>
                <a:gridCol w="423714">
                  <a:extLst>
                    <a:ext uri="{9D8B030D-6E8A-4147-A177-3AD203B41FA5}">
                      <a16:colId xmlns:a16="http://schemas.microsoft.com/office/drawing/2014/main" val="3559689610"/>
                    </a:ext>
                  </a:extLst>
                </a:gridCol>
                <a:gridCol w="2624286">
                  <a:extLst>
                    <a:ext uri="{9D8B030D-6E8A-4147-A177-3AD203B41FA5}">
                      <a16:colId xmlns:a16="http://schemas.microsoft.com/office/drawing/2014/main" val="2189087308"/>
                    </a:ext>
                  </a:extLst>
                </a:gridCol>
              </a:tblGrid>
              <a:tr h="625677">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1289212317"/>
                  </a:ext>
                </a:extLst>
              </a:tr>
              <a:tr h="321482">
                <a:tc>
                  <a:txBody>
                    <a:bodyPr/>
                    <a:lstStyle/>
                    <a:p>
                      <a:pPr algn="r" fontAlgn="b">
                        <a:lnSpc>
                          <a:spcPct val="150000"/>
                        </a:lnSpc>
                      </a:pPr>
                      <a:r>
                        <a:rPr lang="en-US" sz="1100" u="none" strike="noStrike" dirty="0">
                          <a:effectLst/>
                        </a:rPr>
                        <a:t>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INFOSYS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18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GLOBAL HITACHI</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L&amp;T infrastructure ltd</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CARTESIAN</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290839802"/>
                  </a:ext>
                </a:extLst>
              </a:tr>
              <a:tr h="321482">
                <a:tc>
                  <a:txBody>
                    <a:bodyPr/>
                    <a:lstStyle/>
                    <a:p>
                      <a:pPr algn="r" fontAlgn="b">
                        <a:lnSpc>
                          <a:spcPct val="150000"/>
                        </a:lnSpc>
                      </a:pPr>
                      <a:r>
                        <a:rPr lang="en-US" sz="1100" u="none" strike="noStrike">
                          <a:effectLst/>
                        </a:rPr>
                        <a:t>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ctr">
                        <a:lnSpc>
                          <a:spcPct val="150000"/>
                        </a:lnSpc>
                      </a:pPr>
                      <a:r>
                        <a:rPr lang="en-US" sz="1100" u="none" strike="noStrike">
                          <a:effectLst/>
                        </a:rPr>
                        <a:t>COGNIZANT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r" fontAlgn="b">
                        <a:lnSpc>
                          <a:spcPct val="150000"/>
                        </a:lnSpc>
                      </a:pPr>
                      <a:r>
                        <a:rPr lang="en-US" sz="1100" u="none" strike="noStrike" dirty="0" smtClean="0">
                          <a:effectLst/>
                        </a:rPr>
                        <a:t>19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AQUAGREEN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ACMEGRADE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L&amp;T TECHNOLOGY LTD</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81427211"/>
                  </a:ext>
                </a:extLst>
              </a:tr>
              <a:tr h="321482">
                <a:tc>
                  <a:txBody>
                    <a:bodyPr/>
                    <a:lstStyle/>
                    <a:p>
                      <a:pPr algn="r" fontAlgn="b">
                        <a:lnSpc>
                          <a:spcPct val="150000"/>
                        </a:lnSpc>
                      </a:pPr>
                      <a:r>
                        <a:rPr lang="en-US" sz="1100" u="none" strike="noStrike">
                          <a:effectLst/>
                        </a:rPr>
                        <a:t>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MARQUEE SEMICONDUCTOR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ISERVEU</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HSBC</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IN2IT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55531083"/>
                  </a:ext>
                </a:extLst>
              </a:tr>
              <a:tr h="321482">
                <a:tc>
                  <a:txBody>
                    <a:bodyPr/>
                    <a:lstStyle/>
                    <a:p>
                      <a:pPr algn="r" fontAlgn="b">
                        <a:lnSpc>
                          <a:spcPct val="150000"/>
                        </a:lnSpc>
                      </a:pPr>
                      <a:r>
                        <a:rPr lang="en-US" sz="1100" u="none" strike="noStrike">
                          <a:effectLst/>
                        </a:rPr>
                        <a:t>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CISCO</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NET CRACKER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PRADAN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BYJUS BDA(the learning app)</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39144889"/>
                  </a:ext>
                </a:extLst>
              </a:tr>
              <a:tr h="363095">
                <a:tc>
                  <a:txBody>
                    <a:bodyPr/>
                    <a:lstStyle/>
                    <a:p>
                      <a:pPr algn="r" fontAlgn="b">
                        <a:lnSpc>
                          <a:spcPct val="150000"/>
                        </a:lnSpc>
                      </a:pPr>
                      <a:r>
                        <a:rPr lang="en-US" sz="1100" u="none" strike="noStrike">
                          <a:effectLst/>
                        </a:rPr>
                        <a:t>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CREDIT SUISSE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ADANI</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PREGRAD</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TEGA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38795086"/>
                  </a:ext>
                </a:extLst>
              </a:tr>
              <a:tr h="321482">
                <a:tc>
                  <a:txBody>
                    <a:bodyPr/>
                    <a:lstStyle/>
                    <a:p>
                      <a:pPr algn="r" fontAlgn="b">
                        <a:lnSpc>
                          <a:spcPct val="150000"/>
                        </a:lnSpc>
                      </a:pPr>
                      <a:r>
                        <a:rPr lang="en-US" sz="1100" u="none" strike="noStrike">
                          <a:effectLst/>
                        </a:rPr>
                        <a:t>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INCTURE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Scaledge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LTTS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SOLYTICS PARTNERS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01614126"/>
                  </a:ext>
                </a:extLst>
              </a:tr>
              <a:tr h="321482">
                <a:tc>
                  <a:txBody>
                    <a:bodyPr/>
                    <a:lstStyle/>
                    <a:p>
                      <a:pPr algn="r" fontAlgn="b">
                        <a:lnSpc>
                          <a:spcPct val="150000"/>
                        </a:lnSpc>
                      </a:pPr>
                      <a:r>
                        <a:rPr lang="en-US" sz="1100" u="none" strike="noStrike">
                          <a:effectLst/>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TATA STEEL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IBM </a:t>
                      </a:r>
                      <a:r>
                        <a:rPr lang="en-US" sz="1100" u="none" strike="noStrike" dirty="0" err="1">
                          <a:effectLst/>
                        </a:rPr>
                        <a:t>codeknack</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ACCOLITE DIGITAL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OPEN TEXT</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990862679"/>
                  </a:ext>
                </a:extLst>
              </a:tr>
              <a:tr h="321482">
                <a:tc>
                  <a:txBody>
                    <a:bodyPr/>
                    <a:lstStyle/>
                    <a:p>
                      <a:pPr algn="r" fontAlgn="b">
                        <a:lnSpc>
                          <a:spcPct val="150000"/>
                        </a:lnSpc>
                      </a:pPr>
                      <a:r>
                        <a:rPr lang="en-US" sz="1100" u="none" strike="noStrike">
                          <a:effectLst/>
                        </a:rPr>
                        <a:t>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DELOITTE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RELIANCE JIO MOBILITY </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SMARTSOCS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CUMMINS INDIA</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821417312"/>
                  </a:ext>
                </a:extLst>
              </a:tr>
              <a:tr h="494825">
                <a:tc>
                  <a:txBody>
                    <a:bodyPr/>
                    <a:lstStyle/>
                    <a:p>
                      <a:pPr algn="r" fontAlgn="b">
                        <a:lnSpc>
                          <a:spcPct val="150000"/>
                        </a:lnSpc>
                      </a:pPr>
                      <a:r>
                        <a:rPr lang="en-US" sz="1100" u="none" strike="noStrike">
                          <a:effectLst/>
                        </a:rPr>
                        <a:t>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AMAZON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MARUTI SUZUKI</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HINDUSTAN</a:t>
                      </a:r>
                      <a:br>
                        <a:rPr lang="en-US" sz="1100" u="none" strike="noStrike">
                          <a:effectLst/>
                        </a:rPr>
                      </a:br>
                      <a:r>
                        <a:rPr lang="en-US" sz="1100" u="none" strike="noStrike">
                          <a:effectLst/>
                        </a:rPr>
                        <a:t> CONSTRUCTION COMPANY LTD</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60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VISA STEEL</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79253150"/>
                  </a:ext>
                </a:extLst>
              </a:tr>
              <a:tr h="321482">
                <a:tc>
                  <a:txBody>
                    <a:bodyPr/>
                    <a:lstStyle/>
                    <a:p>
                      <a:pPr algn="r" fontAlgn="b">
                        <a:lnSpc>
                          <a:spcPct val="150000"/>
                        </a:lnSpc>
                      </a:pPr>
                      <a:r>
                        <a:rPr lang="en-US" sz="1100" u="none" strike="noStrike">
                          <a:effectLst/>
                        </a:rPr>
                        <a:t>10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Asiczen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ADITYA BIRLA</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AFCONS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61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RENAULT NISSAN TECH</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96359872"/>
                  </a:ext>
                </a:extLst>
              </a:tr>
              <a:tr h="321482">
                <a:tc>
                  <a:txBody>
                    <a:bodyPr/>
                    <a:lstStyle/>
                    <a:p>
                      <a:pPr algn="r" fontAlgn="b">
                        <a:lnSpc>
                          <a:spcPct val="150000"/>
                        </a:lnSpc>
                      </a:pPr>
                      <a:r>
                        <a:rPr lang="en-US" sz="1100" u="none" strike="noStrike">
                          <a:effectLst/>
                        </a:rPr>
                        <a:t>11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DCM SHRIRAM</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TATA POWER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Thoughtclan technologies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62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TATA CONSULTANCY ENGINEERS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626517260"/>
                  </a:ext>
                </a:extLst>
              </a:tr>
              <a:tr h="325029">
                <a:tc>
                  <a:txBody>
                    <a:bodyPr/>
                    <a:lstStyle/>
                    <a:p>
                      <a:pPr algn="r" fontAlgn="b">
                        <a:lnSpc>
                          <a:spcPct val="150000"/>
                        </a:lnSpc>
                      </a:pPr>
                      <a:r>
                        <a:rPr lang="en-US" sz="1100" u="none" strike="noStrike">
                          <a:effectLst/>
                        </a:rPr>
                        <a:t>12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SEMIKUNN TECHNOLOGY</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29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SMS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L Cube innovative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63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Shri </a:t>
                      </a:r>
                      <a:r>
                        <a:rPr lang="en-US" sz="1100" u="none" strike="noStrike" dirty="0" err="1">
                          <a:effectLst/>
                        </a:rPr>
                        <a:t>mahavir</a:t>
                      </a:r>
                      <a:r>
                        <a:rPr lang="en-US" sz="1100" u="none" strike="noStrike" dirty="0">
                          <a:effectLst/>
                        </a:rPr>
                        <a:t> alloys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49910778"/>
                  </a:ext>
                </a:extLst>
              </a:tr>
              <a:tr h="321482">
                <a:tc>
                  <a:txBody>
                    <a:bodyPr/>
                    <a:lstStyle/>
                    <a:p>
                      <a:pPr algn="r" fontAlgn="b">
                        <a:lnSpc>
                          <a:spcPct val="150000"/>
                        </a:lnSpc>
                      </a:pPr>
                      <a:r>
                        <a:rPr lang="en-US" sz="1100" u="none" strike="noStrike">
                          <a:effectLst/>
                        </a:rPr>
                        <a:t>13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Capgemini </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TCS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VEDANTA</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64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salesforce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99269518"/>
                  </a:ext>
                </a:extLst>
              </a:tr>
              <a:tr h="321482">
                <a:tc>
                  <a:txBody>
                    <a:bodyPr/>
                    <a:lstStyle/>
                    <a:p>
                      <a:pPr algn="r" fontAlgn="b">
                        <a:lnSpc>
                          <a:spcPct val="150000"/>
                        </a:lnSpc>
                      </a:pPr>
                      <a:r>
                        <a:rPr lang="en-US" sz="1100" u="none" strike="noStrike">
                          <a:effectLst/>
                        </a:rPr>
                        <a:t>14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AESS SOLUTIONS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TATA AUTOCOMP</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SAPOORJI PALOONJI</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65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TEACHNOOK</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99734564"/>
                  </a:ext>
                </a:extLst>
              </a:tr>
              <a:tr h="321482">
                <a:tc>
                  <a:txBody>
                    <a:bodyPr/>
                    <a:lstStyle/>
                    <a:p>
                      <a:pPr algn="r" fontAlgn="b">
                        <a:lnSpc>
                          <a:spcPct val="150000"/>
                        </a:lnSpc>
                      </a:pPr>
                      <a:r>
                        <a:rPr lang="en-US" sz="1100" u="none" strike="noStrike">
                          <a:effectLst/>
                        </a:rPr>
                        <a:t>15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KFINTECH</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HCL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49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CHRYSO</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66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ARF DESIGN</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47592866"/>
                  </a:ext>
                </a:extLst>
              </a:tr>
              <a:tr h="321482">
                <a:tc>
                  <a:txBody>
                    <a:bodyPr/>
                    <a:lstStyle/>
                    <a:p>
                      <a:pPr algn="r" fontAlgn="b">
                        <a:lnSpc>
                          <a:spcPct val="150000"/>
                        </a:lnSpc>
                      </a:pPr>
                      <a:r>
                        <a:rPr lang="en-US" sz="1100" u="none" strike="noStrike">
                          <a:effectLst/>
                        </a:rPr>
                        <a:t>16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KREETI</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JSW</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a:effectLst/>
                        </a:rPr>
                        <a:t>JK PAPER</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67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IMMENSPHERE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00583347"/>
                  </a:ext>
                </a:extLst>
              </a:tr>
              <a:tr h="321482">
                <a:tc>
                  <a:txBody>
                    <a:bodyPr/>
                    <a:lstStyle/>
                    <a:p>
                      <a:pPr algn="r" fontAlgn="b">
                        <a:lnSpc>
                          <a:spcPct val="150000"/>
                        </a:lnSpc>
                      </a:pPr>
                      <a:r>
                        <a:rPr lang="en-US" sz="1100" u="none" strike="noStrike">
                          <a:effectLst/>
                        </a:rPr>
                        <a:t>17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L&amp;T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34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LATENT VIEW</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lnSpc>
                          <a:spcPct val="150000"/>
                        </a:lnSpc>
                      </a:pPr>
                      <a:r>
                        <a:rPr lang="en-US" sz="1100" u="none" strike="noStrike" dirty="0" smtClean="0">
                          <a:effectLst/>
                        </a:rPr>
                        <a:t>51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r>
                        <a:rPr lang="en-US" sz="1100" u="none" strike="noStrike" dirty="0">
                          <a:effectLst/>
                        </a:rPr>
                        <a:t>ESSPL</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lnSpc>
                          <a:spcPct val="150000"/>
                        </a:lnSpc>
                      </a:pP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33119027"/>
                  </a:ext>
                </a:extLst>
              </a:tr>
            </a:tbl>
          </a:graphicData>
        </a:graphic>
      </p:graphicFrame>
    </p:spTree>
    <p:extLst>
      <p:ext uri="{BB962C8B-B14F-4D97-AF65-F5344CB8AC3E}">
        <p14:creationId xmlns:p14="http://schemas.microsoft.com/office/powerpoint/2010/main" val="23202031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25" y="101890"/>
            <a:ext cx="9720072" cy="446750"/>
          </a:xfrm>
        </p:spPr>
        <p:txBody>
          <a:bodyPr>
            <a:normAutofit fontScale="90000"/>
          </a:bodyPr>
          <a:lstStyle/>
          <a:p>
            <a:pPr algn="ctr"/>
            <a:r>
              <a:rPr lang="en-US" dirty="0">
                <a:solidFill>
                  <a:srgbClr val="00B0F0"/>
                </a:solidFill>
              </a:rPr>
              <a:t>LIST OF RECRUITRS </a:t>
            </a:r>
            <a:r>
              <a:rPr lang="en-US" dirty="0" smtClean="0">
                <a:solidFill>
                  <a:srgbClr val="00B0F0"/>
                </a:solidFill>
              </a:rPr>
              <a:t>-2022</a:t>
            </a:r>
            <a:endParaRPr lang="en-US"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81503033"/>
              </p:ext>
            </p:extLst>
          </p:nvPr>
        </p:nvGraphicFramePr>
        <p:xfrm>
          <a:off x="-1" y="522514"/>
          <a:ext cx="12192000" cy="6335493"/>
        </p:xfrm>
        <a:graphic>
          <a:graphicData uri="http://schemas.openxmlformats.org/drawingml/2006/table">
            <a:tbl>
              <a:tblPr firstRow="1" bandRow="1">
                <a:tableStyleId>{7DF18680-E054-41AD-8BC1-D1AEF772440D}</a:tableStyleId>
              </a:tblPr>
              <a:tblGrid>
                <a:gridCol w="270345">
                  <a:extLst>
                    <a:ext uri="{9D8B030D-6E8A-4147-A177-3AD203B41FA5}">
                      <a16:colId xmlns:a16="http://schemas.microsoft.com/office/drawing/2014/main" val="802455620"/>
                    </a:ext>
                  </a:extLst>
                </a:gridCol>
                <a:gridCol w="2168055">
                  <a:extLst>
                    <a:ext uri="{9D8B030D-6E8A-4147-A177-3AD203B41FA5}">
                      <a16:colId xmlns:a16="http://schemas.microsoft.com/office/drawing/2014/main" val="1460270749"/>
                    </a:ext>
                  </a:extLst>
                </a:gridCol>
                <a:gridCol w="270345">
                  <a:extLst>
                    <a:ext uri="{9D8B030D-6E8A-4147-A177-3AD203B41FA5}">
                      <a16:colId xmlns:a16="http://schemas.microsoft.com/office/drawing/2014/main" val="2122328066"/>
                    </a:ext>
                  </a:extLst>
                </a:gridCol>
                <a:gridCol w="2168055">
                  <a:extLst>
                    <a:ext uri="{9D8B030D-6E8A-4147-A177-3AD203B41FA5}">
                      <a16:colId xmlns:a16="http://schemas.microsoft.com/office/drawing/2014/main" val="1155379137"/>
                    </a:ext>
                  </a:extLst>
                </a:gridCol>
                <a:gridCol w="270345">
                  <a:extLst>
                    <a:ext uri="{9D8B030D-6E8A-4147-A177-3AD203B41FA5}">
                      <a16:colId xmlns:a16="http://schemas.microsoft.com/office/drawing/2014/main" val="3399766606"/>
                    </a:ext>
                  </a:extLst>
                </a:gridCol>
                <a:gridCol w="2168055">
                  <a:extLst>
                    <a:ext uri="{9D8B030D-6E8A-4147-A177-3AD203B41FA5}">
                      <a16:colId xmlns:a16="http://schemas.microsoft.com/office/drawing/2014/main" val="2988284942"/>
                    </a:ext>
                  </a:extLst>
                </a:gridCol>
                <a:gridCol w="270345">
                  <a:extLst>
                    <a:ext uri="{9D8B030D-6E8A-4147-A177-3AD203B41FA5}">
                      <a16:colId xmlns:a16="http://schemas.microsoft.com/office/drawing/2014/main" val="362189897"/>
                    </a:ext>
                  </a:extLst>
                </a:gridCol>
                <a:gridCol w="2168055">
                  <a:extLst>
                    <a:ext uri="{9D8B030D-6E8A-4147-A177-3AD203B41FA5}">
                      <a16:colId xmlns:a16="http://schemas.microsoft.com/office/drawing/2014/main" val="3504301250"/>
                    </a:ext>
                  </a:extLst>
                </a:gridCol>
                <a:gridCol w="270345">
                  <a:extLst>
                    <a:ext uri="{9D8B030D-6E8A-4147-A177-3AD203B41FA5}">
                      <a16:colId xmlns:a16="http://schemas.microsoft.com/office/drawing/2014/main" val="2132443462"/>
                    </a:ext>
                  </a:extLst>
                </a:gridCol>
                <a:gridCol w="2168055">
                  <a:extLst>
                    <a:ext uri="{9D8B030D-6E8A-4147-A177-3AD203B41FA5}">
                      <a16:colId xmlns:a16="http://schemas.microsoft.com/office/drawing/2014/main" val="1194167966"/>
                    </a:ext>
                  </a:extLst>
                </a:gridCol>
              </a:tblGrid>
              <a:tr h="404642">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922198022"/>
                  </a:ext>
                </a:extLst>
              </a:tr>
              <a:tr h="346837">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INFOSYS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LATENT VIEW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PRODAPT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Subudhi Tech Engg.</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Goldman Sachs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0779228"/>
                  </a:ext>
                </a:extLst>
              </a:tr>
              <a:tr h="346837">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TATASTEEL BSL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LTTS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ARCELOR MITTAL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JK PAPER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Eka Care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8519439"/>
                  </a:ext>
                </a:extLst>
              </a:tr>
              <a:tr h="346837">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DELOITTE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CISCO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MARUTI SUZUKI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JSPL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Computa Centre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1483923"/>
                  </a:ext>
                </a:extLst>
              </a:tr>
              <a:tr h="346837">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DCM SHRIRAM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BYJUS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HANSA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 ELXSI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Centurian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1861"/>
                  </a:ext>
                </a:extLst>
              </a:tr>
              <a:tr h="346837">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ACCOLITE DIGITAL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Quest Global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NCOMPASS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SKOLAR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Capgemini</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3000542"/>
                  </a:ext>
                </a:extLst>
              </a:tr>
              <a:tr h="346837">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COGNIZANT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ASICZEN TECH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FRONTROW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Happiest minds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Atos Syntel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724027"/>
                  </a:ext>
                </a:extLst>
              </a:tr>
              <a:tr h="346837">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INCTURE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PWC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HASHEDIN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AirLiquid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Accubits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6338369"/>
                  </a:ext>
                </a:extLst>
              </a:tr>
              <a:tr h="346837">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Deepak Fertilizers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ZENSAR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 POWER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 BROKER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Accenture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184215"/>
                  </a:ext>
                </a:extLst>
              </a:tr>
              <a:tr h="346837">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IBM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WINDMOLLER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JSW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AQUAGREEN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JSL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6052441"/>
                  </a:ext>
                </a:extLst>
              </a:tr>
              <a:tr h="346837">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KREETI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Aditya Birla Group</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XORIANT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Visudh Ajivam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Black Box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1698928"/>
                  </a:ext>
                </a:extLst>
              </a:tr>
              <a:tr h="346837">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WIPRO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VEDANTA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Principal Global Services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Thought plan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IFFCO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425474"/>
                  </a:ext>
                </a:extLst>
              </a:tr>
              <a:tr h="346837">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Amazon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PERFECTVIPS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Adani Group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Tejas Network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EY GLOBAL DELIVERY SERVICES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3643982"/>
                  </a:ext>
                </a:extLst>
              </a:tr>
              <a:tr h="346837">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 Electronics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SMS India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INNOCULE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TCS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Shri mahavir alloys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713104"/>
                  </a:ext>
                </a:extLst>
              </a:tr>
              <a:tr h="381459">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Marquee </a:t>
                      </a:r>
                      <a:br>
                        <a:rPr lang="en-US" sz="1100" u="none" strike="noStrike">
                          <a:effectLst/>
                        </a:rPr>
                      </a:br>
                      <a:r>
                        <a:rPr lang="en-US" sz="1100" u="none" strike="noStrike">
                          <a:effectLst/>
                        </a:rPr>
                        <a:t>semiconductor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Credit suisse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PRADAN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Solysitics Partners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Trigent Software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101099"/>
                  </a:ext>
                </a:extLst>
              </a:tr>
              <a:tr h="346837">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SIMFORM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MountBlue tech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A1 FENCE PRODUCTS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Red Hat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7464999"/>
                  </a:ext>
                </a:extLst>
              </a:tr>
              <a:tr h="346837">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L&amp;T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Bank of New york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SHYAM METALLICS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Neo soft tech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8865358"/>
                  </a:ext>
                </a:extLst>
              </a:tr>
              <a:tr h="346837">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ISERVEU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Mindtree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SLM METAL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Intellect Design Arena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6753521"/>
                  </a:ext>
                </a:extLst>
              </a:tr>
            </a:tbl>
          </a:graphicData>
        </a:graphic>
      </p:graphicFrame>
    </p:spTree>
    <p:extLst>
      <p:ext uri="{BB962C8B-B14F-4D97-AF65-F5344CB8AC3E}">
        <p14:creationId xmlns:p14="http://schemas.microsoft.com/office/powerpoint/2010/main" val="20596294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25" y="101890"/>
            <a:ext cx="9720072" cy="446750"/>
          </a:xfrm>
        </p:spPr>
        <p:txBody>
          <a:bodyPr>
            <a:normAutofit fontScale="90000"/>
          </a:bodyPr>
          <a:lstStyle/>
          <a:p>
            <a:pPr algn="ctr"/>
            <a:r>
              <a:rPr lang="en-US" dirty="0">
                <a:solidFill>
                  <a:srgbClr val="00B0F0"/>
                </a:solidFill>
              </a:rPr>
              <a:t>LIST OF RECRUITRS </a:t>
            </a:r>
            <a:r>
              <a:rPr lang="en-US" dirty="0" smtClean="0">
                <a:solidFill>
                  <a:srgbClr val="00B0F0"/>
                </a:solidFill>
              </a:rPr>
              <a:t>-2021</a:t>
            </a:r>
            <a:endParaRPr lang="en-US"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92911613"/>
              </p:ext>
            </p:extLst>
          </p:nvPr>
        </p:nvGraphicFramePr>
        <p:xfrm>
          <a:off x="-1" y="522514"/>
          <a:ext cx="12192000" cy="6342293"/>
        </p:xfrm>
        <a:graphic>
          <a:graphicData uri="http://schemas.openxmlformats.org/drawingml/2006/table">
            <a:tbl>
              <a:tblPr firstRow="1" bandRow="1">
                <a:tableStyleId>{7DF18680-E054-41AD-8BC1-D1AEF772440D}</a:tableStyleId>
              </a:tblPr>
              <a:tblGrid>
                <a:gridCol w="337931">
                  <a:extLst>
                    <a:ext uri="{9D8B030D-6E8A-4147-A177-3AD203B41FA5}">
                      <a16:colId xmlns:a16="http://schemas.microsoft.com/office/drawing/2014/main" val="802455620"/>
                    </a:ext>
                  </a:extLst>
                </a:gridCol>
                <a:gridCol w="2710069">
                  <a:extLst>
                    <a:ext uri="{9D8B030D-6E8A-4147-A177-3AD203B41FA5}">
                      <a16:colId xmlns:a16="http://schemas.microsoft.com/office/drawing/2014/main" val="1460270749"/>
                    </a:ext>
                  </a:extLst>
                </a:gridCol>
                <a:gridCol w="337931">
                  <a:extLst>
                    <a:ext uri="{9D8B030D-6E8A-4147-A177-3AD203B41FA5}">
                      <a16:colId xmlns:a16="http://schemas.microsoft.com/office/drawing/2014/main" val="2122328066"/>
                    </a:ext>
                  </a:extLst>
                </a:gridCol>
                <a:gridCol w="2710069">
                  <a:extLst>
                    <a:ext uri="{9D8B030D-6E8A-4147-A177-3AD203B41FA5}">
                      <a16:colId xmlns:a16="http://schemas.microsoft.com/office/drawing/2014/main" val="1155379137"/>
                    </a:ext>
                  </a:extLst>
                </a:gridCol>
                <a:gridCol w="337931">
                  <a:extLst>
                    <a:ext uri="{9D8B030D-6E8A-4147-A177-3AD203B41FA5}">
                      <a16:colId xmlns:a16="http://schemas.microsoft.com/office/drawing/2014/main" val="3399766606"/>
                    </a:ext>
                  </a:extLst>
                </a:gridCol>
                <a:gridCol w="2710069">
                  <a:extLst>
                    <a:ext uri="{9D8B030D-6E8A-4147-A177-3AD203B41FA5}">
                      <a16:colId xmlns:a16="http://schemas.microsoft.com/office/drawing/2014/main" val="2988284942"/>
                    </a:ext>
                  </a:extLst>
                </a:gridCol>
                <a:gridCol w="337931">
                  <a:extLst>
                    <a:ext uri="{9D8B030D-6E8A-4147-A177-3AD203B41FA5}">
                      <a16:colId xmlns:a16="http://schemas.microsoft.com/office/drawing/2014/main" val="362189897"/>
                    </a:ext>
                  </a:extLst>
                </a:gridCol>
                <a:gridCol w="2710069">
                  <a:extLst>
                    <a:ext uri="{9D8B030D-6E8A-4147-A177-3AD203B41FA5}">
                      <a16:colId xmlns:a16="http://schemas.microsoft.com/office/drawing/2014/main" val="3504301250"/>
                    </a:ext>
                  </a:extLst>
                </a:gridCol>
              </a:tblGrid>
              <a:tr h="383053">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922198022"/>
                  </a:ext>
                </a:extLst>
              </a:tr>
              <a:tr h="328333">
                <a:tc>
                  <a:txBody>
                    <a:bodyPr/>
                    <a:lstStyle/>
                    <a:p>
                      <a:pPr algn="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Deloitte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RIKTAM TECHNOLOGY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JSW</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Pratistan ventures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0779228"/>
                  </a:ext>
                </a:extLst>
              </a:tr>
              <a:tr h="328333">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 STEEL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MINDFIRE SOLUTIONS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WIPRO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KRYPT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5158222"/>
                  </a:ext>
                </a:extLst>
              </a:tr>
              <a:tr h="328333">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VINOVE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VEDANTA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IBM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PRADAN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8519439"/>
                  </a:ext>
                </a:extLst>
              </a:tr>
              <a:tr h="328333">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NEURALHACK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CARIGAR TOOLS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AcesoCloud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Shri Mahavir alloys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1483923"/>
                  </a:ext>
                </a:extLst>
              </a:tr>
              <a:tr h="338006">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DXC TECH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INDIGO PAINTS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Principal Global</a:t>
                      </a:r>
                      <a:br>
                        <a:rPr lang="en-US" sz="1100" u="none" strike="noStrike">
                          <a:effectLst/>
                        </a:rPr>
                      </a:br>
                      <a:r>
                        <a:rPr lang="en-US" sz="1100" u="none" strike="noStrike">
                          <a:effectLst/>
                        </a:rPr>
                        <a:t>Services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TRISYS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1861"/>
                  </a:ext>
                </a:extLst>
              </a:tr>
              <a:tr h="328333">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INFOSYS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ISERVEU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Prodapt (Kodnest)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EVOLENT HEALTH</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3000542"/>
                  </a:ext>
                </a:extLst>
              </a:tr>
              <a:tr h="328333">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HEXAWARE TECH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GODIGIT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L&amp;TTS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VODAFONE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724027"/>
                  </a:ext>
                </a:extLst>
              </a:tr>
              <a:tr h="328333">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Cognizant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 ELECTRONICS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happiest minds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SHYAM METALICS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6338369"/>
                  </a:ext>
                </a:extLst>
              </a:tr>
              <a:tr h="328333">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Teksystem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MARUTI SUZUKI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Raja software labs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INAHO DIGITAL SOLUTIONS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184215"/>
                  </a:ext>
                </a:extLst>
              </a:tr>
              <a:tr h="328333">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AMAZON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TECH MAHINDRA INTERN</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GOOGLE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FRONTROW</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6052441"/>
                  </a:ext>
                </a:extLst>
              </a:tr>
              <a:tr h="328333">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KAAR technology</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JKPAPER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 POWER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SLM METAL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1698928"/>
                  </a:ext>
                </a:extLst>
              </a:tr>
              <a:tr h="328333">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CISCO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MAVENTIC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Intelibim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SKOLAR</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425474"/>
                  </a:ext>
                </a:extLst>
              </a:tr>
              <a:tr h="328333">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L&amp;T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MILK MANTRA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TEJAS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NO BROKER</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3643982"/>
                  </a:ext>
                </a:extLst>
              </a:tr>
              <a:tr h="328333">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ICT HEALTH</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PERFECTVIPS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SOPRA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ARF DESIGN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713104"/>
                  </a:ext>
                </a:extLst>
              </a:tr>
              <a:tr h="361107">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TCS </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YOUNG TINKER</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HARMAN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101099"/>
                  </a:ext>
                </a:extLst>
              </a:tr>
              <a:tr h="328333">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BYJUS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PWC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CREDIT SUISSE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7464999"/>
                  </a:ext>
                </a:extLst>
              </a:tr>
              <a:tr h="328333">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ACCENTURE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MAVENIR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JSPL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8865358"/>
                  </a:ext>
                </a:extLst>
              </a:tr>
              <a:tr h="328333">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46753521"/>
                  </a:ext>
                </a:extLst>
              </a:tr>
            </a:tbl>
          </a:graphicData>
        </a:graphic>
      </p:graphicFrame>
    </p:spTree>
    <p:extLst>
      <p:ext uri="{BB962C8B-B14F-4D97-AF65-F5344CB8AC3E}">
        <p14:creationId xmlns:p14="http://schemas.microsoft.com/office/powerpoint/2010/main" val="1409436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25" y="101890"/>
            <a:ext cx="9720072" cy="446750"/>
          </a:xfrm>
        </p:spPr>
        <p:txBody>
          <a:bodyPr>
            <a:normAutofit fontScale="90000"/>
          </a:bodyPr>
          <a:lstStyle/>
          <a:p>
            <a:pPr algn="ctr"/>
            <a:r>
              <a:rPr lang="en-US" dirty="0">
                <a:solidFill>
                  <a:srgbClr val="00B0F0"/>
                </a:solidFill>
              </a:rPr>
              <a:t>LIST OF RECRUITRS </a:t>
            </a:r>
            <a:r>
              <a:rPr lang="en-US" dirty="0" smtClean="0">
                <a:solidFill>
                  <a:srgbClr val="00B0F0"/>
                </a:solidFill>
              </a:rPr>
              <a:t>-2020</a:t>
            </a:r>
            <a:endParaRPr lang="en-US"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06256542"/>
              </p:ext>
            </p:extLst>
          </p:nvPr>
        </p:nvGraphicFramePr>
        <p:xfrm>
          <a:off x="-1" y="522514"/>
          <a:ext cx="12192000" cy="6335485"/>
        </p:xfrm>
        <a:graphic>
          <a:graphicData uri="http://schemas.openxmlformats.org/drawingml/2006/table">
            <a:tbl>
              <a:tblPr firstRow="1" bandRow="1">
                <a:tableStyleId>{7DF18680-E054-41AD-8BC1-D1AEF772440D}</a:tableStyleId>
              </a:tblPr>
              <a:tblGrid>
                <a:gridCol w="675862">
                  <a:extLst>
                    <a:ext uri="{9D8B030D-6E8A-4147-A177-3AD203B41FA5}">
                      <a16:colId xmlns:a16="http://schemas.microsoft.com/office/drawing/2014/main" val="802455620"/>
                    </a:ext>
                  </a:extLst>
                </a:gridCol>
                <a:gridCol w="5420138">
                  <a:extLst>
                    <a:ext uri="{9D8B030D-6E8A-4147-A177-3AD203B41FA5}">
                      <a16:colId xmlns:a16="http://schemas.microsoft.com/office/drawing/2014/main" val="1460270749"/>
                    </a:ext>
                  </a:extLst>
                </a:gridCol>
                <a:gridCol w="618310">
                  <a:extLst>
                    <a:ext uri="{9D8B030D-6E8A-4147-A177-3AD203B41FA5}">
                      <a16:colId xmlns:a16="http://schemas.microsoft.com/office/drawing/2014/main" val="2122328066"/>
                    </a:ext>
                  </a:extLst>
                </a:gridCol>
                <a:gridCol w="5477690">
                  <a:extLst>
                    <a:ext uri="{9D8B030D-6E8A-4147-A177-3AD203B41FA5}">
                      <a16:colId xmlns:a16="http://schemas.microsoft.com/office/drawing/2014/main" val="1155379137"/>
                    </a:ext>
                  </a:extLst>
                </a:gridCol>
              </a:tblGrid>
              <a:tr h="426835">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922198022"/>
                  </a:ext>
                </a:extLst>
              </a:tr>
              <a:tr h="365861">
                <a:tc>
                  <a:txBody>
                    <a:bodyPr/>
                    <a:lstStyle/>
                    <a:p>
                      <a:pPr algn="r" fontAlgn="b"/>
                      <a:r>
                        <a:rPr lang="en-US" sz="1100" u="none" strike="noStrike" dirty="0">
                          <a:effectLst/>
                        </a:rPr>
                        <a:t>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err="1">
                          <a:effectLst/>
                        </a:rPr>
                        <a:t>Nineleaps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a:r>
                        <a:rPr lang="en-US" sz="1100" u="none" strike="noStrike" kern="1200" dirty="0" smtClean="0">
                          <a:effectLst/>
                        </a:rPr>
                        <a:t>17</a:t>
                      </a:r>
                      <a:endParaRPr lang="en-US" sz="1100" b="0" i="0" u="none" strike="noStrike" kern="1200" dirty="0">
                        <a:solidFill>
                          <a:srgbClr val="000000"/>
                        </a:solidFill>
                        <a:effectLst/>
                        <a:latin typeface="Times New Roman" panose="02020603050405020304" pitchFamily="18" charset="0"/>
                        <a:ea typeface="+mn-ea"/>
                        <a:cs typeface="Times New Roman" panose="02020603050405020304" pitchFamily="18" charset="0"/>
                      </a:endParaRPr>
                    </a:p>
                  </a:txBody>
                  <a:tcPr marL="9525" marR="9525" marT="9525" marB="0" anchor="b"/>
                </a:tc>
                <a:tc>
                  <a:txBody>
                    <a:bodyPr/>
                    <a:lstStyle/>
                    <a:p>
                      <a:pPr algn="l" fontAlgn="b"/>
                      <a:r>
                        <a:rPr lang="en-US" sz="1100" u="none" strike="noStrike" dirty="0">
                          <a:effectLst/>
                        </a:rPr>
                        <a:t>HCL</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950779228"/>
                  </a:ext>
                </a:extLst>
              </a:tr>
              <a:tr h="365861">
                <a:tc>
                  <a:txBody>
                    <a:bodyPr/>
                    <a:lstStyle/>
                    <a:p>
                      <a:pPr algn="r" fontAlgn="b"/>
                      <a:r>
                        <a:rPr lang="en-US" sz="1100" u="none" strike="noStrike">
                          <a:effectLst/>
                        </a:rPr>
                        <a:t>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Gyansys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18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JK PAPER</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05158222"/>
                  </a:ext>
                </a:extLst>
              </a:tr>
              <a:tr h="365861">
                <a:tc>
                  <a:txBody>
                    <a:bodyPr/>
                    <a:lstStyle/>
                    <a:p>
                      <a:pPr algn="r" fontAlgn="b"/>
                      <a:r>
                        <a:rPr lang="en-US" sz="1100" u="none" strike="noStrike">
                          <a:effectLst/>
                        </a:rPr>
                        <a:t>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DELOITTE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19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MARUTI SUZUKI</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28519439"/>
                  </a:ext>
                </a:extLst>
              </a:tr>
              <a:tr h="365861">
                <a:tc>
                  <a:txBody>
                    <a:bodyPr/>
                    <a:lstStyle/>
                    <a:p>
                      <a:pPr algn="r" fontAlgn="b"/>
                      <a:r>
                        <a:rPr lang="en-US" sz="1100" u="none" strike="noStrike">
                          <a:effectLst/>
                        </a:rPr>
                        <a:t>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KREETI TECHNOLOGIES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LTTS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31483923"/>
                  </a:ext>
                </a:extLst>
              </a:tr>
              <a:tr h="384215">
                <a:tc>
                  <a:txBody>
                    <a:bodyPr/>
                    <a:lstStyle/>
                    <a:p>
                      <a:pPr algn="r" fontAlgn="b"/>
                      <a:r>
                        <a:rPr lang="en-US" sz="1100" u="none" strike="noStrike">
                          <a:effectLst/>
                        </a:rPr>
                        <a:t>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TATA STEEL</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Credit Suisse</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41861"/>
                  </a:ext>
                </a:extLst>
              </a:tr>
              <a:tr h="365861">
                <a:tc>
                  <a:txBody>
                    <a:bodyPr/>
                    <a:lstStyle/>
                    <a:p>
                      <a:pPr algn="r" fontAlgn="b"/>
                      <a:r>
                        <a:rPr lang="en-US" sz="1100" u="none" strike="noStrike">
                          <a:effectLst/>
                        </a:rPr>
                        <a:t>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JARO EDUCATION</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TRL</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183000542"/>
                  </a:ext>
                </a:extLst>
              </a:tr>
              <a:tr h="365861">
                <a:tc>
                  <a:txBody>
                    <a:bodyPr/>
                    <a:lstStyle/>
                    <a:p>
                      <a:pPr algn="r" fontAlgn="b"/>
                      <a:r>
                        <a:rPr lang="en-US" sz="1100" u="none" strike="noStrike">
                          <a:effectLst/>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INFOSYS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WINDMOLLER</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8724027"/>
                  </a:ext>
                </a:extLst>
              </a:tr>
              <a:tr h="365861">
                <a:tc>
                  <a:txBody>
                    <a:bodyPr/>
                    <a:lstStyle/>
                    <a:p>
                      <a:pPr algn="r" fontAlgn="b"/>
                      <a:r>
                        <a:rPr lang="en-US" sz="1100" u="none" strike="noStrike">
                          <a:effectLst/>
                        </a:rPr>
                        <a:t>8</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COGNIZANT</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err="1">
                          <a:effectLst/>
                        </a:rPr>
                        <a:t>Kodnest</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826338369"/>
                  </a:ext>
                </a:extLst>
              </a:tr>
              <a:tr h="365861">
                <a:tc>
                  <a:txBody>
                    <a:bodyPr/>
                    <a:lstStyle/>
                    <a:p>
                      <a:pPr algn="r" fontAlgn="b"/>
                      <a:r>
                        <a:rPr lang="en-US" sz="1100" u="none" strike="noStrike">
                          <a:effectLst/>
                        </a:rPr>
                        <a:t>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ACCENTURE</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SG Analytics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6184215"/>
                  </a:ext>
                </a:extLst>
              </a:tr>
              <a:tr h="365861">
                <a:tc>
                  <a:txBody>
                    <a:bodyPr/>
                    <a:lstStyle/>
                    <a:p>
                      <a:pPr algn="r" fontAlgn="b"/>
                      <a:r>
                        <a:rPr lang="en-US" sz="1100" u="none" strike="noStrike">
                          <a:effectLst/>
                        </a:rPr>
                        <a:t>10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TCS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Amazon</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96052441"/>
                  </a:ext>
                </a:extLst>
              </a:tr>
              <a:tr h="365861">
                <a:tc>
                  <a:txBody>
                    <a:bodyPr/>
                    <a:lstStyle/>
                    <a:p>
                      <a:pPr algn="r" fontAlgn="b"/>
                      <a:r>
                        <a:rPr lang="en-US" sz="1100" u="none" strike="noStrike">
                          <a:effectLst/>
                        </a:rPr>
                        <a:t>11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L&amp;T ECC</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BYJUS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151698928"/>
                  </a:ext>
                </a:extLst>
              </a:tr>
              <a:tr h="365861">
                <a:tc>
                  <a:txBody>
                    <a:bodyPr/>
                    <a:lstStyle/>
                    <a:p>
                      <a:pPr algn="r" fontAlgn="b"/>
                      <a:r>
                        <a:rPr lang="en-US" sz="1100" u="none" strike="noStrike">
                          <a:effectLst/>
                        </a:rPr>
                        <a:t>12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IBM</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INTEL</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3425474"/>
                  </a:ext>
                </a:extLst>
              </a:tr>
              <a:tr h="365861">
                <a:tc>
                  <a:txBody>
                    <a:bodyPr/>
                    <a:lstStyle/>
                    <a:p>
                      <a:pPr algn="r" fontAlgn="b"/>
                      <a:r>
                        <a:rPr lang="en-US" sz="1100" u="none" strike="noStrike">
                          <a:effectLst/>
                        </a:rPr>
                        <a:t>13</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MACLEODS</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29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EXTENTIA</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033643982"/>
                  </a:ext>
                </a:extLst>
              </a:tr>
              <a:tr h="365861">
                <a:tc>
                  <a:txBody>
                    <a:bodyPr/>
                    <a:lstStyle/>
                    <a:p>
                      <a:pPr algn="r" fontAlgn="b"/>
                      <a:r>
                        <a:rPr lang="en-US" sz="1100" u="none" strike="noStrike">
                          <a:effectLst/>
                        </a:rPr>
                        <a:t>14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Aditya Birla Group</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30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RUNAYA REFINERY</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1713104"/>
                  </a:ext>
                </a:extLst>
              </a:tr>
              <a:tr h="402381">
                <a:tc>
                  <a:txBody>
                    <a:bodyPr/>
                    <a:lstStyle/>
                    <a:p>
                      <a:pPr algn="r" fontAlgn="b"/>
                      <a:r>
                        <a:rPr lang="en-US" sz="1100" u="none" strike="noStrike">
                          <a:effectLst/>
                        </a:rPr>
                        <a:t>15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a:effectLst/>
                        </a:rPr>
                        <a:t>WIPRO</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31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TRISYS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1101099"/>
                  </a:ext>
                </a:extLst>
              </a:tr>
              <a:tr h="365861">
                <a:tc>
                  <a:txBody>
                    <a:bodyPr/>
                    <a:lstStyle/>
                    <a:p>
                      <a:pPr algn="r" fontAlgn="b"/>
                      <a:r>
                        <a:rPr lang="en-US" sz="1100" u="none" strike="noStrike">
                          <a:effectLst/>
                        </a:rPr>
                        <a:t>16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PRADAN</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en-US" sz="1100" u="none" strike="noStrike" dirty="0">
                          <a:effectLst/>
                        </a:rPr>
                        <a:t>32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en-US" sz="1100" u="none" strike="noStrike" dirty="0">
                          <a:effectLst/>
                        </a:rPr>
                        <a:t>SHYAM METALLICS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157464999"/>
                  </a:ext>
                </a:extLst>
              </a:tr>
            </a:tbl>
          </a:graphicData>
        </a:graphic>
      </p:graphicFrame>
    </p:spTree>
    <p:extLst>
      <p:ext uri="{BB962C8B-B14F-4D97-AF65-F5344CB8AC3E}">
        <p14:creationId xmlns:p14="http://schemas.microsoft.com/office/powerpoint/2010/main" val="533906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2421440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85780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625" y="101890"/>
            <a:ext cx="9720072" cy="407561"/>
          </a:xfrm>
        </p:spPr>
        <p:txBody>
          <a:bodyPr>
            <a:normAutofit fontScale="90000"/>
          </a:bodyPr>
          <a:lstStyle/>
          <a:p>
            <a:pPr algn="ctr"/>
            <a:r>
              <a:rPr lang="en-US" dirty="0">
                <a:solidFill>
                  <a:srgbClr val="00B0F0"/>
                </a:solidFill>
              </a:rPr>
              <a:t>LIST OF RECRUITRS </a:t>
            </a:r>
            <a:r>
              <a:rPr lang="en-US" dirty="0" smtClean="0">
                <a:solidFill>
                  <a:srgbClr val="00B0F0"/>
                </a:solidFill>
              </a:rPr>
              <a:t>-2019</a:t>
            </a:r>
            <a:endParaRPr lang="en-US" dirty="0">
              <a:solidFill>
                <a:srgbClr val="00B0F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67430133"/>
              </p:ext>
            </p:extLst>
          </p:nvPr>
        </p:nvGraphicFramePr>
        <p:xfrm>
          <a:off x="-3" y="522515"/>
          <a:ext cx="12192002" cy="6335489"/>
        </p:xfrm>
        <a:graphic>
          <a:graphicData uri="http://schemas.openxmlformats.org/drawingml/2006/table">
            <a:tbl>
              <a:tblPr firstRow="1" bandRow="1">
                <a:tableStyleId>{7DF18680-E054-41AD-8BC1-D1AEF772440D}</a:tableStyleId>
              </a:tblPr>
              <a:tblGrid>
                <a:gridCol w="281020">
                  <a:extLst>
                    <a:ext uri="{9D8B030D-6E8A-4147-A177-3AD203B41FA5}">
                      <a16:colId xmlns:a16="http://schemas.microsoft.com/office/drawing/2014/main" val="802455620"/>
                    </a:ext>
                  </a:extLst>
                </a:gridCol>
                <a:gridCol w="5814981">
                  <a:extLst>
                    <a:ext uri="{9D8B030D-6E8A-4147-A177-3AD203B41FA5}">
                      <a16:colId xmlns:a16="http://schemas.microsoft.com/office/drawing/2014/main" val="1460270749"/>
                    </a:ext>
                  </a:extLst>
                </a:gridCol>
                <a:gridCol w="281020">
                  <a:extLst>
                    <a:ext uri="{9D8B030D-6E8A-4147-A177-3AD203B41FA5}">
                      <a16:colId xmlns:a16="http://schemas.microsoft.com/office/drawing/2014/main" val="2122328066"/>
                    </a:ext>
                  </a:extLst>
                </a:gridCol>
                <a:gridCol w="5814981">
                  <a:extLst>
                    <a:ext uri="{9D8B030D-6E8A-4147-A177-3AD203B41FA5}">
                      <a16:colId xmlns:a16="http://schemas.microsoft.com/office/drawing/2014/main" val="1155379137"/>
                    </a:ext>
                  </a:extLst>
                </a:gridCol>
              </a:tblGrid>
              <a:tr h="382641">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Sl.</a:t>
                      </a:r>
                      <a:br>
                        <a:rPr lang="en-US" sz="1100" u="none" strike="noStrike" dirty="0">
                          <a:effectLst/>
                        </a:rPr>
                      </a:br>
                      <a:r>
                        <a:rPr lang="en-US" sz="1100" u="none" strike="noStrike" dirty="0">
                          <a:effectLst/>
                        </a:rPr>
                        <a:t> No</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tc>
                  <a:txBody>
                    <a:bodyPr/>
                    <a:lstStyle/>
                    <a:p>
                      <a:pPr algn="l" fontAlgn="t"/>
                      <a:r>
                        <a:rPr lang="en-US" sz="1100" u="none" strike="noStrike" dirty="0">
                          <a:effectLst/>
                        </a:rPr>
                        <a:t>Name of the  Companies</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tc>
                <a:extLst>
                  <a:ext uri="{0D108BD9-81ED-4DB2-BD59-A6C34878D82A}">
                    <a16:rowId xmlns:a16="http://schemas.microsoft.com/office/drawing/2014/main" val="922198022"/>
                  </a:ext>
                </a:extLst>
              </a:tr>
              <a:tr h="327981">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GYANSYS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 SPONGE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0779228"/>
                  </a:ext>
                </a:extLst>
              </a:tr>
              <a:tr h="327981">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LTTS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COGNIZANT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57652435"/>
                  </a:ext>
                </a:extLst>
              </a:tr>
              <a:tr h="327981">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Deloitte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SMALL DAY IT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05158222"/>
                  </a:ext>
                </a:extLst>
              </a:tr>
              <a:tr h="327981">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INFOSYS</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TRL</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8519439"/>
                  </a:ext>
                </a:extLst>
              </a:tr>
              <a:tr h="327981">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ACCENTURE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PERFECT VIPS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31483923"/>
                  </a:ext>
                </a:extLst>
              </a:tr>
              <a:tr h="344434">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MARUTI SUZUKI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HCL DRIVE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1861"/>
                  </a:ext>
                </a:extLst>
              </a:tr>
              <a:tr h="327981">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VEDANTA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PRADAN</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3000542"/>
                  </a:ext>
                </a:extLst>
              </a:tr>
              <a:tr h="327981">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ARETEANS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JK PAPERS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724027"/>
                  </a:ext>
                </a:extLst>
              </a:tr>
              <a:tr h="327981">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TCS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Brillio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26338369"/>
                  </a:ext>
                </a:extLst>
              </a:tr>
              <a:tr h="327981">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L&amp;T ECC</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JSW CEMENT</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6184215"/>
                  </a:ext>
                </a:extLst>
              </a:tr>
              <a:tr h="327981">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ADANI PORT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JSPL </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96052441"/>
                  </a:ext>
                </a:extLst>
              </a:tr>
              <a:tr h="327981">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INFOGAIN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AFCONS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1698928"/>
                  </a:ext>
                </a:extLst>
              </a:tr>
              <a:tr h="327981">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JARO EDUCATION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INNOCULE</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3425474"/>
                  </a:ext>
                </a:extLst>
              </a:tr>
              <a:tr h="327981">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TEGA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BYJUS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3643982"/>
                  </a:ext>
                </a:extLst>
              </a:tr>
              <a:tr h="327981">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TATA STEEL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CAPGEMINI</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713104"/>
                  </a:ext>
                </a:extLst>
              </a:tr>
              <a:tr h="360718">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WIPRO</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FRESHWORKS</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1101099"/>
                  </a:ext>
                </a:extLst>
              </a:tr>
              <a:tr h="327981">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ADITYA BIRLA GROUP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TREEBO</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57464999"/>
                  </a:ext>
                </a:extLst>
              </a:tr>
              <a:tr h="327981">
                <a:tc>
                  <a:txBody>
                    <a:bodyPr/>
                    <a:lstStyle/>
                    <a:p>
                      <a:pPr algn="r" fontAlgn="b"/>
                      <a:r>
                        <a:rPr lang="en-US" sz="1100" u="none" strike="noStrike" dirty="0">
                          <a:effectLst/>
                        </a:rPr>
                        <a:t>18</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IBM</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36</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SHYAM METALLICS</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28865358"/>
                  </a:ext>
                </a:extLst>
              </a:tr>
            </a:tbl>
          </a:graphicData>
        </a:graphic>
      </p:graphicFrame>
    </p:spTree>
    <p:extLst>
      <p:ext uri="{BB962C8B-B14F-4D97-AF65-F5344CB8AC3E}">
        <p14:creationId xmlns:p14="http://schemas.microsoft.com/office/powerpoint/2010/main" val="37094437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283234" cy="6858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3234" y="-1"/>
            <a:ext cx="5908766" cy="6858001"/>
          </a:xfrm>
          <a:prstGeom prst="rect">
            <a:avLst/>
          </a:prstGeom>
        </p:spPr>
      </p:pic>
    </p:spTree>
    <p:extLst>
      <p:ext uri="{BB962C8B-B14F-4D97-AF65-F5344CB8AC3E}">
        <p14:creationId xmlns:p14="http://schemas.microsoft.com/office/powerpoint/2010/main" val="23509729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074229" cy="685800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4229" y="0"/>
            <a:ext cx="6117771" cy="6858000"/>
          </a:xfrm>
          <a:prstGeom prst="rect">
            <a:avLst/>
          </a:prstGeom>
        </p:spPr>
      </p:pic>
    </p:spTree>
    <p:extLst>
      <p:ext uri="{BB962C8B-B14F-4D97-AF65-F5344CB8AC3E}">
        <p14:creationId xmlns:p14="http://schemas.microsoft.com/office/powerpoint/2010/main" val="1315282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2246810"/>
          </a:xfr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6811"/>
            <a:ext cx="12192000" cy="4611189"/>
          </a:xfrm>
          <a:prstGeom prst="rect">
            <a:avLst/>
          </a:prstGeom>
        </p:spPr>
      </p:pic>
    </p:spTree>
    <p:extLst>
      <p:ext uri="{BB962C8B-B14F-4D97-AF65-F5344CB8AC3E}">
        <p14:creationId xmlns:p14="http://schemas.microsoft.com/office/powerpoint/2010/main" val="13606694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2493818"/>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3818"/>
            <a:ext cx="12192000" cy="4364182"/>
          </a:xfrm>
          <a:prstGeom prst="rect">
            <a:avLst/>
          </a:prstGeom>
        </p:spPr>
      </p:pic>
    </p:spTree>
    <p:extLst>
      <p:ext uri="{BB962C8B-B14F-4D97-AF65-F5344CB8AC3E}">
        <p14:creationId xmlns:p14="http://schemas.microsoft.com/office/powerpoint/2010/main" val="8226954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338455" cy="27432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38455" y="0"/>
            <a:ext cx="5853545" cy="27847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63982"/>
            <a:ext cx="6338455" cy="409401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8455" y="2805546"/>
            <a:ext cx="5853545" cy="4052454"/>
          </a:xfrm>
          <a:prstGeom prst="rect">
            <a:avLst/>
          </a:prstGeom>
        </p:spPr>
      </p:pic>
    </p:spTree>
    <p:extLst>
      <p:ext uri="{BB962C8B-B14F-4D97-AF65-F5344CB8AC3E}">
        <p14:creationId xmlns:p14="http://schemas.microsoft.com/office/powerpoint/2010/main" val="3831640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0"/>
            <a:ext cx="5818909" cy="3325091"/>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8909" y="0"/>
            <a:ext cx="6373091" cy="332509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325091"/>
            <a:ext cx="5818908" cy="353290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8908" y="3325090"/>
            <a:ext cx="6373092" cy="3532909"/>
          </a:xfrm>
          <a:prstGeom prst="rect">
            <a:avLst/>
          </a:prstGeom>
        </p:spPr>
      </p:pic>
    </p:spTree>
    <p:extLst>
      <p:ext uri="{BB962C8B-B14F-4D97-AF65-F5344CB8AC3E}">
        <p14:creationId xmlns:p14="http://schemas.microsoft.com/office/powerpoint/2010/main" val="37652365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638800" cy="363681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1"/>
            <a:ext cx="6553200" cy="349134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491344"/>
            <a:ext cx="5638800" cy="33666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8800" y="3345872"/>
            <a:ext cx="6553200" cy="3512128"/>
          </a:xfrm>
          <a:prstGeom prst="rect">
            <a:avLst/>
          </a:prstGeom>
        </p:spPr>
      </p:pic>
    </p:spTree>
    <p:extLst>
      <p:ext uri="{BB962C8B-B14F-4D97-AF65-F5344CB8AC3E}">
        <p14:creationId xmlns:p14="http://schemas.microsoft.com/office/powerpoint/2010/main" val="2026792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344978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449782"/>
            <a:ext cx="6317673" cy="3408218"/>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7672" y="3449782"/>
            <a:ext cx="5874327" cy="3408218"/>
          </a:xfrm>
          <a:prstGeom prst="rect">
            <a:avLst/>
          </a:prstGeom>
        </p:spPr>
      </p:pic>
    </p:spTree>
    <p:extLst>
      <p:ext uri="{BB962C8B-B14F-4D97-AF65-F5344CB8AC3E}">
        <p14:creationId xmlns:p14="http://schemas.microsoft.com/office/powerpoint/2010/main" val="401595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70889094"/>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695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84129023"/>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29844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760510399"/>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2479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ph idx="1"/>
            <p:extLst>
              <p:ext uri="{D42A27DB-BD31-4B8C-83A1-F6EECF244321}">
                <p14:modId xmlns:p14="http://schemas.microsoft.com/office/powerpoint/2010/main" val="143958725"/>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34721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79604058"/>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559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48413270"/>
              </p:ext>
            </p:extLst>
          </p:nvPr>
        </p:nvGraphicFramePr>
        <p:xfrm>
          <a:off x="0" y="0"/>
          <a:ext cx="12192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00630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455F51"/>
      </a:dk2>
      <a:lt2>
        <a:srgbClr val="E3DED1"/>
      </a:lt2>
      <a:accent1>
        <a:srgbClr val="99CB38"/>
      </a:accent1>
      <a:accent2>
        <a:srgbClr val="63A537"/>
      </a:accent2>
      <a:accent3>
        <a:srgbClr val="E6D024"/>
      </a:accent3>
      <a:accent4>
        <a:srgbClr val="CC9700"/>
      </a:accent4>
      <a:accent5>
        <a:srgbClr val="4EB3CF"/>
      </a:accent5>
      <a:accent6>
        <a:srgbClr val="378DA6"/>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347</TotalTime>
  <Words>1793</Words>
  <Application>Microsoft Office PowerPoint</Application>
  <PresentationFormat>Widescreen</PresentationFormat>
  <Paragraphs>1199</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Times New Roman</vt:lpstr>
      <vt:lpstr>Tw Cen MT</vt:lpstr>
      <vt:lpstr>Tw Cen MT Condensed</vt:lpstr>
      <vt:lpstr>Verdana</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 OF RECRUITRS -2024</vt:lpstr>
      <vt:lpstr>LIST OF RECRUITRS -2023</vt:lpstr>
      <vt:lpstr>LIST OF RECRUITRS -2022</vt:lpstr>
      <vt:lpstr>LIST OF RECRUITRS -2021</vt:lpstr>
      <vt:lpstr>LIST OF RECRUITRS -2020</vt:lpstr>
      <vt:lpstr>LIST OF RECRUITRS -2019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38</cp:revision>
  <cp:lastPrinted>2025-02-03T21:08:55Z</cp:lastPrinted>
  <dcterms:created xsi:type="dcterms:W3CDTF">2025-02-02T20:18:26Z</dcterms:created>
  <dcterms:modified xsi:type="dcterms:W3CDTF">2025-02-03T21:10:08Z</dcterms:modified>
</cp:coreProperties>
</file>