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6"/>
  </p:notesMasterIdLst>
  <p:sldIdLst>
    <p:sldId id="267" r:id="rId2"/>
    <p:sldId id="297" r:id="rId3"/>
    <p:sldId id="327" r:id="rId4"/>
    <p:sldId id="328" r:id="rId5"/>
    <p:sldId id="329" r:id="rId6"/>
    <p:sldId id="330" r:id="rId7"/>
    <p:sldId id="331" r:id="rId8"/>
    <p:sldId id="332" r:id="rId9"/>
    <p:sldId id="333" r:id="rId10"/>
    <p:sldId id="334" r:id="rId11"/>
    <p:sldId id="335" r:id="rId12"/>
    <p:sldId id="336" r:id="rId13"/>
    <p:sldId id="337" r:id="rId14"/>
    <p:sldId id="338" r:id="rId15"/>
    <p:sldId id="339" r:id="rId16"/>
    <p:sldId id="340" r:id="rId17"/>
    <p:sldId id="341" r:id="rId18"/>
    <p:sldId id="342" r:id="rId19"/>
    <p:sldId id="343" r:id="rId20"/>
    <p:sldId id="344" r:id="rId21"/>
    <p:sldId id="345" r:id="rId22"/>
    <p:sldId id="346" r:id="rId23"/>
    <p:sldId id="347" r:id="rId24"/>
    <p:sldId id="348" r:id="rId25"/>
    <p:sldId id="350" r:id="rId26"/>
    <p:sldId id="351" r:id="rId27"/>
    <p:sldId id="352" r:id="rId28"/>
    <p:sldId id="353" r:id="rId29"/>
    <p:sldId id="354" r:id="rId30"/>
    <p:sldId id="355" r:id="rId31"/>
    <p:sldId id="356" r:id="rId32"/>
    <p:sldId id="357" r:id="rId33"/>
    <p:sldId id="358" r:id="rId34"/>
    <p:sldId id="359" r:id="rId35"/>
    <p:sldId id="360" r:id="rId36"/>
    <p:sldId id="362" r:id="rId37"/>
    <p:sldId id="363" r:id="rId38"/>
    <p:sldId id="364" r:id="rId39"/>
    <p:sldId id="365" r:id="rId40"/>
    <p:sldId id="366" r:id="rId41"/>
    <p:sldId id="367" r:id="rId42"/>
    <p:sldId id="368" r:id="rId43"/>
    <p:sldId id="369" r:id="rId44"/>
    <p:sldId id="296" r:id="rId45"/>
    <p:sldId id="326"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 id="318" r:id="rId67"/>
    <p:sldId id="319" r:id="rId68"/>
    <p:sldId id="320" r:id="rId69"/>
    <p:sldId id="321" r:id="rId70"/>
    <p:sldId id="322" r:id="rId71"/>
    <p:sldId id="323" r:id="rId72"/>
    <p:sldId id="324" r:id="rId73"/>
    <p:sldId id="325" r:id="rId74"/>
    <p:sldId id="291" r:id="rId7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9" d="100"/>
          <a:sy n="69" d="100"/>
        </p:scale>
        <p:origin x="524" y="52"/>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B4EB6A-FF10-4D18-854F-DAFC31441C1A}" type="datetimeFigureOut">
              <a:rPr lang="en-IN" smtClean="0"/>
              <a:t>10-07-2024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86E70F-93DA-4360-8A4D-61789D294293}" type="slidenum">
              <a:rPr lang="en-IN" smtClean="0"/>
              <a:t>‹#›</a:t>
            </a:fld>
            <a:endParaRPr lang="en-IN"/>
          </a:p>
        </p:txBody>
      </p:sp>
    </p:spTree>
    <p:extLst>
      <p:ext uri="{BB962C8B-B14F-4D97-AF65-F5344CB8AC3E}">
        <p14:creationId xmlns:p14="http://schemas.microsoft.com/office/powerpoint/2010/main" val="2438449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2" name="Google Shape;25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63124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2EA00B46-AE54-41A2-A61C-FFAAAE2C1A1E}" type="slidenum">
              <a:rPr lang="en-US" smtClean="0"/>
              <a:pPr/>
              <a:t>22</a:t>
            </a:fld>
            <a:endParaRPr lang="en-US"/>
          </a:p>
        </p:txBody>
      </p:sp>
    </p:spTree>
    <p:extLst>
      <p:ext uri="{BB962C8B-B14F-4D97-AF65-F5344CB8AC3E}">
        <p14:creationId xmlns:p14="http://schemas.microsoft.com/office/powerpoint/2010/main" val="10734647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5735F9F5-453B-4DB0-A9A8-D276F3DB7D88}" type="datetimeFigureOut">
              <a:rPr lang="en-IN" smtClean="0"/>
              <a:t>10-07-2024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5105D5F-96CC-463D-811C-94D63818BAD0}" type="slidenum">
              <a:rPr lang="en-IN" smtClean="0"/>
              <a:t>‹#›</a:t>
            </a:fld>
            <a:endParaRPr lang="en-IN"/>
          </a:p>
        </p:txBody>
      </p:sp>
    </p:spTree>
    <p:extLst>
      <p:ext uri="{BB962C8B-B14F-4D97-AF65-F5344CB8AC3E}">
        <p14:creationId xmlns:p14="http://schemas.microsoft.com/office/powerpoint/2010/main" val="3693111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5735F9F5-453B-4DB0-A9A8-D276F3DB7D88}" type="datetimeFigureOut">
              <a:rPr lang="en-IN" smtClean="0"/>
              <a:t>10-07-2024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5105D5F-96CC-463D-811C-94D63818BAD0}" type="slidenum">
              <a:rPr lang="en-IN" smtClean="0"/>
              <a:t>‹#›</a:t>
            </a:fld>
            <a:endParaRPr lang="en-IN"/>
          </a:p>
        </p:txBody>
      </p:sp>
    </p:spTree>
    <p:extLst>
      <p:ext uri="{BB962C8B-B14F-4D97-AF65-F5344CB8AC3E}">
        <p14:creationId xmlns:p14="http://schemas.microsoft.com/office/powerpoint/2010/main" val="2133280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5735F9F5-453B-4DB0-A9A8-D276F3DB7D88}" type="datetimeFigureOut">
              <a:rPr lang="en-IN" smtClean="0"/>
              <a:t>10-07-2024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5105D5F-96CC-463D-811C-94D63818BAD0}" type="slidenum">
              <a:rPr lang="en-IN" smtClean="0"/>
              <a:t>‹#›</a:t>
            </a:fld>
            <a:endParaRPr lang="en-IN"/>
          </a:p>
        </p:txBody>
      </p:sp>
    </p:spTree>
    <p:extLst>
      <p:ext uri="{BB962C8B-B14F-4D97-AF65-F5344CB8AC3E}">
        <p14:creationId xmlns:p14="http://schemas.microsoft.com/office/powerpoint/2010/main" val="18581142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Blank">
    <p:spTree>
      <p:nvGrpSpPr>
        <p:cNvPr id="1" name=""/>
        <p:cNvGrpSpPr/>
        <p:nvPr/>
      </p:nvGrpSpPr>
      <p:grpSpPr>
        <a:xfrm>
          <a:off x="0" y="0"/>
          <a:ext cx="0" cy="0"/>
          <a:chOff x="0" y="0"/>
          <a:chExt cx="0" cy="0"/>
        </a:xfrm>
      </p:grpSpPr>
      <p:sp>
        <p:nvSpPr>
          <p:cNvPr id="78" name="Text Placeholder 77">
            <a:extLst>
              <a:ext uri="{FF2B5EF4-FFF2-40B4-BE49-F238E27FC236}">
                <a16:creationId xmlns="" xmlns:a16="http://schemas.microsoft.com/office/drawing/2014/main" id="{0B092376-293D-814E-8504-10AD3FC6C33F}"/>
              </a:ext>
            </a:extLst>
          </p:cNvPr>
          <p:cNvSpPr>
            <a:spLocks noGrp="1"/>
          </p:cNvSpPr>
          <p:nvPr>
            <p:ph type="body" sz="quarter" idx="10"/>
          </p:nvPr>
        </p:nvSpPr>
        <p:spPr>
          <a:xfrm>
            <a:off x="3459033" y="920887"/>
            <a:ext cx="2082800" cy="990600"/>
          </a:xfrm>
          <a:gradFill flip="none" rotWithShape="1">
            <a:gsLst>
              <a:gs pos="0">
                <a:srgbClr val="D3D3D3">
                  <a:alpha val="72549"/>
                </a:srgbClr>
              </a:gs>
              <a:gs pos="100000">
                <a:srgbClr val="FFFFFF">
                  <a:alpha val="0"/>
                </a:srgbClr>
              </a:gs>
            </a:gsLst>
            <a:lin ang="0" scaled="1"/>
            <a:tileRect/>
          </a:gradFill>
          <a:ln w="9525">
            <a:noFill/>
            <a:miter lim="800000"/>
            <a:headEnd/>
            <a:tailEnd/>
          </a:ln>
          <a:effectLst/>
        </p:spPr>
        <p:txBody>
          <a:bodyPr/>
          <a:lstStyle>
            <a:lvl1pPr marL="0" indent="0" algn="l">
              <a:buNone/>
              <a:defRPr lang="en-US" sz="1400" dirty="0" smtClean="0">
                <a:solidFill>
                  <a:srgbClr val="404040"/>
                </a:solidFill>
                <a:latin typeface="+mn-lt"/>
              </a:defRPr>
            </a:lvl1pPr>
          </a:lstStyle>
          <a:p>
            <a:pPr marL="0" lvl="0">
              <a:lnSpc>
                <a:spcPct val="85000"/>
              </a:lnSpc>
            </a:pPr>
            <a:r>
              <a:rPr lang="en-US" smtClean="0"/>
              <a:t>Click to edit Master text styles</a:t>
            </a:r>
          </a:p>
        </p:txBody>
      </p:sp>
      <p:sp>
        <p:nvSpPr>
          <p:cNvPr id="81" name="Text Placeholder 77">
            <a:extLst>
              <a:ext uri="{FF2B5EF4-FFF2-40B4-BE49-F238E27FC236}">
                <a16:creationId xmlns="" xmlns:a16="http://schemas.microsoft.com/office/drawing/2014/main" id="{B0998207-3F3B-9940-9A4A-F5C7E11A0CEB}"/>
              </a:ext>
            </a:extLst>
          </p:cNvPr>
          <p:cNvSpPr>
            <a:spLocks noGrp="1"/>
          </p:cNvSpPr>
          <p:nvPr>
            <p:ph type="body" sz="quarter" idx="11"/>
          </p:nvPr>
        </p:nvSpPr>
        <p:spPr>
          <a:xfrm>
            <a:off x="5583372" y="1220069"/>
            <a:ext cx="2082800" cy="990600"/>
          </a:xfrm>
          <a:gradFill flip="none" rotWithShape="1">
            <a:gsLst>
              <a:gs pos="0">
                <a:srgbClr val="D3D3D3">
                  <a:alpha val="72549"/>
                </a:srgbClr>
              </a:gs>
              <a:gs pos="100000">
                <a:srgbClr val="FFFFFF">
                  <a:alpha val="0"/>
                </a:srgbClr>
              </a:gs>
            </a:gsLst>
            <a:lin ang="0" scaled="1"/>
            <a:tileRect/>
          </a:gradFill>
          <a:ln w="9525">
            <a:noFill/>
            <a:miter lim="800000"/>
            <a:headEnd/>
            <a:tailEnd/>
          </a:ln>
          <a:effectLst/>
        </p:spPr>
        <p:txBody>
          <a:bodyPr/>
          <a:lstStyle>
            <a:lvl1pPr marL="0" indent="0" algn="l">
              <a:buNone/>
              <a:defRPr lang="en-US" sz="1400" dirty="0" smtClean="0">
                <a:solidFill>
                  <a:srgbClr val="404040"/>
                </a:solidFill>
                <a:latin typeface="+mn-lt"/>
              </a:defRPr>
            </a:lvl1pPr>
          </a:lstStyle>
          <a:p>
            <a:pPr marL="0" lvl="0">
              <a:lnSpc>
                <a:spcPct val="85000"/>
              </a:lnSpc>
            </a:pPr>
            <a:r>
              <a:rPr lang="en-US" smtClean="0"/>
              <a:t>Click to edit Master text styles</a:t>
            </a:r>
          </a:p>
        </p:txBody>
      </p:sp>
      <p:sp>
        <p:nvSpPr>
          <p:cNvPr id="82" name="Text Placeholder 77">
            <a:extLst>
              <a:ext uri="{FF2B5EF4-FFF2-40B4-BE49-F238E27FC236}">
                <a16:creationId xmlns="" xmlns:a16="http://schemas.microsoft.com/office/drawing/2014/main" id="{9A62C131-98B4-A846-AE6C-DF6B5A743E18}"/>
              </a:ext>
            </a:extLst>
          </p:cNvPr>
          <p:cNvSpPr>
            <a:spLocks noGrp="1"/>
          </p:cNvSpPr>
          <p:nvPr>
            <p:ph type="body" sz="quarter" idx="12"/>
          </p:nvPr>
        </p:nvSpPr>
        <p:spPr>
          <a:xfrm>
            <a:off x="7705499" y="1608825"/>
            <a:ext cx="2082800" cy="990600"/>
          </a:xfrm>
          <a:gradFill flip="none" rotWithShape="1">
            <a:gsLst>
              <a:gs pos="0">
                <a:srgbClr val="D3D3D3">
                  <a:alpha val="72549"/>
                </a:srgbClr>
              </a:gs>
              <a:gs pos="100000">
                <a:srgbClr val="FFFFFF">
                  <a:alpha val="0"/>
                </a:srgbClr>
              </a:gs>
            </a:gsLst>
            <a:lin ang="0" scaled="1"/>
            <a:tileRect/>
          </a:gradFill>
          <a:ln w="9525">
            <a:noFill/>
            <a:miter lim="800000"/>
            <a:headEnd/>
            <a:tailEnd/>
          </a:ln>
          <a:effectLst/>
        </p:spPr>
        <p:txBody>
          <a:bodyPr/>
          <a:lstStyle>
            <a:lvl1pPr marL="0" indent="0" algn="l">
              <a:buNone/>
              <a:defRPr lang="en-US" sz="1400" dirty="0" smtClean="0">
                <a:solidFill>
                  <a:srgbClr val="404040"/>
                </a:solidFill>
                <a:latin typeface="+mn-lt"/>
              </a:defRPr>
            </a:lvl1pPr>
          </a:lstStyle>
          <a:p>
            <a:pPr marL="0" lvl="0">
              <a:lnSpc>
                <a:spcPct val="85000"/>
              </a:lnSpc>
            </a:pPr>
            <a:r>
              <a:rPr lang="en-US" smtClean="0"/>
              <a:t>Click to edit Master text styles</a:t>
            </a:r>
          </a:p>
        </p:txBody>
      </p:sp>
      <p:sp>
        <p:nvSpPr>
          <p:cNvPr id="84" name="Text Placeholder 83">
            <a:extLst>
              <a:ext uri="{FF2B5EF4-FFF2-40B4-BE49-F238E27FC236}">
                <a16:creationId xmlns="" xmlns:a16="http://schemas.microsoft.com/office/drawing/2014/main" id="{C87789DE-8F91-E44E-96BE-12C0559F6FB9}"/>
              </a:ext>
            </a:extLst>
          </p:cNvPr>
          <p:cNvSpPr>
            <a:spLocks noGrp="1"/>
          </p:cNvSpPr>
          <p:nvPr>
            <p:ph type="body" sz="quarter" idx="13"/>
          </p:nvPr>
        </p:nvSpPr>
        <p:spPr>
          <a:xfrm>
            <a:off x="3465622" y="2269796"/>
            <a:ext cx="1207557" cy="1348061"/>
          </a:xfrm>
          <a:noFill/>
          <a:effectLst>
            <a:outerShdw blurRad="50800" dist="38100" dir="5400000" algn="t" rotWithShape="0">
              <a:prstClr val="black">
                <a:alpha val="40000"/>
              </a:prstClr>
            </a:outerShdw>
          </a:effectLst>
          <a:scene3d>
            <a:camera prst="orthographicFront">
              <a:rot lat="1200000" lon="20399986" rev="0"/>
            </a:camera>
            <a:lightRig rig="threePt" dir="t"/>
          </a:scene3d>
        </p:spPr>
        <p:txBody>
          <a:bodyPr wrap="square" rtlCol="0">
            <a:spAutoFit/>
          </a:bodyPr>
          <a:lstStyle>
            <a:lvl1pPr marL="0" indent="0">
              <a:buNone/>
              <a:defRPr lang="en-US" sz="2400" dirty="0" smtClean="0">
                <a:solidFill>
                  <a:srgbClr val="FFFFFF"/>
                </a:solidFill>
                <a:latin typeface="+mj-lt"/>
                <a:cs typeface="Arial" pitchFamily="34" charset="0"/>
              </a:defRPr>
            </a:lvl1pPr>
          </a:lstStyle>
          <a:p>
            <a:pPr marL="0" lvl="0" algn="ctr">
              <a:lnSpc>
                <a:spcPct val="85000"/>
              </a:lnSpc>
            </a:pPr>
            <a:r>
              <a:rPr lang="en-US" smtClean="0"/>
              <a:t>Click to edit Master text styles</a:t>
            </a:r>
          </a:p>
        </p:txBody>
      </p:sp>
      <p:sp>
        <p:nvSpPr>
          <p:cNvPr id="85" name="Text Placeholder 83">
            <a:extLst>
              <a:ext uri="{FF2B5EF4-FFF2-40B4-BE49-F238E27FC236}">
                <a16:creationId xmlns="" xmlns:a16="http://schemas.microsoft.com/office/drawing/2014/main" id="{D5C13B08-1AEA-0541-B928-190FE4F59997}"/>
              </a:ext>
            </a:extLst>
          </p:cNvPr>
          <p:cNvSpPr>
            <a:spLocks noGrp="1"/>
          </p:cNvSpPr>
          <p:nvPr>
            <p:ph type="body" sz="quarter" idx="14"/>
          </p:nvPr>
        </p:nvSpPr>
        <p:spPr>
          <a:xfrm>
            <a:off x="5500941" y="2625619"/>
            <a:ext cx="1207557" cy="1348061"/>
          </a:xfrm>
          <a:noFill/>
          <a:effectLst>
            <a:outerShdw blurRad="50800" dist="38100" dir="5400000" algn="t" rotWithShape="0">
              <a:prstClr val="black">
                <a:alpha val="40000"/>
              </a:prstClr>
            </a:outerShdw>
          </a:effectLst>
          <a:scene3d>
            <a:camera prst="orthographicFront">
              <a:rot lat="1200000" lon="20399986" rev="0"/>
            </a:camera>
            <a:lightRig rig="threePt" dir="t"/>
          </a:scene3d>
        </p:spPr>
        <p:txBody>
          <a:bodyPr wrap="square" rtlCol="0">
            <a:spAutoFit/>
          </a:bodyPr>
          <a:lstStyle>
            <a:lvl1pPr marL="0" indent="0">
              <a:buNone/>
              <a:defRPr lang="en-US" sz="2400" dirty="0" smtClean="0">
                <a:solidFill>
                  <a:schemeClr val="tx1"/>
                </a:solidFill>
                <a:latin typeface="+mj-lt"/>
                <a:cs typeface="Arial" pitchFamily="34" charset="0"/>
              </a:defRPr>
            </a:lvl1pPr>
          </a:lstStyle>
          <a:p>
            <a:pPr marL="0" lvl="0" algn="ctr">
              <a:lnSpc>
                <a:spcPct val="85000"/>
              </a:lnSpc>
            </a:pPr>
            <a:r>
              <a:rPr lang="en-US" smtClean="0"/>
              <a:t>Click to edit Master text styles</a:t>
            </a:r>
          </a:p>
        </p:txBody>
      </p:sp>
      <p:sp>
        <p:nvSpPr>
          <p:cNvPr id="86" name="Text Placeholder 83">
            <a:extLst>
              <a:ext uri="{FF2B5EF4-FFF2-40B4-BE49-F238E27FC236}">
                <a16:creationId xmlns="" xmlns:a16="http://schemas.microsoft.com/office/drawing/2014/main" id="{9A0A668D-AC6C-0847-B1DA-2DF3A211D540}"/>
              </a:ext>
            </a:extLst>
          </p:cNvPr>
          <p:cNvSpPr>
            <a:spLocks noGrp="1"/>
          </p:cNvSpPr>
          <p:nvPr>
            <p:ph type="body" sz="quarter" idx="15"/>
          </p:nvPr>
        </p:nvSpPr>
        <p:spPr>
          <a:xfrm>
            <a:off x="7685590" y="3028900"/>
            <a:ext cx="1207557" cy="1348061"/>
          </a:xfrm>
          <a:noFill/>
          <a:effectLst>
            <a:outerShdw blurRad="50800" dist="38100" dir="5400000" algn="t" rotWithShape="0">
              <a:prstClr val="black">
                <a:alpha val="40000"/>
              </a:prstClr>
            </a:outerShdw>
          </a:effectLst>
          <a:scene3d>
            <a:camera prst="orthographicFront">
              <a:rot lat="1200000" lon="20399986" rev="0"/>
            </a:camera>
            <a:lightRig rig="threePt" dir="t"/>
          </a:scene3d>
        </p:spPr>
        <p:txBody>
          <a:bodyPr wrap="square" rtlCol="0">
            <a:spAutoFit/>
          </a:bodyPr>
          <a:lstStyle>
            <a:lvl1pPr marL="0" indent="0">
              <a:buNone/>
              <a:defRPr lang="en-US" sz="2400" dirty="0" smtClean="0">
                <a:solidFill>
                  <a:srgbClr val="FFFFFF"/>
                </a:solidFill>
                <a:latin typeface="+mj-lt"/>
                <a:cs typeface="Arial" pitchFamily="34" charset="0"/>
              </a:defRPr>
            </a:lvl1pPr>
          </a:lstStyle>
          <a:p>
            <a:pPr marL="0" lvl="0" algn="ctr">
              <a:lnSpc>
                <a:spcPct val="85000"/>
              </a:lnSpc>
            </a:pPr>
            <a:r>
              <a:rPr lang="en-US" smtClean="0"/>
              <a:t>Click to edit Master text styles</a:t>
            </a:r>
          </a:p>
        </p:txBody>
      </p:sp>
      <p:sp>
        <p:nvSpPr>
          <p:cNvPr id="90" name="Text Placeholder 89">
            <a:extLst>
              <a:ext uri="{FF2B5EF4-FFF2-40B4-BE49-F238E27FC236}">
                <a16:creationId xmlns="" xmlns:a16="http://schemas.microsoft.com/office/drawing/2014/main" id="{91BB790C-6BC5-134B-A8A8-83ECB5114A62}"/>
              </a:ext>
            </a:extLst>
          </p:cNvPr>
          <p:cNvSpPr>
            <a:spLocks noGrp="1"/>
          </p:cNvSpPr>
          <p:nvPr>
            <p:ph type="body" sz="quarter" idx="17"/>
          </p:nvPr>
        </p:nvSpPr>
        <p:spPr>
          <a:xfrm>
            <a:off x="2094691" y="4502477"/>
            <a:ext cx="4803553" cy="461665"/>
          </a:xfrm>
          <a:noFill/>
          <a:scene3d>
            <a:camera prst="orthographicFront">
              <a:rot lat="1980000" lon="1800000" rev="0"/>
            </a:camera>
            <a:lightRig rig="threePt" dir="t"/>
          </a:scene3d>
        </p:spPr>
        <p:txBody>
          <a:bodyPr wrap="square" rtlCol="0">
            <a:spAutoFit/>
          </a:bodyPr>
          <a:lstStyle>
            <a:lvl1pPr marL="0" indent="0" algn="ctr">
              <a:buNone/>
              <a:defRPr lang="en-US" sz="2400" dirty="0" smtClean="0">
                <a:solidFill>
                  <a:srgbClr val="000000"/>
                </a:solidFill>
                <a:latin typeface="+mj-lt"/>
              </a:defRPr>
            </a:lvl1pPr>
          </a:lstStyle>
          <a:p>
            <a:pPr marL="0" lvl="0"/>
            <a:r>
              <a:rPr lang="en-US" smtClean="0"/>
              <a:t>Click to edit Master text styles</a:t>
            </a:r>
          </a:p>
        </p:txBody>
      </p:sp>
      <p:sp>
        <p:nvSpPr>
          <p:cNvPr id="2" name="Title 1">
            <a:extLst>
              <a:ext uri="{FF2B5EF4-FFF2-40B4-BE49-F238E27FC236}">
                <a16:creationId xmlns="" xmlns:a16="http://schemas.microsoft.com/office/drawing/2014/main" id="{8B776898-FCE7-274A-A10F-DC97B30FE73A}"/>
              </a:ext>
            </a:extLst>
          </p:cNvPr>
          <p:cNvSpPr>
            <a:spLocks noGrp="1"/>
          </p:cNvSpPr>
          <p:nvPr>
            <p:ph type="title"/>
          </p:nvPr>
        </p:nvSpPr>
        <p:spPr>
          <a:xfrm>
            <a:off x="990600" y="5181600"/>
            <a:ext cx="3048000" cy="1027247"/>
          </a:xfrm>
        </p:spPr>
        <p:txBody>
          <a:bodyPr>
            <a:normAutofit/>
          </a:bodyPr>
          <a:lstStyle>
            <a:lvl1pPr marL="342900" indent="-342900" algn="ctr">
              <a:buFont typeface="Arial" panose="020B0604020202020204" pitchFamily="34" charset="0"/>
              <a:buChar char="•"/>
              <a:defRPr sz="2000">
                <a:solidFill>
                  <a:schemeClr val="tx1"/>
                </a:solidFill>
              </a:defRPr>
            </a:lvl1pPr>
          </a:lstStyle>
          <a:p>
            <a:r>
              <a:rPr lang="en-US" smtClean="0"/>
              <a:t>Click to edit Master title style</a:t>
            </a:r>
            <a:endParaRPr lang="en-US"/>
          </a:p>
        </p:txBody>
      </p:sp>
    </p:spTree>
    <p:extLst>
      <p:ext uri="{BB962C8B-B14F-4D97-AF65-F5344CB8AC3E}">
        <p14:creationId xmlns:p14="http://schemas.microsoft.com/office/powerpoint/2010/main" val="1073047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5735F9F5-453B-4DB0-A9A8-D276F3DB7D88}" type="datetimeFigureOut">
              <a:rPr lang="en-IN" smtClean="0"/>
              <a:t>10-07-2024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5105D5F-96CC-463D-811C-94D63818BAD0}" type="slidenum">
              <a:rPr lang="en-IN" smtClean="0"/>
              <a:t>‹#›</a:t>
            </a:fld>
            <a:endParaRPr lang="en-IN"/>
          </a:p>
        </p:txBody>
      </p:sp>
    </p:spTree>
    <p:extLst>
      <p:ext uri="{BB962C8B-B14F-4D97-AF65-F5344CB8AC3E}">
        <p14:creationId xmlns:p14="http://schemas.microsoft.com/office/powerpoint/2010/main" val="3430851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35F9F5-453B-4DB0-A9A8-D276F3DB7D88}" type="datetimeFigureOut">
              <a:rPr lang="en-IN" smtClean="0"/>
              <a:t>10-07-2024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5105D5F-96CC-463D-811C-94D63818BAD0}" type="slidenum">
              <a:rPr lang="en-IN" smtClean="0"/>
              <a:t>‹#›</a:t>
            </a:fld>
            <a:endParaRPr lang="en-IN"/>
          </a:p>
        </p:txBody>
      </p:sp>
    </p:spTree>
    <p:extLst>
      <p:ext uri="{BB962C8B-B14F-4D97-AF65-F5344CB8AC3E}">
        <p14:creationId xmlns:p14="http://schemas.microsoft.com/office/powerpoint/2010/main" val="2865426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5735F9F5-453B-4DB0-A9A8-D276F3DB7D88}" type="datetimeFigureOut">
              <a:rPr lang="en-IN" smtClean="0"/>
              <a:t>10-07-2024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5105D5F-96CC-463D-811C-94D63818BAD0}" type="slidenum">
              <a:rPr lang="en-IN" smtClean="0"/>
              <a:t>‹#›</a:t>
            </a:fld>
            <a:endParaRPr lang="en-IN"/>
          </a:p>
        </p:txBody>
      </p:sp>
    </p:spTree>
    <p:extLst>
      <p:ext uri="{BB962C8B-B14F-4D97-AF65-F5344CB8AC3E}">
        <p14:creationId xmlns:p14="http://schemas.microsoft.com/office/powerpoint/2010/main" val="431307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5735F9F5-453B-4DB0-A9A8-D276F3DB7D88}" type="datetimeFigureOut">
              <a:rPr lang="en-IN" smtClean="0"/>
              <a:t>10-07-2024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5105D5F-96CC-463D-811C-94D63818BAD0}" type="slidenum">
              <a:rPr lang="en-IN" smtClean="0"/>
              <a:t>‹#›</a:t>
            </a:fld>
            <a:endParaRPr lang="en-IN"/>
          </a:p>
        </p:txBody>
      </p:sp>
    </p:spTree>
    <p:extLst>
      <p:ext uri="{BB962C8B-B14F-4D97-AF65-F5344CB8AC3E}">
        <p14:creationId xmlns:p14="http://schemas.microsoft.com/office/powerpoint/2010/main" val="3820466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5735F9F5-453B-4DB0-A9A8-D276F3DB7D88}" type="datetimeFigureOut">
              <a:rPr lang="en-IN" smtClean="0"/>
              <a:t>10-07-2024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5105D5F-96CC-463D-811C-94D63818BAD0}" type="slidenum">
              <a:rPr lang="en-IN" smtClean="0"/>
              <a:t>‹#›</a:t>
            </a:fld>
            <a:endParaRPr lang="en-IN"/>
          </a:p>
        </p:txBody>
      </p:sp>
    </p:spTree>
    <p:extLst>
      <p:ext uri="{BB962C8B-B14F-4D97-AF65-F5344CB8AC3E}">
        <p14:creationId xmlns:p14="http://schemas.microsoft.com/office/powerpoint/2010/main" val="3542564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35F9F5-453B-4DB0-A9A8-D276F3DB7D88}" type="datetimeFigureOut">
              <a:rPr lang="en-IN" smtClean="0"/>
              <a:t>10-07-2024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5105D5F-96CC-463D-811C-94D63818BAD0}" type="slidenum">
              <a:rPr lang="en-IN" smtClean="0"/>
              <a:t>‹#›</a:t>
            </a:fld>
            <a:endParaRPr lang="en-IN"/>
          </a:p>
        </p:txBody>
      </p:sp>
    </p:spTree>
    <p:extLst>
      <p:ext uri="{BB962C8B-B14F-4D97-AF65-F5344CB8AC3E}">
        <p14:creationId xmlns:p14="http://schemas.microsoft.com/office/powerpoint/2010/main" val="1137638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35F9F5-453B-4DB0-A9A8-D276F3DB7D88}" type="datetimeFigureOut">
              <a:rPr lang="en-IN" smtClean="0"/>
              <a:t>10-07-2024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5105D5F-96CC-463D-811C-94D63818BAD0}" type="slidenum">
              <a:rPr lang="en-IN" smtClean="0"/>
              <a:t>‹#›</a:t>
            </a:fld>
            <a:endParaRPr lang="en-IN"/>
          </a:p>
        </p:txBody>
      </p:sp>
    </p:spTree>
    <p:extLst>
      <p:ext uri="{BB962C8B-B14F-4D97-AF65-F5344CB8AC3E}">
        <p14:creationId xmlns:p14="http://schemas.microsoft.com/office/powerpoint/2010/main" val="3067794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35F9F5-453B-4DB0-A9A8-D276F3DB7D88}" type="datetimeFigureOut">
              <a:rPr lang="en-IN" smtClean="0"/>
              <a:t>10-07-2024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5105D5F-96CC-463D-811C-94D63818BAD0}" type="slidenum">
              <a:rPr lang="en-IN" smtClean="0"/>
              <a:t>‹#›</a:t>
            </a:fld>
            <a:endParaRPr lang="en-IN"/>
          </a:p>
        </p:txBody>
      </p:sp>
    </p:spTree>
    <p:extLst>
      <p:ext uri="{BB962C8B-B14F-4D97-AF65-F5344CB8AC3E}">
        <p14:creationId xmlns:p14="http://schemas.microsoft.com/office/powerpoint/2010/main" val="678290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35F9F5-453B-4DB0-A9A8-D276F3DB7D88}" type="datetimeFigureOut">
              <a:rPr lang="en-IN" smtClean="0"/>
              <a:t>10-07-2024</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105D5F-96CC-463D-811C-94D63818BAD0}" type="slidenum">
              <a:rPr lang="en-IN" smtClean="0"/>
              <a:t>‹#›</a:t>
            </a:fld>
            <a:endParaRPr lang="en-IN"/>
          </a:p>
        </p:txBody>
      </p:sp>
    </p:spTree>
    <p:extLst>
      <p:ext uri="{BB962C8B-B14F-4D97-AF65-F5344CB8AC3E}">
        <p14:creationId xmlns:p14="http://schemas.microsoft.com/office/powerpoint/2010/main" val="4250689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hyperlink" Target="https://platform.openai.com/docs/assistants/overview" TargetMode="Externa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2237" y="551621"/>
            <a:ext cx="10515600" cy="1581980"/>
          </a:xfrm>
        </p:spPr>
        <p:txBody>
          <a:bodyPr>
            <a:normAutofit/>
          </a:bodyPr>
          <a:lstStyle/>
          <a:p>
            <a:pPr algn="ctr"/>
            <a:r>
              <a:rPr lang="en-US" sz="3600" b="1" dirty="0" smtClean="0">
                <a:latin typeface="Arial Black" panose="020B0A04020102020204" pitchFamily="34" charset="0"/>
              </a:rPr>
              <a:t>NBA Tips Session2 for VSSUT</a:t>
            </a:r>
            <a:br>
              <a:rPr lang="en-US" sz="3600" b="1" dirty="0" smtClean="0">
                <a:latin typeface="Arial Black" panose="020B0A04020102020204" pitchFamily="34" charset="0"/>
              </a:rPr>
            </a:br>
            <a:endParaRPr lang="en-IN" sz="3600" dirty="0">
              <a:latin typeface="+mn-lt"/>
            </a:endParaRPr>
          </a:p>
        </p:txBody>
      </p:sp>
      <p:sp>
        <p:nvSpPr>
          <p:cNvPr id="4" name="Title 1"/>
          <p:cNvSpPr txBox="1">
            <a:spLocks noGrp="1"/>
          </p:cNvSpPr>
          <p:nvPr>
            <p:ph idx="1"/>
          </p:nvPr>
        </p:nvSpPr>
        <p:spPr>
          <a:xfrm>
            <a:off x="884382" y="1728967"/>
            <a:ext cx="10515600" cy="4237723"/>
          </a:xfrm>
          <a:prstGeom prst="rect">
            <a:avLst/>
          </a:prstGeom>
        </p:spPr>
        <p:txBody>
          <a:bodyP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IN" sz="3600" b="1" i="0" u="none" strike="noStrike" kern="1200" cap="none" spc="0" normalizeH="0" baseline="0" noProof="0" dirty="0" smtClean="0">
              <a:ln>
                <a:noFill/>
              </a:ln>
              <a:effectLst/>
              <a:uLnTx/>
              <a:uFillTx/>
              <a:latin typeface="+mj-lt"/>
              <a:ea typeface="+mj-ea"/>
              <a:cs typeface="+mj-cs"/>
            </a:endParaRPr>
          </a:p>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err="1" smtClean="0">
                <a:ln>
                  <a:noFill/>
                </a:ln>
                <a:effectLst/>
                <a:uLnTx/>
                <a:uFillTx/>
                <a:ea typeface="+mj-ea"/>
                <a:cs typeface="+mj-cs"/>
              </a:rPr>
              <a:t>Prof.Shyam</a:t>
            </a:r>
            <a:r>
              <a:rPr kumimoji="0" lang="en-US" sz="3200" b="1" i="0" u="none" strike="noStrike" kern="1200" cap="none" spc="0" normalizeH="0" baseline="0" noProof="0" dirty="0" smtClean="0">
                <a:ln>
                  <a:noFill/>
                </a:ln>
                <a:effectLst/>
                <a:uLnTx/>
                <a:uFillTx/>
                <a:ea typeface="+mj-ea"/>
                <a:cs typeface="+mj-cs"/>
              </a:rPr>
              <a:t> </a:t>
            </a:r>
            <a:r>
              <a:rPr kumimoji="0" lang="en-US" sz="3200" b="1" i="0" u="none" strike="noStrike" kern="1200" cap="none" spc="0" normalizeH="0" baseline="0" noProof="0" dirty="0" err="1" smtClean="0">
                <a:ln>
                  <a:noFill/>
                </a:ln>
                <a:effectLst/>
                <a:uLnTx/>
                <a:uFillTx/>
                <a:ea typeface="+mj-ea"/>
                <a:cs typeface="+mj-cs"/>
              </a:rPr>
              <a:t>Sundar</a:t>
            </a:r>
            <a:r>
              <a:rPr kumimoji="0" lang="en-US" sz="3200" b="1" i="0" u="none" strike="noStrike" kern="1200" cap="none" spc="0" normalizeH="0" baseline="0" noProof="0" dirty="0" smtClean="0">
                <a:ln>
                  <a:noFill/>
                </a:ln>
                <a:effectLst/>
                <a:uLnTx/>
                <a:uFillTx/>
                <a:ea typeface="+mj-ea"/>
                <a:cs typeface="+mj-cs"/>
              </a:rPr>
              <a:t> Pattnaik </a:t>
            </a:r>
            <a:r>
              <a:rPr kumimoji="0" lang="en-US" i="0" u="none" strike="noStrike" kern="1200" cap="none" spc="0" normalizeH="0" baseline="0" noProof="0" dirty="0" smtClean="0">
                <a:ln>
                  <a:noFill/>
                </a:ln>
                <a:effectLst/>
                <a:uLnTx/>
                <a:uFillTx/>
                <a:ea typeface="+mj-ea"/>
                <a:cs typeface="+mj-cs"/>
              </a:rPr>
              <a:t>(Professor HAG)</a:t>
            </a:r>
          </a:p>
          <a:p>
            <a:pPr marL="0" marR="0" lvl="0" indent="0" algn="ctr" defTabSz="914400" rtl="0" eaLnBrk="1" fontAlgn="auto" latinLnBrk="0" hangingPunct="1">
              <a:lnSpc>
                <a:spcPct val="90000"/>
              </a:lnSpc>
              <a:spcBef>
                <a:spcPct val="0"/>
              </a:spcBef>
              <a:spcAft>
                <a:spcPts val="0"/>
              </a:spcAft>
              <a:buClrTx/>
              <a:buSzTx/>
              <a:buFontTx/>
              <a:buNone/>
              <a:tabLst/>
              <a:defRPr/>
            </a:pPr>
            <a:r>
              <a:rPr lang="en-US" sz="3200" b="1" dirty="0" smtClean="0">
                <a:ea typeface="+mj-ea"/>
                <a:cs typeface="+mj-cs"/>
              </a:rPr>
              <a:t>Vice Chancellor</a:t>
            </a:r>
          </a:p>
          <a:p>
            <a:pPr marL="0" marR="0" lvl="0" indent="0" algn="ctr" defTabSz="914400" rtl="0" eaLnBrk="1" fontAlgn="auto" latinLnBrk="0" hangingPunct="1">
              <a:lnSpc>
                <a:spcPct val="90000"/>
              </a:lnSpc>
              <a:spcBef>
                <a:spcPct val="0"/>
              </a:spcBef>
              <a:spcAft>
                <a:spcPts val="0"/>
              </a:spcAft>
              <a:buClrTx/>
              <a:buSzTx/>
              <a:buFontTx/>
              <a:buNone/>
              <a:tabLst/>
              <a:defRPr/>
            </a:pPr>
            <a:r>
              <a:rPr lang="en-US" sz="3200" b="1" dirty="0" smtClean="0">
                <a:ea typeface="+mj-ea"/>
                <a:cs typeface="+mj-cs"/>
              </a:rPr>
              <a:t>Odisha State Open University, Sambalpur, Odisha</a:t>
            </a:r>
          </a:p>
          <a:p>
            <a:pPr marL="0" marR="0" lvl="0" indent="0" algn="ctr" defTabSz="914400" rtl="0" eaLnBrk="1" fontAlgn="auto" latinLnBrk="0" hangingPunct="1">
              <a:lnSpc>
                <a:spcPct val="90000"/>
              </a:lnSpc>
              <a:spcBef>
                <a:spcPct val="0"/>
              </a:spcBef>
              <a:spcAft>
                <a:spcPts val="0"/>
              </a:spcAft>
              <a:buClrTx/>
              <a:buSzTx/>
              <a:buFontTx/>
              <a:buNone/>
              <a:tabLst/>
              <a:defRPr/>
            </a:pPr>
            <a:r>
              <a:rPr lang="en-US" sz="2800" dirty="0" smtClean="0">
                <a:ea typeface="+mj-ea"/>
                <a:cs typeface="+mj-cs"/>
              </a:rPr>
              <a:t>Former Director</a:t>
            </a:r>
          </a:p>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800" i="0" u="none" strike="noStrike" kern="1200" cap="none" spc="0" normalizeH="0" baseline="0" noProof="0" dirty="0" smtClean="0">
                <a:ln>
                  <a:noFill/>
                </a:ln>
                <a:effectLst/>
                <a:uLnTx/>
                <a:uFillTx/>
                <a:ea typeface="+mj-ea"/>
                <a:cs typeface="+mj-cs"/>
              </a:rPr>
              <a:t>NITTTR</a:t>
            </a:r>
            <a:r>
              <a:rPr kumimoji="0" lang="en-US" sz="2800" i="0" u="none" strike="noStrike" kern="1200" cap="none" spc="0" normalizeH="0" noProof="0" dirty="0" smtClean="0">
                <a:ln>
                  <a:noFill/>
                </a:ln>
                <a:effectLst/>
                <a:uLnTx/>
                <a:uFillTx/>
                <a:ea typeface="+mj-ea"/>
                <a:cs typeface="+mj-cs"/>
              </a:rPr>
              <a:t> (MOE, Govt. of India), Chandigarh</a:t>
            </a:r>
          </a:p>
          <a:p>
            <a:pPr marL="0" marR="0" lvl="0" indent="0" algn="ctr" defTabSz="914400" rtl="0" eaLnBrk="1" fontAlgn="auto" latinLnBrk="0" hangingPunct="1">
              <a:lnSpc>
                <a:spcPct val="90000"/>
              </a:lnSpc>
              <a:spcBef>
                <a:spcPct val="0"/>
              </a:spcBef>
              <a:spcAft>
                <a:spcPts val="0"/>
              </a:spcAft>
              <a:buClrTx/>
              <a:buSzTx/>
              <a:buFontTx/>
              <a:buNone/>
              <a:tabLst/>
              <a:defRPr/>
            </a:pPr>
            <a:r>
              <a:rPr lang="en-US" sz="2800" baseline="0" dirty="0" smtClean="0">
                <a:ea typeface="+mj-ea"/>
                <a:cs typeface="+mj-cs"/>
              </a:rPr>
              <a:t>And </a:t>
            </a:r>
          </a:p>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800" i="0" u="none" strike="noStrike" kern="1200" cap="none" spc="0" normalizeH="0" noProof="0" dirty="0" smtClean="0">
                <a:ln>
                  <a:noFill/>
                </a:ln>
                <a:effectLst/>
                <a:uLnTx/>
                <a:uFillTx/>
                <a:ea typeface="+mj-ea"/>
                <a:cs typeface="+mj-cs"/>
              </a:rPr>
              <a:t>Former Vice Chancellor</a:t>
            </a:r>
          </a:p>
          <a:p>
            <a:pPr marL="0" marR="0" lvl="0" indent="0" algn="ctr" defTabSz="914400" rtl="0" eaLnBrk="1" fontAlgn="auto" latinLnBrk="0" hangingPunct="1">
              <a:lnSpc>
                <a:spcPct val="90000"/>
              </a:lnSpc>
              <a:spcBef>
                <a:spcPct val="0"/>
              </a:spcBef>
              <a:spcAft>
                <a:spcPts val="0"/>
              </a:spcAft>
              <a:buClrTx/>
              <a:buSzTx/>
              <a:buFontTx/>
              <a:buNone/>
              <a:tabLst/>
              <a:defRPr/>
            </a:pPr>
            <a:r>
              <a:rPr lang="en-US" sz="2800" baseline="0" dirty="0" smtClean="0">
                <a:ea typeface="+mj-ea"/>
                <a:cs typeface="+mj-cs"/>
              </a:rPr>
              <a:t>BPUT</a:t>
            </a:r>
            <a:r>
              <a:rPr lang="en-US" sz="2800" dirty="0" smtClean="0">
                <a:ea typeface="+mj-ea"/>
                <a:cs typeface="+mj-cs"/>
              </a:rPr>
              <a:t> ( A Technical University of Govt. of Odisha)</a:t>
            </a:r>
          </a:p>
          <a:p>
            <a:pPr marL="0" marR="0" lvl="0" indent="0" algn="ctr" defTabSz="914400" rtl="0" eaLnBrk="1" fontAlgn="auto" latinLnBrk="0" hangingPunct="1">
              <a:lnSpc>
                <a:spcPct val="90000"/>
              </a:lnSpc>
              <a:spcBef>
                <a:spcPct val="0"/>
              </a:spcBef>
              <a:spcAft>
                <a:spcPts val="0"/>
              </a:spcAft>
              <a:buClrTx/>
              <a:buSzTx/>
              <a:buFontTx/>
              <a:buNone/>
              <a:tabLst/>
              <a:defRPr/>
            </a:pPr>
            <a:r>
              <a:rPr lang="en-US" sz="2800" b="1" dirty="0" smtClean="0">
                <a:latin typeface="Arial Black" panose="020B0A04020102020204" pitchFamily="34" charset="0"/>
                <a:ea typeface="+mj-ea"/>
                <a:cs typeface="+mj-cs"/>
              </a:rPr>
              <a:t>vc@osou.ac.in</a:t>
            </a:r>
          </a:p>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IN" sz="3200" b="1" i="0" u="none" strike="noStrike" kern="1200" cap="none" spc="0" normalizeH="0" baseline="0" noProof="0" dirty="0">
              <a:ln>
                <a:noFill/>
              </a:ln>
              <a:effectLst/>
              <a:uLnTx/>
              <a:uFillTx/>
              <a:latin typeface="Arial Black" panose="020B0A04020102020204" pitchFamily="34" charset="0"/>
              <a:ea typeface="+mj-ea"/>
              <a:cs typeface="+mj-cs"/>
            </a:endParaRPr>
          </a:p>
        </p:txBody>
      </p:sp>
    </p:spTree>
    <p:extLst>
      <p:ext uri="{BB962C8B-B14F-4D97-AF65-F5344CB8AC3E}">
        <p14:creationId xmlns:p14="http://schemas.microsoft.com/office/powerpoint/2010/main" val="17962217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57448"/>
            <a:ext cx="9144000" cy="2061556"/>
          </a:xfrm>
        </p:spPr>
        <p:txBody>
          <a:bodyPr>
            <a:normAutofit fontScale="90000"/>
          </a:bodyPr>
          <a:lstStyle/>
          <a:p>
            <a:pPr algn="just"/>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400" b="1" dirty="0" smtClean="0"/>
              <a:t>PO5</a:t>
            </a:r>
            <a:r>
              <a:rPr lang="en-US" sz="2400" b="1" dirty="0"/>
              <a:t>: Engineering Tool Usage: </a:t>
            </a:r>
            <a:r>
              <a:rPr lang="en-US" sz="2400" b="1" i="1" dirty="0"/>
              <a:t>Create, select and apply</a:t>
            </a:r>
            <a:r>
              <a:rPr lang="en-US" sz="2400" dirty="0"/>
              <a:t> appropriate techniques, resources and modern engineering &amp; IT tools, including </a:t>
            </a:r>
            <a:r>
              <a:rPr lang="en-US" sz="2400" b="1" dirty="0"/>
              <a:t>prediction and modelling recognizing</a:t>
            </a:r>
            <a:r>
              <a:rPr lang="en-US" sz="2400" dirty="0"/>
              <a:t> their limitations to solve complex engineering problems</a:t>
            </a:r>
            <a:r>
              <a:rPr lang="en-US" sz="2400" dirty="0" smtClean="0"/>
              <a:t>.</a:t>
            </a:r>
            <a:br>
              <a:rPr lang="en-US" sz="2400" dirty="0" smtClean="0"/>
            </a:br>
            <a:r>
              <a:rPr lang="en-US" sz="2400" dirty="0" smtClean="0"/>
              <a:t> </a:t>
            </a:r>
            <a:r>
              <a:rPr lang="en-US" sz="2400" dirty="0">
                <a:solidFill>
                  <a:srgbClr val="7030A0"/>
                </a:solidFill>
              </a:rPr>
              <a:t>(WK2 and WK6)</a:t>
            </a:r>
            <a:r>
              <a:rPr lang="en-IN" sz="2400" dirty="0">
                <a:solidFill>
                  <a:srgbClr val="7030A0"/>
                </a:solidFill>
              </a:rPr>
              <a:t/>
            </a:r>
            <a:br>
              <a:rPr lang="en-IN" sz="2400" dirty="0">
                <a:solidFill>
                  <a:srgbClr val="7030A0"/>
                </a:solidFill>
              </a:rPr>
            </a:br>
            <a:r>
              <a:rPr lang="en-US" sz="2400" dirty="0"/>
              <a:t> </a:t>
            </a:r>
            <a:r>
              <a:rPr lang="en-IN" sz="2400" dirty="0"/>
              <a:t/>
            </a:r>
            <a:br>
              <a:rPr lang="en-IN" sz="2400" dirty="0"/>
            </a:br>
            <a:r>
              <a:rPr lang="en-US" sz="2400" b="1" dirty="0">
                <a:solidFill>
                  <a:srgbClr val="FF0000"/>
                </a:solidFill>
              </a:rPr>
              <a:t>Level of understanding of the appropriateness of technologies and </a:t>
            </a:r>
            <a:r>
              <a:rPr lang="en-US" sz="2400" b="1" dirty="0" smtClean="0">
                <a:solidFill>
                  <a:srgbClr val="FF0000"/>
                </a:solidFill>
              </a:rPr>
              <a:t>tools</a:t>
            </a:r>
            <a:endParaRPr lang="en-IN" sz="2800" dirty="0">
              <a:solidFill>
                <a:srgbClr val="FF0000"/>
              </a:solidFill>
            </a:endParaRPr>
          </a:p>
        </p:txBody>
      </p:sp>
      <p:sp>
        <p:nvSpPr>
          <p:cNvPr id="3" name="Subtitle 2"/>
          <p:cNvSpPr>
            <a:spLocks noGrp="1"/>
          </p:cNvSpPr>
          <p:nvPr>
            <p:ph type="subTitle" idx="1"/>
          </p:nvPr>
        </p:nvSpPr>
        <p:spPr>
          <a:xfrm>
            <a:off x="1524000" y="2926080"/>
            <a:ext cx="9144000" cy="2294313"/>
          </a:xfrm>
        </p:spPr>
        <p:txBody>
          <a:bodyPr>
            <a:normAutofit/>
          </a:bodyPr>
          <a:lstStyle/>
          <a:p>
            <a:pPr algn="just"/>
            <a:r>
              <a:rPr lang="en-US" b="1" dirty="0"/>
              <a:t>WK2: </a:t>
            </a:r>
            <a:r>
              <a:rPr lang="en-US" dirty="0"/>
              <a:t>Conceptually-based mathematics, numerical analysis, data analysis, statistics and formal aspects of computer and information science to support detailed analysis and modelling applicable to the discipline.</a:t>
            </a:r>
            <a:endParaRPr lang="en-IN" dirty="0"/>
          </a:p>
          <a:p>
            <a:pPr algn="just"/>
            <a:r>
              <a:rPr lang="en-US" b="1" dirty="0"/>
              <a:t>WK6: </a:t>
            </a:r>
            <a:r>
              <a:rPr lang="en-US" dirty="0"/>
              <a:t>Knowledge of engineering practice (technology) in the practice areas in the engineering discipline</a:t>
            </a:r>
            <a:endParaRPr lang="en-IN" dirty="0"/>
          </a:p>
          <a:p>
            <a:pPr algn="just"/>
            <a:endParaRPr lang="en-IN" i="1" dirty="0"/>
          </a:p>
        </p:txBody>
      </p:sp>
    </p:spTree>
    <p:extLst>
      <p:ext uri="{BB962C8B-B14F-4D97-AF65-F5344CB8AC3E}">
        <p14:creationId xmlns:p14="http://schemas.microsoft.com/office/powerpoint/2010/main" val="22337563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57448"/>
            <a:ext cx="9144000" cy="2061556"/>
          </a:xfrm>
        </p:spPr>
        <p:txBody>
          <a:bodyPr>
            <a:normAutofit fontScale="90000"/>
          </a:bodyPr>
          <a:lstStyle/>
          <a:p>
            <a:pPr algn="just"/>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400" b="1" dirty="0"/>
              <a:t>PO6: The Engineer and The World: </a:t>
            </a:r>
            <a:r>
              <a:rPr lang="en-US" sz="2400" b="1" i="1" dirty="0"/>
              <a:t>Analyze and evaluate</a:t>
            </a:r>
            <a:r>
              <a:rPr lang="en-US" sz="2400" dirty="0"/>
              <a:t> societal and environmental aspects while </a:t>
            </a:r>
            <a:r>
              <a:rPr lang="en-US" sz="2400" b="1" dirty="0"/>
              <a:t>solving complex engineering problems</a:t>
            </a:r>
            <a:r>
              <a:rPr lang="en-US" sz="2400" dirty="0"/>
              <a:t> for its impact on sustainability with reference to economy, health, safety, legal framework, culture and environment. </a:t>
            </a:r>
            <a:r>
              <a:rPr lang="en-US" sz="2400" dirty="0">
                <a:solidFill>
                  <a:srgbClr val="7030A0"/>
                </a:solidFill>
              </a:rPr>
              <a:t>(WK1, WK5, and WK7).</a:t>
            </a:r>
            <a:r>
              <a:rPr lang="en-IN" sz="2400" dirty="0"/>
              <a:t/>
            </a:r>
            <a:br>
              <a:rPr lang="en-IN" sz="2400" dirty="0"/>
            </a:br>
            <a:r>
              <a:rPr lang="en-US" sz="2400" dirty="0"/>
              <a:t> </a:t>
            </a:r>
            <a:r>
              <a:rPr lang="en-IN" sz="2400" dirty="0"/>
              <a:t/>
            </a:r>
            <a:br>
              <a:rPr lang="en-IN" sz="2400" dirty="0"/>
            </a:br>
            <a:r>
              <a:rPr lang="en-US" sz="2400" b="1" dirty="0">
                <a:solidFill>
                  <a:srgbClr val="FF0000"/>
                </a:solidFill>
              </a:rPr>
              <a:t>Level of knowledge and responsibility for sustainable </a:t>
            </a:r>
            <a:r>
              <a:rPr lang="en-US" sz="2400" b="1" dirty="0" smtClean="0">
                <a:solidFill>
                  <a:srgbClr val="FF0000"/>
                </a:solidFill>
              </a:rPr>
              <a:t>development</a:t>
            </a:r>
            <a:endParaRPr lang="en-IN" sz="2800" dirty="0">
              <a:solidFill>
                <a:srgbClr val="FF0000"/>
              </a:solidFill>
            </a:endParaRPr>
          </a:p>
        </p:txBody>
      </p:sp>
      <p:sp>
        <p:nvSpPr>
          <p:cNvPr id="3" name="Subtitle 2"/>
          <p:cNvSpPr>
            <a:spLocks noGrp="1"/>
          </p:cNvSpPr>
          <p:nvPr>
            <p:ph type="subTitle" idx="1"/>
          </p:nvPr>
        </p:nvSpPr>
        <p:spPr>
          <a:xfrm>
            <a:off x="1524000" y="2926080"/>
            <a:ext cx="9144000" cy="2693324"/>
          </a:xfrm>
        </p:spPr>
        <p:txBody>
          <a:bodyPr>
            <a:normAutofit fontScale="77500" lnSpcReduction="20000"/>
          </a:bodyPr>
          <a:lstStyle/>
          <a:p>
            <a:r>
              <a:rPr lang="en-US" b="1" dirty="0"/>
              <a:t>WK1: </a:t>
            </a:r>
            <a:r>
              <a:rPr lang="en-US" dirty="0"/>
              <a:t>A systematic, theory-based understanding of the natural sciences applicable to the discipline and awareness of relevant social sciences</a:t>
            </a:r>
            <a:endParaRPr lang="en-IN" dirty="0"/>
          </a:p>
          <a:p>
            <a:r>
              <a:rPr lang="en-US" dirty="0"/>
              <a:t> </a:t>
            </a:r>
            <a:endParaRPr lang="en-IN" dirty="0"/>
          </a:p>
          <a:p>
            <a:r>
              <a:rPr lang="en-US" b="1" dirty="0"/>
              <a:t>WK5: </a:t>
            </a:r>
            <a:r>
              <a:rPr lang="en-US" dirty="0"/>
              <a:t>Knowledge, including efficient resource use, environmental impacts, whole-life cost</a:t>
            </a:r>
            <a:r>
              <a:rPr lang="en-US" dirty="0" smtClean="0"/>
              <a:t>, re- </a:t>
            </a:r>
            <a:r>
              <a:rPr lang="en-US" dirty="0"/>
              <a:t>use of resources, net zero carbon, and similar concepts, that supports engineering design and operations in a practice area.</a:t>
            </a:r>
            <a:endParaRPr lang="en-IN" dirty="0"/>
          </a:p>
          <a:p>
            <a:r>
              <a:rPr lang="en-US" dirty="0"/>
              <a:t> </a:t>
            </a:r>
            <a:endParaRPr lang="en-IN" dirty="0"/>
          </a:p>
          <a:p>
            <a:r>
              <a:rPr lang="en-US" b="1" dirty="0"/>
              <a:t>WK7: </a:t>
            </a:r>
            <a:r>
              <a:rPr lang="en-US" dirty="0"/>
              <a:t>Knowledge of the role of engineering </a:t>
            </a:r>
            <a:r>
              <a:rPr lang="en-US" dirty="0" smtClean="0"/>
              <a:t>in society </a:t>
            </a:r>
            <a:r>
              <a:rPr lang="en-US" dirty="0"/>
              <a:t>and identified issues in engineering practice in the discipline, such as the professional responsibility of an engineer </a:t>
            </a:r>
            <a:r>
              <a:rPr lang="en-US" dirty="0" smtClean="0"/>
              <a:t>to public </a:t>
            </a:r>
            <a:r>
              <a:rPr lang="en-US" dirty="0"/>
              <a:t>safety and sustainable development</a:t>
            </a:r>
            <a:endParaRPr lang="en-IN" dirty="0"/>
          </a:p>
          <a:p>
            <a:pPr algn="just"/>
            <a:endParaRPr lang="en-IN" i="1" dirty="0"/>
          </a:p>
        </p:txBody>
      </p:sp>
    </p:spTree>
    <p:extLst>
      <p:ext uri="{BB962C8B-B14F-4D97-AF65-F5344CB8AC3E}">
        <p14:creationId xmlns:p14="http://schemas.microsoft.com/office/powerpoint/2010/main" val="42779372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14646"/>
            <a:ext cx="9144000" cy="1604357"/>
          </a:xfrm>
        </p:spPr>
        <p:txBody>
          <a:bodyPr>
            <a:normAutofit fontScale="90000"/>
          </a:bodyPr>
          <a:lstStyle/>
          <a:p>
            <a:pPr algn="just"/>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400" b="1" dirty="0"/>
              <a:t>PO7: Ethics: </a:t>
            </a:r>
            <a:r>
              <a:rPr lang="en-US" sz="2400" b="1" i="1" dirty="0"/>
              <a:t>Apply</a:t>
            </a:r>
            <a:r>
              <a:rPr lang="en-US" sz="2400" dirty="0"/>
              <a:t> ethical principles and commit to professional ethics, human values, diversity and inclusion; adhere to national &amp; international laws. </a:t>
            </a:r>
            <a:r>
              <a:rPr lang="en-US" sz="2400" dirty="0">
                <a:solidFill>
                  <a:srgbClr val="7030A0"/>
                </a:solidFill>
              </a:rPr>
              <a:t>(WK9)</a:t>
            </a:r>
            <a:r>
              <a:rPr lang="en-IN" sz="2400" dirty="0">
                <a:solidFill>
                  <a:srgbClr val="7030A0"/>
                </a:solidFill>
              </a:rPr>
              <a:t/>
            </a:r>
            <a:br>
              <a:rPr lang="en-IN" sz="2400" dirty="0">
                <a:solidFill>
                  <a:srgbClr val="7030A0"/>
                </a:solidFill>
              </a:rPr>
            </a:br>
            <a:r>
              <a:rPr lang="en-US" sz="2400" dirty="0"/>
              <a:t> </a:t>
            </a:r>
            <a:r>
              <a:rPr lang="en-IN" sz="2400" dirty="0"/>
              <a:t/>
            </a:r>
            <a:br>
              <a:rPr lang="en-IN" sz="2400" dirty="0"/>
            </a:br>
            <a:r>
              <a:rPr lang="en-US" sz="2400" b="1" dirty="0">
                <a:solidFill>
                  <a:srgbClr val="FF0000"/>
                </a:solidFill>
              </a:rPr>
              <a:t>Understanding and level of </a:t>
            </a:r>
            <a:r>
              <a:rPr lang="en-US" sz="2400" b="1" dirty="0" smtClean="0">
                <a:solidFill>
                  <a:srgbClr val="FF0000"/>
                </a:solidFill>
              </a:rPr>
              <a:t>practice</a:t>
            </a:r>
            <a:endParaRPr lang="en-IN" sz="2800" dirty="0">
              <a:solidFill>
                <a:srgbClr val="FF0000"/>
              </a:solidFill>
            </a:endParaRPr>
          </a:p>
        </p:txBody>
      </p:sp>
      <p:sp>
        <p:nvSpPr>
          <p:cNvPr id="3" name="Subtitle 2"/>
          <p:cNvSpPr>
            <a:spLocks noGrp="1"/>
          </p:cNvSpPr>
          <p:nvPr>
            <p:ph type="subTitle" idx="1"/>
          </p:nvPr>
        </p:nvSpPr>
        <p:spPr>
          <a:xfrm>
            <a:off x="1524000" y="3541222"/>
            <a:ext cx="9144000" cy="1612669"/>
          </a:xfrm>
        </p:spPr>
        <p:txBody>
          <a:bodyPr>
            <a:normAutofit/>
          </a:bodyPr>
          <a:lstStyle/>
          <a:p>
            <a:pPr algn="just"/>
            <a:r>
              <a:rPr lang="en-US" b="1" dirty="0"/>
              <a:t>WK9: </a:t>
            </a:r>
            <a:r>
              <a:rPr lang="en-US" dirty="0"/>
              <a:t>Ethics, inclusive behavior and conduct. Knowledge of professional ethics, responsibilities, and norms of engineering practice. Awareness of the need for diversity by reason of ethnicity, gender, age, physical ability etc. with mutual understanding </a:t>
            </a:r>
            <a:r>
              <a:rPr lang="en-US" dirty="0" smtClean="0"/>
              <a:t>and respect</a:t>
            </a:r>
            <a:r>
              <a:rPr lang="en-US" dirty="0"/>
              <a:t>, and of inclusive </a:t>
            </a:r>
            <a:r>
              <a:rPr lang="en-US" dirty="0" smtClean="0"/>
              <a:t>attitude</a:t>
            </a:r>
            <a:endParaRPr lang="en-IN" dirty="0"/>
          </a:p>
        </p:txBody>
      </p:sp>
    </p:spTree>
    <p:extLst>
      <p:ext uri="{BB962C8B-B14F-4D97-AF65-F5344CB8AC3E}">
        <p14:creationId xmlns:p14="http://schemas.microsoft.com/office/powerpoint/2010/main" val="20709082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82189" y="1188720"/>
            <a:ext cx="9144000" cy="1155468"/>
          </a:xfrm>
        </p:spPr>
        <p:txBody>
          <a:bodyPr>
            <a:normAutofit fontScale="90000"/>
          </a:bodyPr>
          <a:lstStyle/>
          <a:p>
            <a:pPr algn="just"/>
            <a:r>
              <a:rPr lang="en-US" sz="2800" b="1" dirty="0" smtClean="0"/>
              <a:t/>
            </a:r>
            <a:br>
              <a:rPr lang="en-US" sz="2800" b="1" dirty="0" smtClean="0"/>
            </a:br>
            <a:r>
              <a:rPr lang="en-US" sz="2400" b="1" dirty="0"/>
              <a:t>PO8: Individual and Collaborative Team work: </a:t>
            </a:r>
            <a:r>
              <a:rPr lang="en-US" sz="2400" b="1" i="1" dirty="0"/>
              <a:t>Function</a:t>
            </a:r>
            <a:r>
              <a:rPr lang="en-US" sz="2400" dirty="0"/>
              <a:t> effectively as an individual, and       as a member or leader in diverse/multi-disciplinary teams</a:t>
            </a:r>
            <a:r>
              <a:rPr lang="en-US" sz="2400" dirty="0" smtClean="0"/>
              <a:t>.</a:t>
            </a:r>
            <a:r>
              <a:rPr lang="en-US" sz="2400" dirty="0"/>
              <a:t> </a:t>
            </a:r>
            <a:r>
              <a:rPr lang="en-IN" sz="2400" dirty="0"/>
              <a:t/>
            </a:r>
            <a:br>
              <a:rPr lang="en-IN" sz="2400" dirty="0"/>
            </a:br>
            <a:r>
              <a:rPr lang="en-US" sz="2400" b="1" dirty="0">
                <a:solidFill>
                  <a:srgbClr val="FF0000"/>
                </a:solidFill>
              </a:rPr>
              <a:t>Role in and diversity of </a:t>
            </a:r>
            <a:r>
              <a:rPr lang="en-US" sz="2400" b="1" dirty="0" smtClean="0">
                <a:solidFill>
                  <a:srgbClr val="FF0000"/>
                </a:solidFill>
              </a:rPr>
              <a:t>team</a:t>
            </a:r>
            <a:endParaRPr lang="en-IN" sz="2800" dirty="0">
              <a:solidFill>
                <a:srgbClr val="FF0000"/>
              </a:solidFill>
            </a:endParaRPr>
          </a:p>
        </p:txBody>
      </p:sp>
      <p:sp>
        <p:nvSpPr>
          <p:cNvPr id="3" name="Subtitle 2"/>
          <p:cNvSpPr>
            <a:spLocks noGrp="1"/>
          </p:cNvSpPr>
          <p:nvPr>
            <p:ph type="subTitle" idx="1"/>
          </p:nvPr>
        </p:nvSpPr>
        <p:spPr>
          <a:xfrm>
            <a:off x="1582189" y="3374968"/>
            <a:ext cx="9144000" cy="2177933"/>
          </a:xfrm>
        </p:spPr>
        <p:txBody>
          <a:bodyPr>
            <a:normAutofit lnSpcReduction="10000"/>
          </a:bodyPr>
          <a:lstStyle/>
          <a:p>
            <a:pPr algn="just"/>
            <a:r>
              <a:rPr lang="en-US" b="1" dirty="0"/>
              <a:t>PO9: Communication: </a:t>
            </a:r>
            <a:r>
              <a:rPr lang="en-US" b="1" i="1" dirty="0"/>
              <a:t>Communicate</a:t>
            </a:r>
            <a:r>
              <a:rPr lang="en-US" dirty="0"/>
              <a:t> effectively and inclusively within the engineering community and society at large, such as being able to </a:t>
            </a:r>
            <a:r>
              <a:rPr lang="en-US" b="1" dirty="0"/>
              <a:t>comprehend</a:t>
            </a:r>
            <a:r>
              <a:rPr lang="en-US" dirty="0"/>
              <a:t> and </a:t>
            </a:r>
            <a:r>
              <a:rPr lang="en-US" b="1" dirty="0"/>
              <a:t>write</a:t>
            </a:r>
            <a:r>
              <a:rPr lang="en-US" dirty="0"/>
              <a:t> effective reports and </a:t>
            </a:r>
            <a:r>
              <a:rPr lang="en-US" b="1" dirty="0"/>
              <a:t>design</a:t>
            </a:r>
            <a:r>
              <a:rPr lang="en-US" dirty="0"/>
              <a:t> documentation, </a:t>
            </a:r>
            <a:r>
              <a:rPr lang="en-US" b="1" dirty="0"/>
              <a:t>make</a:t>
            </a:r>
            <a:r>
              <a:rPr lang="en-US" dirty="0"/>
              <a:t> effective presentations considering cultural, language, and learning </a:t>
            </a:r>
            <a:r>
              <a:rPr lang="en-US" dirty="0" smtClean="0"/>
              <a:t>differences</a:t>
            </a:r>
            <a:r>
              <a:rPr lang="en-US" dirty="0"/>
              <a:t> </a:t>
            </a:r>
            <a:endParaRPr lang="en-IN" dirty="0"/>
          </a:p>
          <a:p>
            <a:r>
              <a:rPr lang="en-US" b="1" dirty="0">
                <a:solidFill>
                  <a:srgbClr val="FF0000"/>
                </a:solidFill>
              </a:rPr>
              <a:t>Level of communication according to type of activities performed </a:t>
            </a:r>
            <a:endParaRPr lang="en-IN" dirty="0">
              <a:solidFill>
                <a:srgbClr val="FF0000"/>
              </a:solidFill>
            </a:endParaRPr>
          </a:p>
          <a:p>
            <a:pPr algn="just"/>
            <a:endParaRPr lang="en-IN" dirty="0"/>
          </a:p>
        </p:txBody>
      </p:sp>
    </p:spTree>
    <p:extLst>
      <p:ext uri="{BB962C8B-B14F-4D97-AF65-F5344CB8AC3E}">
        <p14:creationId xmlns:p14="http://schemas.microsoft.com/office/powerpoint/2010/main" val="42367533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82189" y="282633"/>
            <a:ext cx="9144000" cy="2502129"/>
          </a:xfrm>
        </p:spPr>
        <p:txBody>
          <a:bodyPr>
            <a:noAutofit/>
          </a:bodyPr>
          <a:lstStyle/>
          <a:p>
            <a:pPr algn="just"/>
            <a:r>
              <a:rPr lang="en-US" sz="2400" b="1" dirty="0"/>
              <a:t>PO10: Project Management and Finance: </a:t>
            </a:r>
            <a:r>
              <a:rPr lang="en-US" sz="2400" b="1" i="1" dirty="0"/>
              <a:t>Apply</a:t>
            </a:r>
            <a:r>
              <a:rPr lang="en-US" sz="2400" dirty="0"/>
              <a:t> knowledge and </a:t>
            </a:r>
            <a:r>
              <a:rPr lang="en-US" sz="2400" b="1" dirty="0"/>
              <a:t>understanding</a:t>
            </a:r>
            <a:r>
              <a:rPr lang="en-US" sz="2400" dirty="0"/>
              <a:t> of engineering management principles and economic decision-making and </a:t>
            </a:r>
            <a:r>
              <a:rPr lang="en-US" sz="2400" b="1" dirty="0"/>
              <a:t>apply</a:t>
            </a:r>
            <a:r>
              <a:rPr lang="en-US" sz="2400" dirty="0"/>
              <a:t> these to one’s own work, as a member and leader in a team, and to manage projects and in multidisciplinary environments.</a:t>
            </a:r>
            <a:r>
              <a:rPr lang="en-IN" sz="2400" dirty="0"/>
              <a:t/>
            </a:r>
            <a:br>
              <a:rPr lang="en-IN" sz="2400" dirty="0"/>
            </a:br>
            <a:r>
              <a:rPr lang="en-US" sz="2400" dirty="0"/>
              <a:t> </a:t>
            </a:r>
            <a:r>
              <a:rPr lang="en-IN" sz="2400" dirty="0"/>
              <a:t/>
            </a:r>
            <a:br>
              <a:rPr lang="en-IN" sz="2400" dirty="0"/>
            </a:br>
            <a:r>
              <a:rPr lang="en-US" sz="2400" b="1" dirty="0">
                <a:solidFill>
                  <a:srgbClr val="FF0000"/>
                </a:solidFill>
              </a:rPr>
              <a:t>Level of management required for differing types of </a:t>
            </a:r>
            <a:r>
              <a:rPr lang="en-US" sz="2400" b="1" dirty="0" smtClean="0">
                <a:solidFill>
                  <a:srgbClr val="FF0000"/>
                </a:solidFill>
              </a:rPr>
              <a:t>activity</a:t>
            </a:r>
            <a:endParaRPr lang="en-IN" sz="2400" dirty="0">
              <a:solidFill>
                <a:srgbClr val="FF0000"/>
              </a:solidFill>
            </a:endParaRPr>
          </a:p>
        </p:txBody>
      </p:sp>
      <p:sp>
        <p:nvSpPr>
          <p:cNvPr id="3" name="Subtitle 2"/>
          <p:cNvSpPr>
            <a:spLocks noGrp="1"/>
          </p:cNvSpPr>
          <p:nvPr>
            <p:ph type="subTitle" idx="1"/>
          </p:nvPr>
        </p:nvSpPr>
        <p:spPr>
          <a:xfrm>
            <a:off x="1582189" y="3250276"/>
            <a:ext cx="9144000" cy="3059084"/>
          </a:xfrm>
        </p:spPr>
        <p:txBody>
          <a:bodyPr>
            <a:normAutofit/>
          </a:bodyPr>
          <a:lstStyle/>
          <a:p>
            <a:pPr algn="just"/>
            <a:r>
              <a:rPr lang="en-US" b="1" dirty="0"/>
              <a:t>PO11: Life-Long Learning: (</a:t>
            </a:r>
            <a:r>
              <a:rPr lang="en-US" b="1" dirty="0" err="1"/>
              <a:t>i</a:t>
            </a:r>
            <a:r>
              <a:rPr lang="en-US" b="1" dirty="0"/>
              <a:t>) </a:t>
            </a:r>
            <a:r>
              <a:rPr lang="en-US" b="1" i="1" dirty="0"/>
              <a:t>Recognize</a:t>
            </a:r>
            <a:r>
              <a:rPr lang="en-US" dirty="0"/>
              <a:t> the need for, and have the preparation and ability for independent and life-long learning </a:t>
            </a:r>
            <a:r>
              <a:rPr lang="en-US" b="1" dirty="0"/>
              <a:t>ii) adaptability</a:t>
            </a:r>
            <a:r>
              <a:rPr lang="en-US" dirty="0"/>
              <a:t> to new and emerging technologies and </a:t>
            </a:r>
            <a:r>
              <a:rPr lang="en-US" b="1" dirty="0"/>
              <a:t>iii) critical thinking </a:t>
            </a:r>
            <a:r>
              <a:rPr lang="en-US" dirty="0"/>
              <a:t>in the broadest context of technological change. </a:t>
            </a:r>
            <a:r>
              <a:rPr lang="en-US" dirty="0">
                <a:solidFill>
                  <a:srgbClr val="7030A0"/>
                </a:solidFill>
              </a:rPr>
              <a:t>(WK8)</a:t>
            </a:r>
            <a:endParaRPr lang="en-IN" dirty="0">
              <a:solidFill>
                <a:srgbClr val="7030A0"/>
              </a:solidFill>
            </a:endParaRPr>
          </a:p>
          <a:p>
            <a:pPr algn="just"/>
            <a:r>
              <a:rPr lang="en-US" dirty="0"/>
              <a:t> </a:t>
            </a:r>
            <a:r>
              <a:rPr lang="en-US" b="1" dirty="0" smtClean="0">
                <a:solidFill>
                  <a:srgbClr val="FF0000"/>
                </a:solidFill>
              </a:rPr>
              <a:t>Duration </a:t>
            </a:r>
            <a:r>
              <a:rPr lang="en-US" b="1" dirty="0">
                <a:solidFill>
                  <a:srgbClr val="FF0000"/>
                </a:solidFill>
              </a:rPr>
              <a:t>and manner</a:t>
            </a:r>
            <a:endParaRPr lang="en-IN" dirty="0">
              <a:solidFill>
                <a:srgbClr val="FF0000"/>
              </a:solidFill>
            </a:endParaRPr>
          </a:p>
          <a:p>
            <a:pPr algn="just"/>
            <a:r>
              <a:rPr lang="en-US" b="1" dirty="0"/>
              <a:t>WK8: </a:t>
            </a:r>
            <a:r>
              <a:rPr lang="en-US" dirty="0"/>
              <a:t>Engagement with selected knowledge in the current research literature of the discipline, awareness of the power of critical thinking and creative approaches to evaluate emerging issues.</a:t>
            </a:r>
            <a:endParaRPr lang="en-IN" dirty="0"/>
          </a:p>
          <a:p>
            <a:pPr algn="just"/>
            <a:endParaRPr lang="en-IN" dirty="0"/>
          </a:p>
        </p:txBody>
      </p:sp>
    </p:spTree>
    <p:extLst>
      <p:ext uri="{BB962C8B-B14F-4D97-AF65-F5344CB8AC3E}">
        <p14:creationId xmlns:p14="http://schemas.microsoft.com/office/powerpoint/2010/main" val="11889120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6"/>
          <p:cNvGrpSpPr/>
          <p:nvPr/>
        </p:nvGrpSpPr>
        <p:grpSpPr>
          <a:xfrm>
            <a:off x="212436" y="100314"/>
            <a:ext cx="11246779" cy="1488341"/>
            <a:chOff x="767213" y="623778"/>
            <a:chExt cx="11353799" cy="2336968"/>
          </a:xfrm>
        </p:grpSpPr>
        <p:grpSp>
          <p:nvGrpSpPr>
            <p:cNvPr id="4" name="Group 47"/>
            <p:cNvGrpSpPr/>
            <p:nvPr/>
          </p:nvGrpSpPr>
          <p:grpSpPr>
            <a:xfrm>
              <a:off x="767213" y="623778"/>
              <a:ext cx="11353799" cy="2336968"/>
              <a:chOff x="1163453" y="166578"/>
              <a:chExt cx="11353799" cy="2336968"/>
            </a:xfrm>
          </p:grpSpPr>
          <p:sp>
            <p:nvSpPr>
              <p:cNvPr id="59" name="Rectangle 58"/>
              <p:cNvSpPr/>
              <p:nvPr/>
            </p:nvSpPr>
            <p:spPr>
              <a:xfrm>
                <a:off x="1163453" y="166578"/>
                <a:ext cx="11353799" cy="15728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0" name="Rectangle 59"/>
              <p:cNvSpPr/>
              <p:nvPr/>
            </p:nvSpPr>
            <p:spPr>
              <a:xfrm>
                <a:off x="1163453" y="1741546"/>
                <a:ext cx="11353799" cy="381000"/>
              </a:xfrm>
              <a:prstGeom prst="rect">
                <a:avLst/>
              </a:prstGeom>
              <a:solidFill>
                <a:srgbClr val="7E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1" name="Isosceles Triangle 60"/>
              <p:cNvSpPr/>
              <p:nvPr/>
            </p:nvSpPr>
            <p:spPr>
              <a:xfrm flipV="1">
                <a:off x="10609446" y="2122546"/>
                <a:ext cx="685800" cy="381000"/>
              </a:xfrm>
              <a:prstGeom prst="triangle">
                <a:avLst/>
              </a:prstGeom>
              <a:solidFill>
                <a:srgbClr val="3E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50" name="TextBox 49"/>
            <p:cNvSpPr txBox="1"/>
            <p:nvPr/>
          </p:nvSpPr>
          <p:spPr>
            <a:xfrm>
              <a:off x="2194761" y="1062558"/>
              <a:ext cx="8239624" cy="1111511"/>
            </a:xfrm>
            <a:prstGeom prst="rect">
              <a:avLst/>
            </a:prstGeom>
            <a:noFill/>
          </p:spPr>
          <p:txBody>
            <a:bodyPr wrap="square" rtlCol="0">
              <a:spAutoFit/>
            </a:bodyPr>
            <a:lstStyle/>
            <a:p>
              <a:pPr algn="ctr" defTabSz="457200"/>
              <a:r>
                <a:rPr lang="en-US" sz="4000" b="1" i="1" dirty="0" smtClean="0">
                  <a:solidFill>
                    <a:srgbClr val="000000"/>
                  </a:solidFill>
                  <a:latin typeface="Arial Narrow" panose="020B0606020202030204" pitchFamily="34" charset="0"/>
                </a:rPr>
                <a:t>Beyond Program Outcomes (POs)</a:t>
              </a:r>
              <a:endParaRPr lang="en-US" sz="5400" b="1" dirty="0">
                <a:solidFill>
                  <a:srgbClr val="000000"/>
                </a:solidFill>
                <a:latin typeface="Arial Narrow" panose="020B0606020202030204" pitchFamily="34" charset="0"/>
              </a:endParaRPr>
            </a:p>
          </p:txBody>
        </p:sp>
      </p:grpSp>
      <p:cxnSp>
        <p:nvCxnSpPr>
          <p:cNvPr id="62" name="Straight Connector 61"/>
          <p:cNvCxnSpPr/>
          <p:nvPr/>
        </p:nvCxnSpPr>
        <p:spPr>
          <a:xfrm>
            <a:off x="807720" y="4343400"/>
            <a:ext cx="10698480" cy="0"/>
          </a:xfrm>
          <a:prstGeom prst="line">
            <a:avLst/>
          </a:prstGeom>
          <a:ln>
            <a:solidFill>
              <a:srgbClr val="1E001E"/>
            </a:solidFill>
          </a:ln>
        </p:spPr>
        <p:style>
          <a:lnRef idx="1">
            <a:schemeClr val="accent1"/>
          </a:lnRef>
          <a:fillRef idx="0">
            <a:schemeClr val="accent1"/>
          </a:fillRef>
          <a:effectRef idx="0">
            <a:schemeClr val="accent1"/>
          </a:effectRef>
          <a:fontRef idx="minor">
            <a:schemeClr val="tx1"/>
          </a:fontRef>
        </p:style>
      </p:cxnSp>
      <p:sp>
        <p:nvSpPr>
          <p:cNvPr id="63" name="Oval 62"/>
          <p:cNvSpPr/>
          <p:nvPr/>
        </p:nvSpPr>
        <p:spPr>
          <a:xfrm>
            <a:off x="11475720" y="4251960"/>
            <a:ext cx="182880" cy="182880"/>
          </a:xfrm>
          <a:prstGeom prst="ellipse">
            <a:avLst/>
          </a:prstGeom>
          <a:solidFill>
            <a:srgbClr val="1E001E"/>
          </a:solidFill>
          <a:ln>
            <a:solidFill>
              <a:srgbClr val="1E00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4" name="Oval 63"/>
          <p:cNvSpPr/>
          <p:nvPr/>
        </p:nvSpPr>
        <p:spPr>
          <a:xfrm>
            <a:off x="627137" y="1291974"/>
            <a:ext cx="2503989" cy="2615008"/>
          </a:xfrm>
          <a:prstGeom prst="ellipse">
            <a:avLst/>
          </a:prstGeom>
          <a:solidFill>
            <a:srgbClr val="19421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2800" b="1" dirty="0" smtClean="0">
                <a:solidFill>
                  <a:prstClr val="white"/>
                </a:solidFill>
                <a:latin typeface="Arial Narrow" panose="020B0606020202030204" pitchFamily="34" charset="0"/>
              </a:rPr>
              <a:t>Graduate Attributes</a:t>
            </a:r>
            <a:endParaRPr lang="en-US" sz="2800" b="1" dirty="0">
              <a:solidFill>
                <a:prstClr val="white"/>
              </a:solidFill>
              <a:latin typeface="Arial Narrow" panose="020B0606020202030204" pitchFamily="34" charset="0"/>
            </a:endParaRPr>
          </a:p>
        </p:txBody>
      </p:sp>
      <p:sp>
        <p:nvSpPr>
          <p:cNvPr id="65" name="Oval 64"/>
          <p:cNvSpPr/>
          <p:nvPr/>
        </p:nvSpPr>
        <p:spPr>
          <a:xfrm>
            <a:off x="4544290" y="1291770"/>
            <a:ext cx="2789383" cy="2532086"/>
          </a:xfrm>
          <a:prstGeom prst="ellipse">
            <a:avLst/>
          </a:prstGeom>
          <a:solidFill>
            <a:srgbClr val="500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3200" b="1" dirty="0" smtClean="0">
                <a:solidFill>
                  <a:prstClr val="white"/>
                </a:solidFill>
                <a:latin typeface="Arial Narrow" panose="020B0606020202030204" pitchFamily="34" charset="0"/>
              </a:rPr>
              <a:t>PSOs</a:t>
            </a:r>
            <a:endParaRPr lang="en-US" sz="3200" b="1" dirty="0">
              <a:solidFill>
                <a:prstClr val="white"/>
              </a:solidFill>
              <a:latin typeface="Arial Narrow" panose="020B0606020202030204" pitchFamily="34" charset="0"/>
            </a:endParaRPr>
          </a:p>
        </p:txBody>
      </p:sp>
      <p:sp>
        <p:nvSpPr>
          <p:cNvPr id="66" name="Oval 65"/>
          <p:cNvSpPr/>
          <p:nvPr/>
        </p:nvSpPr>
        <p:spPr>
          <a:xfrm>
            <a:off x="8390606" y="1310467"/>
            <a:ext cx="2795759" cy="2632056"/>
          </a:xfrm>
          <a:prstGeom prst="ellipse">
            <a:avLst/>
          </a:prstGeom>
          <a:solidFill>
            <a:srgbClr val="7E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3200" b="1" dirty="0" smtClean="0">
                <a:solidFill>
                  <a:prstClr val="white"/>
                </a:solidFill>
                <a:latin typeface="Arial Narrow" panose="020B0606020202030204" pitchFamily="34" charset="0"/>
              </a:rPr>
              <a:t>Attainment</a:t>
            </a:r>
            <a:endParaRPr lang="en-US" sz="3200" b="1" dirty="0">
              <a:solidFill>
                <a:prstClr val="white"/>
              </a:solidFill>
              <a:latin typeface="Arial Narrow" panose="020B0606020202030204" pitchFamily="34" charset="0"/>
            </a:endParaRPr>
          </a:p>
        </p:txBody>
      </p:sp>
      <p:sp>
        <p:nvSpPr>
          <p:cNvPr id="5" name="Rounded Rectangle 4"/>
          <p:cNvSpPr/>
          <p:nvPr/>
        </p:nvSpPr>
        <p:spPr>
          <a:xfrm>
            <a:off x="212436" y="4359623"/>
            <a:ext cx="3574474" cy="2373686"/>
          </a:xfrm>
          <a:prstGeom prst="roundRect">
            <a:avLst/>
          </a:prstGeom>
          <a:solidFill>
            <a:srgbClr val="000000">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defTabSz="457200">
              <a:buFont typeface="Arial" panose="020B0604020202020204" pitchFamily="34" charset="0"/>
              <a:buChar char="•"/>
            </a:pPr>
            <a:r>
              <a:rPr lang="en-US" sz="2400" b="1" dirty="0" smtClean="0">
                <a:solidFill>
                  <a:prstClr val="white"/>
                </a:solidFill>
                <a:latin typeface="Arial Narrow" panose="020B0606020202030204" pitchFamily="34" charset="0"/>
              </a:rPr>
              <a:t>Be in line with WA</a:t>
            </a:r>
          </a:p>
          <a:p>
            <a:pPr marL="342900" indent="-342900" defTabSz="457200">
              <a:buFont typeface="Arial" panose="020B0604020202020204" pitchFamily="34" charset="0"/>
              <a:buChar char="•"/>
            </a:pPr>
            <a:r>
              <a:rPr lang="en-US" sz="2400" b="1" dirty="0" smtClean="0">
                <a:solidFill>
                  <a:prstClr val="white"/>
                </a:solidFill>
                <a:latin typeface="Arial Narrow" panose="020B0606020202030204" pitchFamily="34" charset="0"/>
              </a:rPr>
              <a:t>What a graduate should inculcate</a:t>
            </a:r>
          </a:p>
          <a:p>
            <a:pPr marL="342900" indent="-342900" defTabSz="457200">
              <a:buFont typeface="Arial" panose="020B0604020202020204" pitchFamily="34" charset="0"/>
              <a:buChar char="•"/>
            </a:pPr>
            <a:r>
              <a:rPr lang="en-US" sz="2400" b="1" dirty="0" smtClean="0">
                <a:solidFill>
                  <a:prstClr val="white"/>
                </a:solidFill>
                <a:latin typeface="Arial Narrow" panose="020B0606020202030204" pitchFamily="34" charset="0"/>
              </a:rPr>
              <a:t>NBA has 12/</a:t>
            </a:r>
            <a:r>
              <a:rPr lang="en-US" sz="2400" b="1" dirty="0" smtClean="0">
                <a:solidFill>
                  <a:srgbClr val="FFFF00"/>
                </a:solidFill>
                <a:latin typeface="Arial Narrow" panose="020B0606020202030204" pitchFamily="34" charset="0"/>
              </a:rPr>
              <a:t>11</a:t>
            </a:r>
            <a:r>
              <a:rPr lang="en-US" sz="2400" b="1" dirty="0" smtClean="0">
                <a:solidFill>
                  <a:prstClr val="white"/>
                </a:solidFill>
                <a:latin typeface="Arial Narrow" panose="020B0606020202030204" pitchFamily="34" charset="0"/>
              </a:rPr>
              <a:t> POs</a:t>
            </a:r>
          </a:p>
          <a:p>
            <a:pPr marL="342900" indent="-342900" defTabSz="457200">
              <a:buFont typeface="Arial" panose="020B0604020202020204" pitchFamily="34" charset="0"/>
              <a:buChar char="•"/>
            </a:pPr>
            <a:r>
              <a:rPr lang="en-US" sz="2400" b="1" dirty="0" smtClean="0">
                <a:solidFill>
                  <a:prstClr val="white"/>
                </a:solidFill>
                <a:latin typeface="Arial Narrow" panose="020B0606020202030204" pitchFamily="34" charset="0"/>
              </a:rPr>
              <a:t>Knowledge+Skill+Life activities+ Attitude </a:t>
            </a:r>
          </a:p>
        </p:txBody>
      </p:sp>
      <p:sp>
        <p:nvSpPr>
          <p:cNvPr id="18" name="Rounded Rectangle 17"/>
          <p:cNvSpPr/>
          <p:nvPr/>
        </p:nvSpPr>
        <p:spPr>
          <a:xfrm>
            <a:off x="4077379" y="4015150"/>
            <a:ext cx="3921215" cy="2718159"/>
          </a:xfrm>
          <a:prstGeom prst="roundRect">
            <a:avLst/>
          </a:prstGeom>
          <a:solidFill>
            <a:srgbClr val="000000">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defTabSz="457200">
              <a:buFont typeface="Arial" panose="020B0604020202020204" pitchFamily="34" charset="0"/>
              <a:buChar char="•"/>
            </a:pPr>
            <a:r>
              <a:rPr lang="en-US" sz="2400" b="1" dirty="0" smtClean="0">
                <a:solidFill>
                  <a:prstClr val="white"/>
                </a:solidFill>
                <a:latin typeface="Arial Narrow" panose="020B0606020202030204" pitchFamily="34" charset="0"/>
              </a:rPr>
              <a:t>Used to bridge the gap</a:t>
            </a:r>
          </a:p>
          <a:p>
            <a:pPr marL="342900" indent="-342900" defTabSz="457200">
              <a:buFont typeface="Arial" panose="020B0604020202020204" pitchFamily="34" charset="0"/>
              <a:buChar char="•"/>
            </a:pPr>
            <a:r>
              <a:rPr lang="en-US" sz="2400" b="1" dirty="0" smtClean="0">
                <a:solidFill>
                  <a:prstClr val="white"/>
                </a:solidFill>
                <a:latin typeface="Arial Narrow" panose="020B0606020202030204" pitchFamily="34" charset="0"/>
              </a:rPr>
              <a:t>Support Specialization</a:t>
            </a:r>
          </a:p>
          <a:p>
            <a:pPr marL="342900" indent="-342900" defTabSz="457200">
              <a:buFont typeface="Arial" panose="020B0604020202020204" pitchFamily="34" charset="0"/>
              <a:buChar char="•"/>
            </a:pPr>
            <a:r>
              <a:rPr lang="en-US" sz="2400" b="1" dirty="0" smtClean="0">
                <a:solidFill>
                  <a:prstClr val="white"/>
                </a:solidFill>
                <a:latin typeface="Arial Narrow" panose="020B0606020202030204" pitchFamily="34" charset="0"/>
              </a:rPr>
              <a:t>Each course can be analyzed :Beyond Syllabus leading to PSOs</a:t>
            </a:r>
          </a:p>
          <a:p>
            <a:pPr marL="342900" indent="-342900" defTabSz="457200">
              <a:buFont typeface="Arial" panose="020B0604020202020204" pitchFamily="34" charset="0"/>
              <a:buChar char="•"/>
            </a:pPr>
            <a:r>
              <a:rPr lang="en-US" sz="2400" b="1" dirty="0" smtClean="0">
                <a:solidFill>
                  <a:prstClr val="white"/>
                </a:solidFill>
                <a:latin typeface="Arial Narrow" panose="020B0606020202030204" pitchFamily="34" charset="0"/>
              </a:rPr>
              <a:t>PSOs contributions towards POs </a:t>
            </a:r>
          </a:p>
        </p:txBody>
      </p:sp>
      <p:sp>
        <p:nvSpPr>
          <p:cNvPr id="19" name="Rounded Rectangle 18"/>
          <p:cNvSpPr/>
          <p:nvPr/>
        </p:nvSpPr>
        <p:spPr>
          <a:xfrm>
            <a:off x="8260167" y="4343400"/>
            <a:ext cx="3536502" cy="2317281"/>
          </a:xfrm>
          <a:prstGeom prst="roundRect">
            <a:avLst/>
          </a:prstGeom>
          <a:solidFill>
            <a:srgbClr val="000000">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defTabSz="457200">
              <a:buFont typeface="Arial" panose="020B0604020202020204" pitchFamily="34" charset="0"/>
              <a:buChar char="•"/>
            </a:pPr>
            <a:r>
              <a:rPr lang="en-US" sz="2400" b="1" dirty="0" smtClean="0">
                <a:solidFill>
                  <a:prstClr val="white"/>
                </a:solidFill>
                <a:latin typeface="Arial Narrow" panose="020B0606020202030204" pitchFamily="34" charset="0"/>
              </a:rPr>
              <a:t>Tools and Processes</a:t>
            </a:r>
          </a:p>
          <a:p>
            <a:pPr marL="342900" indent="-342900" defTabSz="457200">
              <a:buFont typeface="Arial" panose="020B0604020202020204" pitchFamily="34" charset="0"/>
              <a:buChar char="•"/>
            </a:pPr>
            <a:r>
              <a:rPr lang="en-US" sz="2400" b="1" dirty="0" smtClean="0">
                <a:solidFill>
                  <a:prstClr val="white"/>
                </a:solidFill>
                <a:latin typeface="Arial Narrow" panose="020B0606020202030204" pitchFamily="34" charset="0"/>
              </a:rPr>
              <a:t>Effectiveness/ Efficacy</a:t>
            </a:r>
          </a:p>
          <a:p>
            <a:pPr marL="342900" indent="-342900" defTabSz="457200">
              <a:buFont typeface="Arial" panose="020B0604020202020204" pitchFamily="34" charset="0"/>
              <a:buChar char="•"/>
            </a:pPr>
            <a:r>
              <a:rPr lang="en-US" sz="2400" b="1" dirty="0" smtClean="0">
                <a:solidFill>
                  <a:prstClr val="white"/>
                </a:solidFill>
                <a:latin typeface="Arial Narrow" panose="020B0606020202030204" pitchFamily="34" charset="0"/>
              </a:rPr>
              <a:t>Decision making</a:t>
            </a:r>
          </a:p>
          <a:p>
            <a:pPr marL="342900" indent="-342900" defTabSz="457200">
              <a:buFont typeface="Arial" panose="020B0604020202020204" pitchFamily="34" charset="0"/>
              <a:buChar char="•"/>
            </a:pPr>
            <a:r>
              <a:rPr lang="en-US" sz="2400" b="1" dirty="0" smtClean="0">
                <a:solidFill>
                  <a:prstClr val="white"/>
                </a:solidFill>
                <a:latin typeface="Arial Narrow" panose="020B0606020202030204" pitchFamily="34" charset="0"/>
              </a:rPr>
              <a:t>Program level PO/PSOs matrix of all courses</a:t>
            </a:r>
            <a:endParaRPr lang="en-US" sz="2400" b="1" dirty="0">
              <a:solidFill>
                <a:prstClr val="white"/>
              </a:solidFill>
              <a:latin typeface="Arial Narrow" panose="020B0606020202030204" pitchFamily="34" charset="0"/>
            </a:endParaRPr>
          </a:p>
        </p:txBody>
      </p:sp>
    </p:spTree>
    <p:extLst>
      <p:ext uri="{BB962C8B-B14F-4D97-AF65-F5344CB8AC3E}">
        <p14:creationId xmlns:p14="http://schemas.microsoft.com/office/powerpoint/2010/main" val="33543598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 xmlns:a16="http://schemas.microsoft.com/office/drawing/2014/main" id="{A92F2CBE-9AF0-4D06-8096-ED77C757A6CB}"/>
              </a:ext>
            </a:extLst>
          </p:cNvPr>
          <p:cNvSpPr/>
          <p:nvPr/>
        </p:nvSpPr>
        <p:spPr>
          <a:xfrm>
            <a:off x="261229" y="1654396"/>
            <a:ext cx="3081421" cy="3477755"/>
          </a:xfrm>
          <a:prstGeom prst="ellipse">
            <a:avLst/>
          </a:prstGeom>
          <a:gradFill>
            <a:gsLst>
              <a:gs pos="86724">
                <a:srgbClr val="3366CC"/>
              </a:gs>
              <a:gs pos="71693">
                <a:srgbClr val="339966"/>
              </a:gs>
              <a:gs pos="54854">
                <a:srgbClr val="000099"/>
              </a:gs>
              <a:gs pos="38071">
                <a:srgbClr val="FF9900"/>
              </a:gs>
              <a:gs pos="20400">
                <a:srgbClr val="009999"/>
              </a:gs>
              <a:gs pos="0">
                <a:srgbClr val="CC00CC"/>
              </a:gs>
              <a:gs pos="100000">
                <a:srgbClr val="FF0066"/>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1" name="Oval 50">
            <a:extLst>
              <a:ext uri="{FF2B5EF4-FFF2-40B4-BE49-F238E27FC236}">
                <a16:creationId xmlns="" xmlns:a16="http://schemas.microsoft.com/office/drawing/2014/main" id="{52220CC3-7764-4D07-ABAB-E74BD794EC3E}"/>
              </a:ext>
            </a:extLst>
          </p:cNvPr>
          <p:cNvSpPr/>
          <p:nvPr/>
        </p:nvSpPr>
        <p:spPr>
          <a:xfrm>
            <a:off x="356914" y="1859605"/>
            <a:ext cx="2802046" cy="308164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nvGrpSpPr>
          <p:cNvPr id="13" name="Group 51">
            <a:extLst>
              <a:ext uri="{FF2B5EF4-FFF2-40B4-BE49-F238E27FC236}">
                <a16:creationId xmlns="" xmlns:a16="http://schemas.microsoft.com/office/drawing/2014/main" id="{36419FFC-5FD3-4D77-959F-0EF97A7424F8}"/>
              </a:ext>
            </a:extLst>
          </p:cNvPr>
          <p:cNvGrpSpPr/>
          <p:nvPr/>
        </p:nvGrpSpPr>
        <p:grpSpPr>
          <a:xfrm>
            <a:off x="1979005" y="674558"/>
            <a:ext cx="548640" cy="548640"/>
            <a:chOff x="2928425" y="542948"/>
            <a:chExt cx="280180" cy="280180"/>
          </a:xfrm>
        </p:grpSpPr>
        <p:sp>
          <p:nvSpPr>
            <p:cNvPr id="53" name="Oval 52">
              <a:extLst>
                <a:ext uri="{FF2B5EF4-FFF2-40B4-BE49-F238E27FC236}">
                  <a16:creationId xmlns="" xmlns:a16="http://schemas.microsoft.com/office/drawing/2014/main" id="{687C040E-4B32-4E50-97FA-493B2EDB27D0}"/>
                </a:ext>
              </a:extLst>
            </p:cNvPr>
            <p:cNvSpPr/>
            <p:nvPr/>
          </p:nvSpPr>
          <p:spPr>
            <a:xfrm>
              <a:off x="2928425" y="542948"/>
              <a:ext cx="280180" cy="280180"/>
            </a:xfrm>
            <a:prstGeom prst="ellipse">
              <a:avLst/>
            </a:prstGeom>
            <a:gradFill>
              <a:gsLst>
                <a:gs pos="0">
                  <a:srgbClr val="CC00CC"/>
                </a:gs>
                <a:gs pos="100000">
                  <a:srgbClr val="FF0066"/>
                </a:gs>
              </a:gsLst>
              <a:lin ang="5400000" scaled="1"/>
            </a:gra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4" name="Oval 53">
              <a:extLst>
                <a:ext uri="{FF2B5EF4-FFF2-40B4-BE49-F238E27FC236}">
                  <a16:creationId xmlns="" xmlns:a16="http://schemas.microsoft.com/office/drawing/2014/main" id="{37B17A10-3959-44D1-B8A0-E8A840CCE8F8}"/>
                </a:ext>
              </a:extLst>
            </p:cNvPr>
            <p:cNvSpPr/>
            <p:nvPr/>
          </p:nvSpPr>
          <p:spPr>
            <a:xfrm>
              <a:off x="2977075" y="591598"/>
              <a:ext cx="182880" cy="18288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14" name="Group 54">
            <a:extLst>
              <a:ext uri="{FF2B5EF4-FFF2-40B4-BE49-F238E27FC236}">
                <a16:creationId xmlns="" xmlns:a16="http://schemas.microsoft.com/office/drawing/2014/main" id="{BD8385FC-4971-4247-996D-44B587057831}"/>
              </a:ext>
            </a:extLst>
          </p:cNvPr>
          <p:cNvGrpSpPr/>
          <p:nvPr/>
        </p:nvGrpSpPr>
        <p:grpSpPr>
          <a:xfrm>
            <a:off x="2793476" y="1501169"/>
            <a:ext cx="548640" cy="548640"/>
            <a:chOff x="2928425" y="542948"/>
            <a:chExt cx="280180" cy="280180"/>
          </a:xfrm>
        </p:grpSpPr>
        <p:sp>
          <p:nvSpPr>
            <p:cNvPr id="56" name="Oval 55">
              <a:extLst>
                <a:ext uri="{FF2B5EF4-FFF2-40B4-BE49-F238E27FC236}">
                  <a16:creationId xmlns="" xmlns:a16="http://schemas.microsoft.com/office/drawing/2014/main" id="{0B688388-7FD9-4A0A-B1EA-344E537C97B1}"/>
                </a:ext>
              </a:extLst>
            </p:cNvPr>
            <p:cNvSpPr/>
            <p:nvPr/>
          </p:nvSpPr>
          <p:spPr>
            <a:xfrm>
              <a:off x="2928425" y="542948"/>
              <a:ext cx="280180" cy="280180"/>
            </a:xfrm>
            <a:prstGeom prst="ellipse">
              <a:avLst/>
            </a:prstGeom>
            <a:gradFill>
              <a:gsLst>
                <a:gs pos="0">
                  <a:srgbClr val="3366CC"/>
                </a:gs>
                <a:gs pos="100000">
                  <a:srgbClr val="009999"/>
                </a:gs>
              </a:gsLst>
              <a:lin ang="5400000" scaled="1"/>
            </a:gra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7" name="Oval 56">
              <a:extLst>
                <a:ext uri="{FF2B5EF4-FFF2-40B4-BE49-F238E27FC236}">
                  <a16:creationId xmlns="" xmlns:a16="http://schemas.microsoft.com/office/drawing/2014/main" id="{450259E9-B3C6-40E8-A2DA-5D3F589F856D}"/>
                </a:ext>
              </a:extLst>
            </p:cNvPr>
            <p:cNvSpPr/>
            <p:nvPr/>
          </p:nvSpPr>
          <p:spPr>
            <a:xfrm>
              <a:off x="2977075" y="591598"/>
              <a:ext cx="182880" cy="18288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15" name="Group 57">
            <a:extLst>
              <a:ext uri="{FF2B5EF4-FFF2-40B4-BE49-F238E27FC236}">
                <a16:creationId xmlns="" xmlns:a16="http://schemas.microsoft.com/office/drawing/2014/main" id="{4D0DAF4A-14BC-4D18-9BA2-1B0E6972713E}"/>
              </a:ext>
            </a:extLst>
          </p:cNvPr>
          <p:cNvGrpSpPr/>
          <p:nvPr/>
        </p:nvGrpSpPr>
        <p:grpSpPr>
          <a:xfrm>
            <a:off x="3246153" y="2370937"/>
            <a:ext cx="548640" cy="548640"/>
            <a:chOff x="2928425" y="542948"/>
            <a:chExt cx="280180" cy="280180"/>
          </a:xfrm>
        </p:grpSpPr>
        <p:sp>
          <p:nvSpPr>
            <p:cNvPr id="59" name="Oval 58">
              <a:extLst>
                <a:ext uri="{FF2B5EF4-FFF2-40B4-BE49-F238E27FC236}">
                  <a16:creationId xmlns="" xmlns:a16="http://schemas.microsoft.com/office/drawing/2014/main" id="{22D4A528-B1A2-4C8C-B147-967ECBF0BA86}"/>
                </a:ext>
              </a:extLst>
            </p:cNvPr>
            <p:cNvSpPr/>
            <p:nvPr/>
          </p:nvSpPr>
          <p:spPr>
            <a:xfrm>
              <a:off x="2928425" y="542948"/>
              <a:ext cx="280180" cy="280180"/>
            </a:xfrm>
            <a:prstGeom prst="ellipse">
              <a:avLst/>
            </a:prstGeom>
            <a:gradFill>
              <a:gsLst>
                <a:gs pos="0">
                  <a:srgbClr val="FF9900"/>
                </a:gs>
                <a:gs pos="100000">
                  <a:srgbClr val="CC00CC"/>
                </a:gs>
              </a:gsLst>
              <a:lin ang="5400000" scaled="1"/>
            </a:gra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0" name="Oval 59">
              <a:extLst>
                <a:ext uri="{FF2B5EF4-FFF2-40B4-BE49-F238E27FC236}">
                  <a16:creationId xmlns="" xmlns:a16="http://schemas.microsoft.com/office/drawing/2014/main" id="{AE4D78BC-22AC-4F74-8013-E7878DBC55FA}"/>
                </a:ext>
              </a:extLst>
            </p:cNvPr>
            <p:cNvSpPr/>
            <p:nvPr/>
          </p:nvSpPr>
          <p:spPr>
            <a:xfrm>
              <a:off x="2977075" y="591598"/>
              <a:ext cx="182880" cy="18288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17" name="Group 63">
            <a:extLst>
              <a:ext uri="{FF2B5EF4-FFF2-40B4-BE49-F238E27FC236}">
                <a16:creationId xmlns="" xmlns:a16="http://schemas.microsoft.com/office/drawing/2014/main" id="{3B5CD6DD-A372-4019-B3CC-D02764CDE2FB}"/>
              </a:ext>
            </a:extLst>
          </p:cNvPr>
          <p:cNvGrpSpPr/>
          <p:nvPr/>
        </p:nvGrpSpPr>
        <p:grpSpPr>
          <a:xfrm>
            <a:off x="3286255" y="3283026"/>
            <a:ext cx="548640" cy="548640"/>
            <a:chOff x="2928425" y="542948"/>
            <a:chExt cx="280180" cy="280180"/>
          </a:xfrm>
        </p:grpSpPr>
        <p:sp>
          <p:nvSpPr>
            <p:cNvPr id="65" name="Oval 64">
              <a:extLst>
                <a:ext uri="{FF2B5EF4-FFF2-40B4-BE49-F238E27FC236}">
                  <a16:creationId xmlns="" xmlns:a16="http://schemas.microsoft.com/office/drawing/2014/main" id="{88A85336-5568-45E5-9469-BD988A51EB41}"/>
                </a:ext>
              </a:extLst>
            </p:cNvPr>
            <p:cNvSpPr/>
            <p:nvPr/>
          </p:nvSpPr>
          <p:spPr>
            <a:xfrm>
              <a:off x="2928425" y="542948"/>
              <a:ext cx="280180" cy="280180"/>
            </a:xfrm>
            <a:prstGeom prst="ellipse">
              <a:avLst/>
            </a:prstGeom>
            <a:gradFill>
              <a:gsLst>
                <a:gs pos="0">
                  <a:srgbClr val="FF5050"/>
                </a:gs>
                <a:gs pos="100000">
                  <a:srgbClr val="FFFF00"/>
                </a:gs>
              </a:gsLst>
              <a:lin ang="5400000" scaled="1"/>
            </a:gra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6" name="Oval 65">
              <a:extLst>
                <a:ext uri="{FF2B5EF4-FFF2-40B4-BE49-F238E27FC236}">
                  <a16:creationId xmlns="" xmlns:a16="http://schemas.microsoft.com/office/drawing/2014/main" id="{E89FD109-B0E7-4EDA-B207-B7AD980A0C98}"/>
                </a:ext>
              </a:extLst>
            </p:cNvPr>
            <p:cNvSpPr/>
            <p:nvPr/>
          </p:nvSpPr>
          <p:spPr>
            <a:xfrm>
              <a:off x="2977075" y="591598"/>
              <a:ext cx="182880" cy="18288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cxnSp>
        <p:nvCxnSpPr>
          <p:cNvPr id="35" name="Straight Connector 34">
            <a:extLst>
              <a:ext uri="{FF2B5EF4-FFF2-40B4-BE49-F238E27FC236}">
                <a16:creationId xmlns="" xmlns:a16="http://schemas.microsoft.com/office/drawing/2014/main" id="{6555698C-1CF9-4073-B27C-A4A20A0EE6C2}"/>
              </a:ext>
            </a:extLst>
          </p:cNvPr>
          <p:cNvCxnSpPr/>
          <p:nvPr/>
        </p:nvCxnSpPr>
        <p:spPr>
          <a:xfrm>
            <a:off x="2483714" y="527647"/>
            <a:ext cx="898740" cy="0"/>
          </a:xfrm>
          <a:prstGeom prst="line">
            <a:avLst/>
          </a:prstGeom>
          <a:ln w="19050">
            <a:solidFill>
              <a:schemeClr val="bg1">
                <a:alpha val="59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 xmlns:a16="http://schemas.microsoft.com/office/drawing/2014/main" id="{0EE63746-651D-4C44-882B-D75746B3A6FB}"/>
              </a:ext>
            </a:extLst>
          </p:cNvPr>
          <p:cNvCxnSpPr/>
          <p:nvPr/>
        </p:nvCxnSpPr>
        <p:spPr>
          <a:xfrm>
            <a:off x="3100118" y="1427395"/>
            <a:ext cx="898740" cy="0"/>
          </a:xfrm>
          <a:prstGeom prst="line">
            <a:avLst/>
          </a:prstGeom>
          <a:ln w="19050">
            <a:solidFill>
              <a:schemeClr val="bg1">
                <a:alpha val="59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 xmlns:a16="http://schemas.microsoft.com/office/drawing/2014/main" id="{BF46DA8D-F504-4BB1-AC24-799C87B56905}"/>
              </a:ext>
            </a:extLst>
          </p:cNvPr>
          <p:cNvCxnSpPr/>
          <p:nvPr/>
        </p:nvCxnSpPr>
        <p:spPr>
          <a:xfrm>
            <a:off x="3453749" y="3016480"/>
            <a:ext cx="898740" cy="0"/>
          </a:xfrm>
          <a:prstGeom prst="line">
            <a:avLst/>
          </a:prstGeom>
          <a:ln w="19050">
            <a:solidFill>
              <a:schemeClr val="bg1">
                <a:alpha val="59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 xmlns:a16="http://schemas.microsoft.com/office/drawing/2014/main" id="{902E7AF8-BE56-42E4-A22C-1FB6D7AE39D4}"/>
              </a:ext>
            </a:extLst>
          </p:cNvPr>
          <p:cNvCxnSpPr/>
          <p:nvPr/>
        </p:nvCxnSpPr>
        <p:spPr>
          <a:xfrm>
            <a:off x="3479900" y="3400425"/>
            <a:ext cx="898740" cy="0"/>
          </a:xfrm>
          <a:prstGeom prst="line">
            <a:avLst/>
          </a:prstGeom>
          <a:ln w="19050">
            <a:solidFill>
              <a:schemeClr val="bg1">
                <a:alpha val="59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 xmlns:a16="http://schemas.microsoft.com/office/drawing/2014/main" id="{DD9A011C-92A6-42A7-804B-0382B2EAC360}"/>
              </a:ext>
            </a:extLst>
          </p:cNvPr>
          <p:cNvCxnSpPr/>
          <p:nvPr/>
        </p:nvCxnSpPr>
        <p:spPr>
          <a:xfrm>
            <a:off x="3342650" y="4153441"/>
            <a:ext cx="898740" cy="91440"/>
          </a:xfrm>
          <a:prstGeom prst="line">
            <a:avLst/>
          </a:prstGeom>
          <a:ln w="19050">
            <a:solidFill>
              <a:schemeClr val="bg1">
                <a:alpha val="59000"/>
              </a:schemeClr>
            </a:solidFill>
            <a:prstDash val="sysDash"/>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 xmlns:a16="http://schemas.microsoft.com/office/drawing/2014/main" id="{FE645496-2083-4306-8EEB-D47CDF4A432E}"/>
              </a:ext>
            </a:extLst>
          </p:cNvPr>
          <p:cNvSpPr txBox="1"/>
          <p:nvPr/>
        </p:nvSpPr>
        <p:spPr>
          <a:xfrm>
            <a:off x="3381520" y="1484069"/>
            <a:ext cx="7965859" cy="461665"/>
          </a:xfrm>
          <a:prstGeom prst="rect">
            <a:avLst/>
          </a:prstGeom>
          <a:noFill/>
        </p:spPr>
        <p:txBody>
          <a:bodyPr wrap="square" rtlCol="0">
            <a:spAutoFit/>
          </a:bodyPr>
          <a:lstStyle/>
          <a:p>
            <a:pPr algn="just" defTabSz="457200"/>
            <a:r>
              <a:rPr lang="en-IN" sz="2400" b="1" dirty="0" smtClean="0">
                <a:solidFill>
                  <a:srgbClr val="00B0F0"/>
                </a:solidFill>
                <a:latin typeface="Arial Narrow" panose="020B0606020202030204" pitchFamily="34" charset="0"/>
              </a:rPr>
              <a:t>The </a:t>
            </a:r>
            <a:r>
              <a:rPr lang="en-IN" sz="2400" b="1" dirty="0" smtClean="0">
                <a:solidFill>
                  <a:srgbClr val="00B0F0"/>
                </a:solidFill>
                <a:latin typeface="Arial Narrow" panose="020B0606020202030204" pitchFamily="34" charset="0"/>
              </a:rPr>
              <a:t>COs </a:t>
            </a:r>
            <a:r>
              <a:rPr lang="en-IN" sz="2400" b="1" dirty="0" smtClean="0">
                <a:solidFill>
                  <a:srgbClr val="00B0F0"/>
                </a:solidFill>
                <a:latin typeface="Arial Narrow" panose="020B0606020202030204" pitchFamily="34" charset="0"/>
              </a:rPr>
              <a:t>must meet the requirements of all the </a:t>
            </a:r>
            <a:r>
              <a:rPr lang="en-IN" sz="2400" b="1" dirty="0" smtClean="0">
                <a:solidFill>
                  <a:srgbClr val="00B0F0"/>
                </a:solidFill>
                <a:latin typeface="Arial Narrow" panose="020B0606020202030204" pitchFamily="34" charset="0"/>
              </a:rPr>
              <a:t>POs and PSOs</a:t>
            </a:r>
            <a:endParaRPr lang="en-IN" sz="2400" b="1" dirty="0">
              <a:solidFill>
                <a:srgbClr val="7030A0"/>
              </a:solidFill>
              <a:latin typeface="Arial Narrow" panose="020B0606020202030204" pitchFamily="34" charset="0"/>
            </a:endParaRPr>
          </a:p>
        </p:txBody>
      </p:sp>
      <p:sp>
        <p:nvSpPr>
          <p:cNvPr id="69" name="TextBox 68">
            <a:extLst>
              <a:ext uri="{FF2B5EF4-FFF2-40B4-BE49-F238E27FC236}">
                <a16:creationId xmlns="" xmlns:a16="http://schemas.microsoft.com/office/drawing/2014/main" id="{0EA66896-C0E2-4090-A111-B9E35F7D8999}"/>
              </a:ext>
            </a:extLst>
          </p:cNvPr>
          <p:cNvSpPr txBox="1"/>
          <p:nvPr/>
        </p:nvSpPr>
        <p:spPr>
          <a:xfrm>
            <a:off x="3459732" y="6150819"/>
            <a:ext cx="3811925" cy="461665"/>
          </a:xfrm>
          <a:prstGeom prst="rect">
            <a:avLst/>
          </a:prstGeom>
          <a:noFill/>
        </p:spPr>
        <p:txBody>
          <a:bodyPr wrap="square" rtlCol="0">
            <a:spAutoFit/>
          </a:bodyPr>
          <a:lstStyle/>
          <a:p>
            <a:pPr algn="just" defTabSz="457200"/>
            <a:r>
              <a:rPr lang="en-US" sz="2400" b="1" dirty="0" smtClean="0">
                <a:solidFill>
                  <a:srgbClr val="7030A0"/>
                </a:solidFill>
                <a:latin typeface="Arial Narrow" panose="020B0606020202030204" pitchFamily="34" charset="0"/>
              </a:rPr>
              <a:t>Must be in the line of WA</a:t>
            </a:r>
            <a:endParaRPr lang="en-IN" sz="2400" b="1" dirty="0">
              <a:solidFill>
                <a:srgbClr val="7030A0"/>
              </a:solidFill>
              <a:latin typeface="Arial Narrow" panose="020B0606020202030204" pitchFamily="34" charset="0"/>
            </a:endParaRPr>
          </a:p>
        </p:txBody>
      </p:sp>
      <p:sp>
        <p:nvSpPr>
          <p:cNvPr id="75" name="TextBox 74">
            <a:extLst>
              <a:ext uri="{FF2B5EF4-FFF2-40B4-BE49-F238E27FC236}">
                <a16:creationId xmlns="" xmlns:a16="http://schemas.microsoft.com/office/drawing/2014/main" id="{7921D45E-AB19-4C45-97B6-D94287C4AEA7}"/>
              </a:ext>
            </a:extLst>
          </p:cNvPr>
          <p:cNvSpPr txBox="1"/>
          <p:nvPr/>
        </p:nvSpPr>
        <p:spPr>
          <a:xfrm>
            <a:off x="6465769" y="3063291"/>
            <a:ext cx="5418738" cy="400110"/>
          </a:xfrm>
          <a:prstGeom prst="rect">
            <a:avLst/>
          </a:prstGeom>
          <a:noFill/>
        </p:spPr>
        <p:txBody>
          <a:bodyPr wrap="square" rtlCol="0">
            <a:spAutoFit/>
          </a:bodyPr>
          <a:lstStyle/>
          <a:p>
            <a:pPr defTabSz="457200"/>
            <a:endParaRPr lang="en-IN" sz="2000" b="1" dirty="0">
              <a:solidFill>
                <a:prstClr val="white"/>
              </a:solidFill>
              <a:latin typeface="Arial Narrow" panose="020B0606020202030204" pitchFamily="34" charset="0"/>
            </a:endParaRPr>
          </a:p>
        </p:txBody>
      </p:sp>
      <p:sp>
        <p:nvSpPr>
          <p:cNvPr id="67" name="Rectangle 66"/>
          <p:cNvSpPr/>
          <p:nvPr/>
        </p:nvSpPr>
        <p:spPr>
          <a:xfrm>
            <a:off x="395523" y="2630166"/>
            <a:ext cx="2693982" cy="1754326"/>
          </a:xfrm>
          <a:prstGeom prst="rect">
            <a:avLst/>
          </a:prstGeom>
        </p:spPr>
        <p:txBody>
          <a:bodyPr wrap="square">
            <a:spAutoFit/>
          </a:bodyPr>
          <a:lstStyle/>
          <a:p>
            <a:pPr algn="ctr" defTabSz="457200"/>
            <a:r>
              <a:rPr lang="en-IN" sz="3600" b="1" dirty="0" smtClean="0">
                <a:solidFill>
                  <a:prstClr val="black"/>
                </a:solidFill>
                <a:latin typeface="Arial Narrow" panose="020B0606020202030204" pitchFamily="34" charset="0"/>
              </a:rPr>
              <a:t>COs</a:t>
            </a:r>
            <a:endParaRPr lang="en-IN" sz="3600" b="1" dirty="0" smtClean="0">
              <a:solidFill>
                <a:prstClr val="black"/>
              </a:solidFill>
              <a:latin typeface="Arial Narrow" panose="020B0606020202030204" pitchFamily="34" charset="0"/>
            </a:endParaRPr>
          </a:p>
          <a:p>
            <a:pPr algn="ctr" defTabSz="457200"/>
            <a:r>
              <a:rPr lang="en-IN" sz="3600" b="1" dirty="0" smtClean="0">
                <a:solidFill>
                  <a:prstClr val="black"/>
                </a:solidFill>
                <a:latin typeface="Arial Narrow" panose="020B0606020202030204" pitchFamily="34" charset="0"/>
              </a:rPr>
              <a:t>Defining Process</a:t>
            </a:r>
          </a:p>
        </p:txBody>
      </p:sp>
      <p:sp>
        <p:nvSpPr>
          <p:cNvPr id="68" name="TextBox 67">
            <a:extLst>
              <a:ext uri="{FF2B5EF4-FFF2-40B4-BE49-F238E27FC236}">
                <a16:creationId xmlns="" xmlns:a16="http://schemas.microsoft.com/office/drawing/2014/main" id="{0EA66896-C0E2-4090-A111-B9E35F7D8999}"/>
              </a:ext>
            </a:extLst>
          </p:cNvPr>
          <p:cNvSpPr txBox="1"/>
          <p:nvPr/>
        </p:nvSpPr>
        <p:spPr>
          <a:xfrm>
            <a:off x="3471398" y="5130317"/>
            <a:ext cx="7588488" cy="830997"/>
          </a:xfrm>
          <a:prstGeom prst="rect">
            <a:avLst/>
          </a:prstGeom>
          <a:noFill/>
        </p:spPr>
        <p:txBody>
          <a:bodyPr wrap="square" rtlCol="0">
            <a:spAutoFit/>
          </a:bodyPr>
          <a:lstStyle/>
          <a:p>
            <a:pPr algn="just" defTabSz="457200"/>
            <a:r>
              <a:rPr lang="en-IN" sz="2400" b="1" dirty="0" smtClean="0">
                <a:solidFill>
                  <a:srgbClr val="7030A0"/>
                </a:solidFill>
                <a:latin typeface="Arial Narrow" panose="020B0606020202030204" pitchFamily="34" charset="0"/>
              </a:rPr>
              <a:t>Plan and implement Teaching–Learning  for effective implementation of Program </a:t>
            </a:r>
            <a:r>
              <a:rPr lang="en-IN" sz="2400" b="1" dirty="0" smtClean="0">
                <a:solidFill>
                  <a:srgbClr val="7030A0"/>
                </a:solidFill>
                <a:latin typeface="Arial Narrow" panose="020B0606020202030204" pitchFamily="34" charset="0"/>
              </a:rPr>
              <a:t>Curriculum to meet the COs</a:t>
            </a:r>
            <a:endParaRPr lang="en-IN" sz="2400" b="1" dirty="0">
              <a:solidFill>
                <a:srgbClr val="7030A0"/>
              </a:solidFill>
              <a:latin typeface="Arial Narrow" panose="020B0606020202030204" pitchFamily="34" charset="0"/>
            </a:endParaRPr>
          </a:p>
        </p:txBody>
      </p:sp>
      <p:sp>
        <p:nvSpPr>
          <p:cNvPr id="55" name="Slide Number Placeholder 54"/>
          <p:cNvSpPr>
            <a:spLocks noGrp="1"/>
          </p:cNvSpPr>
          <p:nvPr>
            <p:ph type="sldNum" sz="quarter" idx="12"/>
          </p:nvPr>
        </p:nvSpPr>
        <p:spPr>
          <a:xfrm>
            <a:off x="9415976" y="5212723"/>
            <a:ext cx="2743200" cy="365125"/>
          </a:xfrm>
        </p:spPr>
        <p:txBody>
          <a:bodyPr/>
          <a:lstStyle/>
          <a:p>
            <a:fld id="{18A077A3-31BC-42ED-916D-F08A2C9952D5}" type="slidenum">
              <a:rPr lang="en-IN" smtClean="0">
                <a:solidFill>
                  <a:prstClr val="black">
                    <a:tint val="75000"/>
                  </a:prstClr>
                </a:solidFill>
              </a:rPr>
              <a:pPr/>
              <a:t>16</a:t>
            </a:fld>
            <a:endParaRPr lang="en-IN" dirty="0">
              <a:solidFill>
                <a:prstClr val="black">
                  <a:tint val="75000"/>
                </a:prstClr>
              </a:solidFill>
            </a:endParaRPr>
          </a:p>
        </p:txBody>
      </p:sp>
      <p:grpSp>
        <p:nvGrpSpPr>
          <p:cNvPr id="70" name="Group 54">
            <a:extLst>
              <a:ext uri="{FF2B5EF4-FFF2-40B4-BE49-F238E27FC236}">
                <a16:creationId xmlns="" xmlns:a16="http://schemas.microsoft.com/office/drawing/2014/main" id="{BD8385FC-4971-4247-996D-44B587057831}"/>
              </a:ext>
            </a:extLst>
          </p:cNvPr>
          <p:cNvGrpSpPr/>
          <p:nvPr/>
        </p:nvGrpSpPr>
        <p:grpSpPr>
          <a:xfrm>
            <a:off x="3031808" y="4135445"/>
            <a:ext cx="548640" cy="548640"/>
            <a:chOff x="2928425" y="542948"/>
            <a:chExt cx="280180" cy="280180"/>
          </a:xfrm>
        </p:grpSpPr>
        <p:sp>
          <p:nvSpPr>
            <p:cNvPr id="71" name="Oval 70">
              <a:extLst>
                <a:ext uri="{FF2B5EF4-FFF2-40B4-BE49-F238E27FC236}">
                  <a16:creationId xmlns="" xmlns:a16="http://schemas.microsoft.com/office/drawing/2014/main" id="{0B688388-7FD9-4A0A-B1EA-344E537C97B1}"/>
                </a:ext>
              </a:extLst>
            </p:cNvPr>
            <p:cNvSpPr/>
            <p:nvPr/>
          </p:nvSpPr>
          <p:spPr>
            <a:xfrm>
              <a:off x="2928425" y="542948"/>
              <a:ext cx="280180" cy="280180"/>
            </a:xfrm>
            <a:prstGeom prst="ellipse">
              <a:avLst/>
            </a:prstGeom>
            <a:gradFill>
              <a:gsLst>
                <a:gs pos="0">
                  <a:srgbClr val="3366CC"/>
                </a:gs>
                <a:gs pos="100000">
                  <a:srgbClr val="009999"/>
                </a:gs>
              </a:gsLst>
              <a:lin ang="5400000" scaled="1"/>
            </a:gra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3" name="Oval 72">
              <a:extLst>
                <a:ext uri="{FF2B5EF4-FFF2-40B4-BE49-F238E27FC236}">
                  <a16:creationId xmlns="" xmlns:a16="http://schemas.microsoft.com/office/drawing/2014/main" id="{450259E9-B3C6-40E8-A2DA-5D3F589F856D}"/>
                </a:ext>
              </a:extLst>
            </p:cNvPr>
            <p:cNvSpPr/>
            <p:nvPr/>
          </p:nvSpPr>
          <p:spPr>
            <a:xfrm>
              <a:off x="2977075" y="591598"/>
              <a:ext cx="182880" cy="18288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8" name="Group 51">
            <a:extLst>
              <a:ext uri="{FF2B5EF4-FFF2-40B4-BE49-F238E27FC236}">
                <a16:creationId xmlns="" xmlns:a16="http://schemas.microsoft.com/office/drawing/2014/main" id="{36419FFC-5FD3-4D77-959F-0EF97A7424F8}"/>
              </a:ext>
            </a:extLst>
          </p:cNvPr>
          <p:cNvGrpSpPr/>
          <p:nvPr/>
        </p:nvGrpSpPr>
        <p:grpSpPr>
          <a:xfrm>
            <a:off x="2033226" y="6044481"/>
            <a:ext cx="548640" cy="548640"/>
            <a:chOff x="2928425" y="542948"/>
            <a:chExt cx="280180" cy="280180"/>
          </a:xfrm>
        </p:grpSpPr>
        <p:sp>
          <p:nvSpPr>
            <p:cNvPr id="79" name="Oval 78">
              <a:extLst>
                <a:ext uri="{FF2B5EF4-FFF2-40B4-BE49-F238E27FC236}">
                  <a16:creationId xmlns="" xmlns:a16="http://schemas.microsoft.com/office/drawing/2014/main" id="{687C040E-4B32-4E50-97FA-493B2EDB27D0}"/>
                </a:ext>
              </a:extLst>
            </p:cNvPr>
            <p:cNvSpPr/>
            <p:nvPr/>
          </p:nvSpPr>
          <p:spPr>
            <a:xfrm>
              <a:off x="2928425" y="542948"/>
              <a:ext cx="280180" cy="280180"/>
            </a:xfrm>
            <a:prstGeom prst="ellipse">
              <a:avLst/>
            </a:prstGeom>
            <a:gradFill>
              <a:gsLst>
                <a:gs pos="0">
                  <a:srgbClr val="CC00CC"/>
                </a:gs>
                <a:gs pos="100000">
                  <a:srgbClr val="FF0066"/>
                </a:gs>
              </a:gsLst>
              <a:lin ang="5400000" scaled="1"/>
            </a:gra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0" name="Oval 79">
              <a:extLst>
                <a:ext uri="{FF2B5EF4-FFF2-40B4-BE49-F238E27FC236}">
                  <a16:creationId xmlns="" xmlns:a16="http://schemas.microsoft.com/office/drawing/2014/main" id="{37B17A10-3959-44D1-B8A0-E8A840CCE8F8}"/>
                </a:ext>
              </a:extLst>
            </p:cNvPr>
            <p:cNvSpPr/>
            <p:nvPr/>
          </p:nvSpPr>
          <p:spPr>
            <a:xfrm>
              <a:off x="2977075" y="591598"/>
              <a:ext cx="182880" cy="18288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cxnSp>
        <p:nvCxnSpPr>
          <p:cNvPr id="81" name="Straight Connector 80">
            <a:extLst>
              <a:ext uri="{FF2B5EF4-FFF2-40B4-BE49-F238E27FC236}">
                <a16:creationId xmlns="" xmlns:a16="http://schemas.microsoft.com/office/drawing/2014/main" id="{DD9A011C-92A6-42A7-804B-0382B2EAC360}"/>
              </a:ext>
            </a:extLst>
          </p:cNvPr>
          <p:cNvCxnSpPr>
            <a:endCxn id="71" idx="2"/>
          </p:cNvCxnSpPr>
          <p:nvPr/>
        </p:nvCxnSpPr>
        <p:spPr>
          <a:xfrm>
            <a:off x="2023482" y="4306162"/>
            <a:ext cx="1008326" cy="103603"/>
          </a:xfrm>
          <a:prstGeom prst="line">
            <a:avLst/>
          </a:prstGeom>
          <a:ln w="19050">
            <a:solidFill>
              <a:schemeClr val="bg1">
                <a:alpha val="59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 xmlns:a16="http://schemas.microsoft.com/office/drawing/2014/main" id="{DD9A011C-92A6-42A7-804B-0382B2EAC360}"/>
              </a:ext>
            </a:extLst>
          </p:cNvPr>
          <p:cNvCxnSpPr>
            <a:endCxn id="79" idx="2"/>
          </p:cNvCxnSpPr>
          <p:nvPr/>
        </p:nvCxnSpPr>
        <p:spPr>
          <a:xfrm>
            <a:off x="1254918" y="6088045"/>
            <a:ext cx="778308" cy="230756"/>
          </a:xfrm>
          <a:prstGeom prst="line">
            <a:avLst/>
          </a:prstGeom>
          <a:ln w="19050">
            <a:solidFill>
              <a:schemeClr val="bg1">
                <a:alpha val="59000"/>
              </a:schemeClr>
            </a:solidFill>
            <a:prstDash val="sysDash"/>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 xmlns:a16="http://schemas.microsoft.com/office/drawing/2014/main" id="{FE645496-2083-4306-8EEB-D47CDF4A432E}"/>
              </a:ext>
            </a:extLst>
          </p:cNvPr>
          <p:cNvSpPr txBox="1"/>
          <p:nvPr/>
        </p:nvSpPr>
        <p:spPr>
          <a:xfrm>
            <a:off x="2600267" y="457960"/>
            <a:ext cx="8829966" cy="830997"/>
          </a:xfrm>
          <a:prstGeom prst="rect">
            <a:avLst/>
          </a:prstGeom>
          <a:noFill/>
        </p:spPr>
        <p:txBody>
          <a:bodyPr wrap="square" rtlCol="0">
            <a:spAutoFit/>
          </a:bodyPr>
          <a:lstStyle/>
          <a:p>
            <a:pPr algn="just" defTabSz="457200"/>
            <a:r>
              <a:rPr lang="en-IN" sz="2400" b="1" dirty="0" smtClean="0">
                <a:solidFill>
                  <a:srgbClr val="7030A0"/>
                </a:solidFill>
                <a:latin typeface="Arial Narrow" panose="020B0606020202030204" pitchFamily="34" charset="0"/>
              </a:rPr>
              <a:t>Conduct meeting with stakeholders to </a:t>
            </a:r>
            <a:r>
              <a:rPr lang="en-IN" sz="2400" b="1" dirty="0" smtClean="0">
                <a:solidFill>
                  <a:srgbClr val="7030A0"/>
                </a:solidFill>
                <a:latin typeface="Arial Narrow" panose="020B0606020202030204" pitchFamily="34" charset="0"/>
              </a:rPr>
              <a:t>map COs to </a:t>
            </a:r>
            <a:r>
              <a:rPr lang="en-IN" sz="2400" b="1" dirty="0" smtClean="0">
                <a:solidFill>
                  <a:srgbClr val="7030A0"/>
                </a:solidFill>
                <a:latin typeface="Arial Narrow" panose="020B0606020202030204" pitchFamily="34" charset="0"/>
              </a:rPr>
              <a:t>Profile of the graduates </a:t>
            </a:r>
            <a:endParaRPr lang="en-IN" sz="2400" b="1" dirty="0">
              <a:solidFill>
                <a:srgbClr val="7030A0"/>
              </a:solidFill>
              <a:latin typeface="Arial Narrow" panose="020B0606020202030204" pitchFamily="34" charset="0"/>
            </a:endParaRPr>
          </a:p>
        </p:txBody>
      </p:sp>
      <p:sp>
        <p:nvSpPr>
          <p:cNvPr id="22" name="TextBox 21"/>
          <p:cNvSpPr txBox="1"/>
          <p:nvPr/>
        </p:nvSpPr>
        <p:spPr>
          <a:xfrm>
            <a:off x="4109535" y="2386148"/>
            <a:ext cx="6881738" cy="461665"/>
          </a:xfrm>
          <a:prstGeom prst="rect">
            <a:avLst/>
          </a:prstGeom>
          <a:noFill/>
        </p:spPr>
        <p:txBody>
          <a:bodyPr wrap="square" rtlCol="0">
            <a:spAutoFit/>
          </a:bodyPr>
          <a:lstStyle/>
          <a:p>
            <a:pPr algn="just"/>
            <a:r>
              <a:rPr lang="en-US" sz="2400" b="1" dirty="0" smtClean="0">
                <a:solidFill>
                  <a:srgbClr val="002060"/>
                </a:solidFill>
                <a:latin typeface="Arial Narrow" panose="020B0606020202030204" pitchFamily="34" charset="0"/>
                <a:cs typeface="Arial" panose="020B0604020202020204" pitchFamily="34" charset="0"/>
              </a:rPr>
              <a:t>Fix the target groups/end </a:t>
            </a:r>
            <a:r>
              <a:rPr lang="en-US" sz="2400" b="1" dirty="0" smtClean="0">
                <a:solidFill>
                  <a:srgbClr val="002060"/>
                </a:solidFill>
                <a:latin typeface="Arial Narrow" panose="020B0606020202030204" pitchFamily="34" charset="0"/>
                <a:cs typeface="Arial" panose="020B0604020202020204" pitchFamily="34" charset="0"/>
              </a:rPr>
              <a:t>users and map the COs </a:t>
            </a:r>
            <a:endParaRPr lang="en-IN" sz="2400" b="1" dirty="0">
              <a:solidFill>
                <a:srgbClr val="002060"/>
              </a:solidFill>
              <a:latin typeface="Arial Narrow" panose="020B0606020202030204" pitchFamily="34" charset="0"/>
              <a:cs typeface="Arial" panose="020B0604020202020204" pitchFamily="34" charset="0"/>
            </a:endParaRPr>
          </a:p>
        </p:txBody>
      </p:sp>
      <p:sp>
        <p:nvSpPr>
          <p:cNvPr id="72" name="TextBox 71"/>
          <p:cNvSpPr txBox="1"/>
          <p:nvPr/>
        </p:nvSpPr>
        <p:spPr>
          <a:xfrm>
            <a:off x="3991428" y="3168969"/>
            <a:ext cx="7126515" cy="830997"/>
          </a:xfrm>
          <a:prstGeom prst="rect">
            <a:avLst/>
          </a:prstGeom>
          <a:noFill/>
        </p:spPr>
        <p:txBody>
          <a:bodyPr wrap="square" rtlCol="0">
            <a:spAutoFit/>
          </a:bodyPr>
          <a:lstStyle/>
          <a:p>
            <a:pPr algn="just"/>
            <a:r>
              <a:rPr lang="en-US" sz="2400" b="1" dirty="0" smtClean="0">
                <a:solidFill>
                  <a:srgbClr val="002060"/>
                </a:solidFill>
                <a:latin typeface="Arial Narrow" panose="020B0606020202030204" pitchFamily="34" charset="0"/>
                <a:cs typeface="Arial" panose="020B0604020202020204" pitchFamily="34" charset="0"/>
              </a:rPr>
              <a:t>Design the Program Curriculum to meet the </a:t>
            </a:r>
            <a:r>
              <a:rPr lang="en-US" sz="2400" b="1" dirty="0" smtClean="0">
                <a:solidFill>
                  <a:srgbClr val="002060"/>
                </a:solidFill>
                <a:latin typeface="Arial Narrow" panose="020B0606020202030204" pitchFamily="34" charset="0"/>
                <a:cs typeface="Arial" panose="020B0604020202020204" pitchFamily="34" charset="0"/>
              </a:rPr>
              <a:t>COs </a:t>
            </a:r>
            <a:r>
              <a:rPr lang="en-US" sz="2400" b="1" dirty="0" smtClean="0">
                <a:solidFill>
                  <a:srgbClr val="002060"/>
                </a:solidFill>
                <a:latin typeface="Arial Narrow" panose="020B0606020202030204" pitchFamily="34" charset="0"/>
                <a:cs typeface="Arial" panose="020B0604020202020204" pitchFamily="34" charset="0"/>
              </a:rPr>
              <a:t>or graduate profile</a:t>
            </a:r>
            <a:endParaRPr lang="en-IN" sz="2400" b="1" dirty="0">
              <a:solidFill>
                <a:srgbClr val="002060"/>
              </a:solidFill>
              <a:latin typeface="Arial Narrow" panose="020B0606020202030204" pitchFamily="34" charset="0"/>
              <a:cs typeface="Arial" panose="020B0604020202020204" pitchFamily="34" charset="0"/>
            </a:endParaRPr>
          </a:p>
        </p:txBody>
      </p:sp>
      <p:sp>
        <p:nvSpPr>
          <p:cNvPr id="38" name="TextBox 37">
            <a:extLst>
              <a:ext uri="{FF2B5EF4-FFF2-40B4-BE49-F238E27FC236}">
                <a16:creationId xmlns="" xmlns:a16="http://schemas.microsoft.com/office/drawing/2014/main" id="{0EA66896-C0E2-4090-A111-B9E35F7D8999}"/>
              </a:ext>
            </a:extLst>
          </p:cNvPr>
          <p:cNvSpPr txBox="1"/>
          <p:nvPr/>
        </p:nvSpPr>
        <p:spPr>
          <a:xfrm>
            <a:off x="3739912" y="4078031"/>
            <a:ext cx="7588488" cy="830997"/>
          </a:xfrm>
          <a:prstGeom prst="rect">
            <a:avLst/>
          </a:prstGeom>
          <a:noFill/>
        </p:spPr>
        <p:txBody>
          <a:bodyPr wrap="square" rtlCol="0">
            <a:spAutoFit/>
          </a:bodyPr>
          <a:lstStyle/>
          <a:p>
            <a:pPr algn="just" defTabSz="457200"/>
            <a:r>
              <a:rPr lang="en-IN" sz="2400" b="1" dirty="0" smtClean="0">
                <a:solidFill>
                  <a:srgbClr val="7030A0"/>
                </a:solidFill>
                <a:latin typeface="Arial Narrow" panose="020B0606020202030204" pitchFamily="34" charset="0"/>
              </a:rPr>
              <a:t>Keep in mind what the student learning outcomes are at each stage</a:t>
            </a:r>
            <a:endParaRPr lang="en-IN" sz="2400" b="1" dirty="0">
              <a:solidFill>
                <a:srgbClr val="7030A0"/>
              </a:solidFill>
              <a:latin typeface="Arial Narrow" panose="020B0606020202030204" pitchFamily="34" charset="0"/>
            </a:endParaRPr>
          </a:p>
        </p:txBody>
      </p:sp>
      <p:grpSp>
        <p:nvGrpSpPr>
          <p:cNvPr id="39" name="Group 57">
            <a:extLst>
              <a:ext uri="{FF2B5EF4-FFF2-40B4-BE49-F238E27FC236}">
                <a16:creationId xmlns="" xmlns:a16="http://schemas.microsoft.com/office/drawing/2014/main" id="{4D0DAF4A-14BC-4D18-9BA2-1B0E6972713E}"/>
              </a:ext>
            </a:extLst>
          </p:cNvPr>
          <p:cNvGrpSpPr/>
          <p:nvPr/>
        </p:nvGrpSpPr>
        <p:grpSpPr>
          <a:xfrm>
            <a:off x="2600267" y="5077851"/>
            <a:ext cx="548640" cy="548640"/>
            <a:chOff x="2928425" y="542948"/>
            <a:chExt cx="280180" cy="280180"/>
          </a:xfrm>
        </p:grpSpPr>
        <p:sp>
          <p:nvSpPr>
            <p:cNvPr id="40" name="Oval 39">
              <a:extLst>
                <a:ext uri="{FF2B5EF4-FFF2-40B4-BE49-F238E27FC236}">
                  <a16:creationId xmlns="" xmlns:a16="http://schemas.microsoft.com/office/drawing/2014/main" id="{22D4A528-B1A2-4C8C-B147-967ECBF0BA86}"/>
                </a:ext>
              </a:extLst>
            </p:cNvPr>
            <p:cNvSpPr/>
            <p:nvPr/>
          </p:nvSpPr>
          <p:spPr>
            <a:xfrm>
              <a:off x="2928425" y="542948"/>
              <a:ext cx="280180" cy="280180"/>
            </a:xfrm>
            <a:prstGeom prst="ellipse">
              <a:avLst/>
            </a:prstGeom>
            <a:gradFill>
              <a:gsLst>
                <a:gs pos="0">
                  <a:srgbClr val="FF9900"/>
                </a:gs>
                <a:gs pos="100000">
                  <a:srgbClr val="CC00CC"/>
                </a:gs>
              </a:gsLst>
              <a:lin ang="5400000" scaled="1"/>
            </a:gra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43" name="Oval 42">
              <a:extLst>
                <a:ext uri="{FF2B5EF4-FFF2-40B4-BE49-F238E27FC236}">
                  <a16:creationId xmlns="" xmlns:a16="http://schemas.microsoft.com/office/drawing/2014/main" id="{AE4D78BC-22AC-4F74-8013-E7878DBC55FA}"/>
                </a:ext>
              </a:extLst>
            </p:cNvPr>
            <p:cNvSpPr/>
            <p:nvPr/>
          </p:nvSpPr>
          <p:spPr>
            <a:xfrm>
              <a:off x="2977075" y="591598"/>
              <a:ext cx="182880" cy="18288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Tree>
    <p:extLst>
      <p:ext uri="{BB962C8B-B14F-4D97-AF65-F5344CB8AC3E}">
        <p14:creationId xmlns:p14="http://schemas.microsoft.com/office/powerpoint/2010/main" val="2796982998"/>
      </p:ext>
    </p:extLst>
  </p:cSld>
  <p:clrMapOvr>
    <a:masterClrMapping/>
  </p:clrMapOvr>
  <p:transition spd="slow">
    <p:push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a:extLst/>
          </p:cNvPr>
          <p:cNvSpPr/>
          <p:nvPr/>
        </p:nvSpPr>
        <p:spPr>
          <a:xfrm>
            <a:off x="12113542" y="13274"/>
            <a:ext cx="738641" cy="6498176"/>
          </a:xfrm>
          <a:prstGeom prst="ellipse">
            <a:avLst/>
          </a:prstGeom>
          <a:gradFill flip="none" rotWithShape="1">
            <a:gsLst>
              <a:gs pos="100000">
                <a:schemeClr val="accent1">
                  <a:lumMod val="5000"/>
                  <a:lumOff val="95000"/>
                  <a:alpha val="0"/>
                </a:schemeClr>
              </a:gs>
              <a:gs pos="24000">
                <a:schemeClr val="tx1">
                  <a:alpha val="56000"/>
                  <a:lumMod val="0"/>
                </a:schemeClr>
              </a:gs>
            </a:gsLst>
            <a:path path="shape">
              <a:fillToRect l="50000" t="50000" r="50000" b="50000"/>
            </a:path>
            <a:tileRect/>
          </a:gra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endParaRPr lang="en-US">
              <a:solidFill>
                <a:prstClr val="white"/>
              </a:solidFill>
            </a:endParaRPr>
          </a:p>
        </p:txBody>
      </p:sp>
      <p:sp>
        <p:nvSpPr>
          <p:cNvPr id="4" name="Rectangle: Rounded Corners 3">
            <a:extLst/>
          </p:cNvPr>
          <p:cNvSpPr/>
          <p:nvPr/>
        </p:nvSpPr>
        <p:spPr>
          <a:xfrm>
            <a:off x="111126" y="1109663"/>
            <a:ext cx="3123650" cy="5360987"/>
          </a:xfrm>
          <a:prstGeom prst="roundRect">
            <a:avLst>
              <a:gd name="adj" fmla="val 4904"/>
            </a:avLst>
          </a:prstGeom>
          <a:solidFill>
            <a:srgbClr val="124F74"/>
          </a:solidFill>
          <a:ln>
            <a:solidFill>
              <a:schemeClr val="bg1">
                <a:lumMod val="85000"/>
              </a:schemeClr>
            </a:solidFill>
          </a:ln>
          <a:effectLst>
            <a:outerShdw blurRad="2286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endParaRPr lang="en-US">
              <a:solidFill>
                <a:prstClr val="white"/>
              </a:solidFill>
            </a:endParaRPr>
          </a:p>
        </p:txBody>
      </p:sp>
      <p:grpSp>
        <p:nvGrpSpPr>
          <p:cNvPr id="5" name="Group 4"/>
          <p:cNvGrpSpPr>
            <a:grpSpLocks/>
          </p:cNvGrpSpPr>
          <p:nvPr/>
        </p:nvGrpSpPr>
        <p:grpSpPr bwMode="auto">
          <a:xfrm>
            <a:off x="239714" y="1463675"/>
            <a:ext cx="2989980" cy="4654550"/>
            <a:chOff x="1684952" y="1463262"/>
            <a:chExt cx="3467927" cy="4654829"/>
          </a:xfrm>
        </p:grpSpPr>
        <p:sp>
          <p:nvSpPr>
            <p:cNvPr id="25" name="Rectangle 24">
              <a:extLst/>
            </p:cNvPr>
            <p:cNvSpPr/>
            <p:nvPr/>
          </p:nvSpPr>
          <p:spPr>
            <a:xfrm>
              <a:off x="1684952" y="1463262"/>
              <a:ext cx="3467927" cy="4654829"/>
            </a:xfrm>
            <a:prstGeom prst="rect">
              <a:avLst/>
            </a:prstGeom>
            <a:pattFill prst="lgGrid">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endParaRPr lang="en-US">
                <a:solidFill>
                  <a:prstClr val="white"/>
                </a:solidFill>
              </a:endParaRPr>
            </a:p>
          </p:txBody>
        </p:sp>
        <p:sp>
          <p:nvSpPr>
            <p:cNvPr id="97346" name="TextBox 7"/>
            <p:cNvSpPr txBox="1">
              <a:spLocks noChangeArrowheads="1"/>
            </p:cNvSpPr>
            <p:nvPr/>
          </p:nvSpPr>
          <p:spPr bwMode="auto">
            <a:xfrm>
              <a:off x="1780769" y="2614166"/>
              <a:ext cx="3116250" cy="1077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defTabSz="457200"/>
              <a:r>
                <a:rPr lang="en-US" altLang="en-US" sz="3200" b="1" dirty="0" smtClean="0">
                  <a:solidFill>
                    <a:srgbClr val="7030A0"/>
                  </a:solidFill>
                  <a:latin typeface="Oswald"/>
                </a:rPr>
                <a:t>POs</a:t>
              </a:r>
            </a:p>
            <a:p>
              <a:pPr algn="ctr" defTabSz="457200"/>
              <a:r>
                <a:rPr lang="en-US" altLang="en-US" sz="3200" b="1" dirty="0" smtClean="0">
                  <a:solidFill>
                    <a:srgbClr val="7030A0"/>
                  </a:solidFill>
                  <a:latin typeface="Oswald"/>
                </a:rPr>
                <a:t>Attainment</a:t>
              </a:r>
              <a:endParaRPr lang="en-US" altLang="en-US" sz="3200" b="1" dirty="0">
                <a:solidFill>
                  <a:srgbClr val="7030A0"/>
                </a:solidFill>
                <a:latin typeface="Oswald"/>
              </a:endParaRPr>
            </a:p>
          </p:txBody>
        </p:sp>
      </p:grpSp>
      <p:grpSp>
        <p:nvGrpSpPr>
          <p:cNvPr id="55" name="Group 54"/>
          <p:cNvGrpSpPr>
            <a:grpSpLocks/>
          </p:cNvGrpSpPr>
          <p:nvPr/>
        </p:nvGrpSpPr>
        <p:grpSpPr bwMode="auto">
          <a:xfrm>
            <a:off x="3268434" y="839313"/>
            <a:ext cx="1857011" cy="5672137"/>
            <a:chOff x="5181014" y="635661"/>
            <a:chExt cx="1865133" cy="5671689"/>
          </a:xfrm>
        </p:grpSpPr>
        <p:sp>
          <p:nvSpPr>
            <p:cNvPr id="44" name="Isosceles Triangle 43">
              <a:extLst/>
            </p:cNvPr>
            <p:cNvSpPr/>
            <p:nvPr/>
          </p:nvSpPr>
          <p:spPr>
            <a:xfrm>
              <a:off x="5645195" y="808684"/>
              <a:ext cx="196773" cy="247630"/>
            </a:xfrm>
            <a:prstGeom prst="triangle">
              <a:avLst>
                <a:gd name="adj" fmla="val 81429"/>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endParaRPr lang="en-US">
                <a:solidFill>
                  <a:prstClr val="white"/>
                </a:solidFill>
              </a:endParaRPr>
            </a:p>
          </p:txBody>
        </p:sp>
        <p:sp>
          <p:nvSpPr>
            <p:cNvPr id="19" name="Freeform: Shape 18">
              <a:extLst/>
            </p:cNvPr>
            <p:cNvSpPr/>
            <p:nvPr/>
          </p:nvSpPr>
          <p:spPr>
            <a:xfrm flipH="1" flipV="1">
              <a:off x="5181014" y="635661"/>
              <a:ext cx="1865133" cy="5671689"/>
            </a:xfrm>
            <a:custGeom>
              <a:avLst/>
              <a:gdLst>
                <a:gd name="connsiteX0" fmla="*/ 3933372 w 3933372"/>
                <a:gd name="connsiteY0" fmla="*/ 5845265 h 6432911"/>
                <a:gd name="connsiteX1" fmla="*/ 0 w 3933372"/>
                <a:gd name="connsiteY1" fmla="*/ 5845265 h 6432911"/>
                <a:gd name="connsiteX2" fmla="*/ 0 w 3933372"/>
                <a:gd name="connsiteY2" fmla="*/ 587646 h 6432911"/>
                <a:gd name="connsiteX3" fmla="*/ 0 w 3933372"/>
                <a:gd name="connsiteY3" fmla="*/ 565692 h 6432911"/>
                <a:gd name="connsiteX4" fmla="*/ 0 w 3933372"/>
                <a:gd name="connsiteY4" fmla="*/ 0 h 6432911"/>
                <a:gd name="connsiteX5" fmla="*/ 3786424 w 3933372"/>
                <a:gd name="connsiteY5" fmla="*/ 565692 h 6432911"/>
                <a:gd name="connsiteX6" fmla="*/ 3933372 w 3933372"/>
                <a:gd name="connsiteY6" fmla="*/ 565692 h 6432911"/>
                <a:gd name="connsiteX7" fmla="*/ 3933372 w 3933372"/>
                <a:gd name="connsiteY7" fmla="*/ 587646 h 6432911"/>
                <a:gd name="connsiteX8" fmla="*/ 0 w 3933372"/>
                <a:gd name="connsiteY8" fmla="*/ 6432911 h 6432911"/>
                <a:gd name="connsiteX9" fmla="*/ 0 w 3933372"/>
                <a:gd name="connsiteY9" fmla="*/ 5845265 h 6432911"/>
                <a:gd name="connsiteX10" fmla="*/ 3933372 w 3933372"/>
                <a:gd name="connsiteY10" fmla="*/ 5845265 h 6432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933372" h="6432911">
                  <a:moveTo>
                    <a:pt x="3933372" y="5845265"/>
                  </a:moveTo>
                  <a:lnTo>
                    <a:pt x="0" y="5845265"/>
                  </a:lnTo>
                  <a:lnTo>
                    <a:pt x="0" y="587646"/>
                  </a:lnTo>
                  <a:lnTo>
                    <a:pt x="0" y="565692"/>
                  </a:lnTo>
                  <a:lnTo>
                    <a:pt x="0" y="0"/>
                  </a:lnTo>
                  <a:lnTo>
                    <a:pt x="3786424" y="565692"/>
                  </a:lnTo>
                  <a:lnTo>
                    <a:pt x="3933372" y="565692"/>
                  </a:lnTo>
                  <a:lnTo>
                    <a:pt x="3933372" y="587646"/>
                  </a:lnTo>
                  <a:close/>
                  <a:moveTo>
                    <a:pt x="0" y="6432911"/>
                  </a:moveTo>
                  <a:lnTo>
                    <a:pt x="0" y="5845265"/>
                  </a:lnTo>
                  <a:lnTo>
                    <a:pt x="3933372" y="5845265"/>
                  </a:lnTo>
                  <a:close/>
                </a:path>
              </a:pathLst>
            </a:custGeom>
            <a:gradFill flip="none" rotWithShape="1">
              <a:gsLst>
                <a:gs pos="87000">
                  <a:srgbClr val="E4E4E4"/>
                </a:gs>
                <a:gs pos="95000">
                  <a:schemeClr val="bg1">
                    <a:lumMod val="85000"/>
                  </a:schemeClr>
                </a:gs>
                <a:gs pos="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endParaRPr lang="en-US">
                <a:solidFill>
                  <a:prstClr val="white"/>
                </a:solidFill>
              </a:endParaRPr>
            </a:p>
          </p:txBody>
        </p:sp>
        <p:sp>
          <p:nvSpPr>
            <p:cNvPr id="97343" name="TextBox 37"/>
            <p:cNvSpPr txBox="1">
              <a:spLocks noChangeArrowheads="1"/>
            </p:cNvSpPr>
            <p:nvPr/>
          </p:nvSpPr>
          <p:spPr bwMode="auto">
            <a:xfrm rot="16200000">
              <a:off x="4807058" y="3274506"/>
              <a:ext cx="2693598" cy="1081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defTabSz="457200"/>
              <a:r>
                <a:rPr lang="en-US" altLang="en-US" sz="3200" b="1" dirty="0" smtClean="0">
                  <a:solidFill>
                    <a:prstClr val="black"/>
                  </a:solidFill>
                  <a:latin typeface="Arial Narrow" panose="020B0606020202030204" pitchFamily="34" charset="0"/>
                </a:rPr>
                <a:t>Analyze the Curriculum</a:t>
              </a:r>
              <a:endParaRPr lang="en-US" altLang="en-US" sz="3200" b="1" dirty="0">
                <a:solidFill>
                  <a:prstClr val="black"/>
                </a:solidFill>
                <a:latin typeface="Arial Narrow" panose="020B0606020202030204" pitchFamily="34" charset="0"/>
              </a:endParaRPr>
            </a:p>
          </p:txBody>
        </p:sp>
      </p:grpSp>
      <p:grpSp>
        <p:nvGrpSpPr>
          <p:cNvPr id="56" name="Group 55"/>
          <p:cNvGrpSpPr>
            <a:grpSpLocks/>
          </p:cNvGrpSpPr>
          <p:nvPr/>
        </p:nvGrpSpPr>
        <p:grpSpPr bwMode="auto">
          <a:xfrm>
            <a:off x="5082110" y="1163257"/>
            <a:ext cx="1780219" cy="6056467"/>
            <a:chOff x="7215158" y="907102"/>
            <a:chExt cx="1865133" cy="6055989"/>
          </a:xfrm>
        </p:grpSpPr>
        <p:sp>
          <p:nvSpPr>
            <p:cNvPr id="45" name="Isosceles Triangle 44">
              <a:extLst/>
            </p:cNvPr>
            <p:cNvSpPr/>
            <p:nvPr/>
          </p:nvSpPr>
          <p:spPr>
            <a:xfrm>
              <a:off x="8315682" y="907102"/>
              <a:ext cx="196949" cy="246044"/>
            </a:xfrm>
            <a:prstGeom prst="triangle">
              <a:avLst>
                <a:gd name="adj" fmla="val 81429"/>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endParaRPr lang="en-US">
                <a:solidFill>
                  <a:prstClr val="white"/>
                </a:solidFill>
              </a:endParaRPr>
            </a:p>
          </p:txBody>
        </p:sp>
        <p:sp>
          <p:nvSpPr>
            <p:cNvPr id="20" name="Freeform: Shape 19">
              <a:extLst/>
            </p:cNvPr>
            <p:cNvSpPr/>
            <p:nvPr/>
          </p:nvSpPr>
          <p:spPr>
            <a:xfrm flipV="1">
              <a:off x="7215158" y="1291402"/>
              <a:ext cx="1865133" cy="5671689"/>
            </a:xfrm>
            <a:custGeom>
              <a:avLst/>
              <a:gdLst>
                <a:gd name="connsiteX0" fmla="*/ 3933372 w 3933372"/>
                <a:gd name="connsiteY0" fmla="*/ 5845265 h 6432911"/>
                <a:gd name="connsiteX1" fmla="*/ 0 w 3933372"/>
                <a:gd name="connsiteY1" fmla="*/ 5845265 h 6432911"/>
                <a:gd name="connsiteX2" fmla="*/ 0 w 3933372"/>
                <a:gd name="connsiteY2" fmla="*/ 587646 h 6432911"/>
                <a:gd name="connsiteX3" fmla="*/ 0 w 3933372"/>
                <a:gd name="connsiteY3" fmla="*/ 565692 h 6432911"/>
                <a:gd name="connsiteX4" fmla="*/ 0 w 3933372"/>
                <a:gd name="connsiteY4" fmla="*/ 0 h 6432911"/>
                <a:gd name="connsiteX5" fmla="*/ 3786424 w 3933372"/>
                <a:gd name="connsiteY5" fmla="*/ 565692 h 6432911"/>
                <a:gd name="connsiteX6" fmla="*/ 3933372 w 3933372"/>
                <a:gd name="connsiteY6" fmla="*/ 565692 h 6432911"/>
                <a:gd name="connsiteX7" fmla="*/ 3933372 w 3933372"/>
                <a:gd name="connsiteY7" fmla="*/ 587646 h 6432911"/>
                <a:gd name="connsiteX8" fmla="*/ 0 w 3933372"/>
                <a:gd name="connsiteY8" fmla="*/ 6432911 h 6432911"/>
                <a:gd name="connsiteX9" fmla="*/ 0 w 3933372"/>
                <a:gd name="connsiteY9" fmla="*/ 5845265 h 6432911"/>
                <a:gd name="connsiteX10" fmla="*/ 3933372 w 3933372"/>
                <a:gd name="connsiteY10" fmla="*/ 5845265 h 6432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933372" h="6432911">
                  <a:moveTo>
                    <a:pt x="3933372" y="5845265"/>
                  </a:moveTo>
                  <a:lnTo>
                    <a:pt x="0" y="5845265"/>
                  </a:lnTo>
                  <a:lnTo>
                    <a:pt x="0" y="587646"/>
                  </a:lnTo>
                  <a:lnTo>
                    <a:pt x="0" y="565692"/>
                  </a:lnTo>
                  <a:lnTo>
                    <a:pt x="0" y="0"/>
                  </a:lnTo>
                  <a:lnTo>
                    <a:pt x="3786424" y="565692"/>
                  </a:lnTo>
                  <a:lnTo>
                    <a:pt x="3933372" y="565692"/>
                  </a:lnTo>
                  <a:lnTo>
                    <a:pt x="3933372" y="587646"/>
                  </a:lnTo>
                  <a:close/>
                  <a:moveTo>
                    <a:pt x="0" y="6432911"/>
                  </a:moveTo>
                  <a:lnTo>
                    <a:pt x="0" y="5845265"/>
                  </a:lnTo>
                  <a:lnTo>
                    <a:pt x="3933372" y="5845265"/>
                  </a:lnTo>
                  <a:close/>
                </a:path>
              </a:pathLst>
            </a:custGeom>
            <a:gradFill flip="none" rotWithShape="1">
              <a:gsLst>
                <a:gs pos="96000">
                  <a:srgbClr val="E4E4E4"/>
                </a:gs>
                <a:gs pos="100000">
                  <a:schemeClr val="bg1">
                    <a:lumMod val="85000"/>
                  </a:schemeClr>
                </a:gs>
                <a:gs pos="0">
                  <a:schemeClr val="bg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endParaRPr lang="en-US">
                <a:solidFill>
                  <a:prstClr val="white"/>
                </a:solidFill>
              </a:endParaRPr>
            </a:p>
          </p:txBody>
        </p:sp>
        <p:sp>
          <p:nvSpPr>
            <p:cNvPr id="97339" name="TextBox 48"/>
            <p:cNvSpPr txBox="1">
              <a:spLocks noChangeArrowheads="1"/>
            </p:cNvSpPr>
            <p:nvPr/>
          </p:nvSpPr>
          <p:spPr bwMode="auto">
            <a:xfrm rot="16200000">
              <a:off x="6308829" y="3479972"/>
              <a:ext cx="3398258" cy="612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defTabSz="457200"/>
              <a:r>
                <a:rPr lang="en-US" altLang="en-US" sz="3200" b="1" dirty="0" smtClean="0">
                  <a:solidFill>
                    <a:prstClr val="black"/>
                  </a:solidFill>
                  <a:latin typeface="Arial Narrow" panose="020B0606020202030204" pitchFamily="34" charset="0"/>
                </a:rPr>
                <a:t>Determine the gaps</a:t>
              </a:r>
              <a:endParaRPr lang="en-US" altLang="en-US" sz="3200" b="1" dirty="0">
                <a:solidFill>
                  <a:prstClr val="black"/>
                </a:solidFill>
                <a:latin typeface="Arial Narrow" panose="020B0606020202030204" pitchFamily="34" charset="0"/>
              </a:endParaRPr>
            </a:p>
          </p:txBody>
        </p:sp>
      </p:grpSp>
      <p:grpSp>
        <p:nvGrpSpPr>
          <p:cNvPr id="57" name="Group 56"/>
          <p:cNvGrpSpPr>
            <a:grpSpLocks/>
          </p:cNvGrpSpPr>
          <p:nvPr/>
        </p:nvGrpSpPr>
        <p:grpSpPr bwMode="auto">
          <a:xfrm>
            <a:off x="6809368" y="858730"/>
            <a:ext cx="1931413" cy="5672137"/>
            <a:chOff x="8890368" y="645342"/>
            <a:chExt cx="2111469" cy="5671689"/>
          </a:xfrm>
        </p:grpSpPr>
        <p:sp>
          <p:nvSpPr>
            <p:cNvPr id="46" name="Isosceles Triangle 45">
              <a:extLst/>
            </p:cNvPr>
            <p:cNvSpPr/>
            <p:nvPr/>
          </p:nvSpPr>
          <p:spPr>
            <a:xfrm rot="20607612">
              <a:off x="9398467" y="885035"/>
              <a:ext cx="196846" cy="246044"/>
            </a:xfrm>
            <a:prstGeom prst="triangle">
              <a:avLst>
                <a:gd name="adj" fmla="val 10000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endParaRPr lang="en-US">
                <a:solidFill>
                  <a:prstClr val="white"/>
                </a:solidFill>
              </a:endParaRPr>
            </a:p>
          </p:txBody>
        </p:sp>
        <p:sp>
          <p:nvSpPr>
            <p:cNvPr id="26" name="Freeform: Shape 25">
              <a:extLst/>
            </p:cNvPr>
            <p:cNvSpPr/>
            <p:nvPr/>
          </p:nvSpPr>
          <p:spPr>
            <a:xfrm flipH="1">
              <a:off x="8890368" y="645342"/>
              <a:ext cx="2111469" cy="5671689"/>
            </a:xfrm>
            <a:custGeom>
              <a:avLst/>
              <a:gdLst>
                <a:gd name="connsiteX0" fmla="*/ 3933372 w 3933372"/>
                <a:gd name="connsiteY0" fmla="*/ 5845265 h 6432911"/>
                <a:gd name="connsiteX1" fmla="*/ 0 w 3933372"/>
                <a:gd name="connsiteY1" fmla="*/ 5845265 h 6432911"/>
                <a:gd name="connsiteX2" fmla="*/ 0 w 3933372"/>
                <a:gd name="connsiteY2" fmla="*/ 587646 h 6432911"/>
                <a:gd name="connsiteX3" fmla="*/ 0 w 3933372"/>
                <a:gd name="connsiteY3" fmla="*/ 565692 h 6432911"/>
                <a:gd name="connsiteX4" fmla="*/ 0 w 3933372"/>
                <a:gd name="connsiteY4" fmla="*/ 0 h 6432911"/>
                <a:gd name="connsiteX5" fmla="*/ 3786424 w 3933372"/>
                <a:gd name="connsiteY5" fmla="*/ 565692 h 6432911"/>
                <a:gd name="connsiteX6" fmla="*/ 3933372 w 3933372"/>
                <a:gd name="connsiteY6" fmla="*/ 565692 h 6432911"/>
                <a:gd name="connsiteX7" fmla="*/ 3933372 w 3933372"/>
                <a:gd name="connsiteY7" fmla="*/ 587646 h 6432911"/>
                <a:gd name="connsiteX8" fmla="*/ 0 w 3933372"/>
                <a:gd name="connsiteY8" fmla="*/ 6432911 h 6432911"/>
                <a:gd name="connsiteX9" fmla="*/ 0 w 3933372"/>
                <a:gd name="connsiteY9" fmla="*/ 5845265 h 6432911"/>
                <a:gd name="connsiteX10" fmla="*/ 3933372 w 3933372"/>
                <a:gd name="connsiteY10" fmla="*/ 5845265 h 6432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933372" h="6432911">
                  <a:moveTo>
                    <a:pt x="3933372" y="5845265"/>
                  </a:moveTo>
                  <a:lnTo>
                    <a:pt x="0" y="5845265"/>
                  </a:lnTo>
                  <a:lnTo>
                    <a:pt x="0" y="587646"/>
                  </a:lnTo>
                  <a:lnTo>
                    <a:pt x="0" y="565692"/>
                  </a:lnTo>
                  <a:lnTo>
                    <a:pt x="0" y="0"/>
                  </a:lnTo>
                  <a:lnTo>
                    <a:pt x="3786424" y="565692"/>
                  </a:lnTo>
                  <a:lnTo>
                    <a:pt x="3933372" y="565692"/>
                  </a:lnTo>
                  <a:lnTo>
                    <a:pt x="3933372" y="587646"/>
                  </a:lnTo>
                  <a:close/>
                  <a:moveTo>
                    <a:pt x="0" y="6432911"/>
                  </a:moveTo>
                  <a:lnTo>
                    <a:pt x="0" y="5845265"/>
                  </a:lnTo>
                  <a:lnTo>
                    <a:pt x="3933372" y="5845265"/>
                  </a:lnTo>
                  <a:close/>
                </a:path>
              </a:pathLst>
            </a:custGeom>
            <a:gradFill flip="none" rotWithShape="1">
              <a:gsLst>
                <a:gs pos="92000">
                  <a:srgbClr val="E4E4E4"/>
                </a:gs>
                <a:gs pos="100000">
                  <a:schemeClr val="bg1">
                    <a:lumMod val="85000"/>
                  </a:schemeClr>
                </a:gs>
                <a:gs pos="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endParaRPr lang="en-US">
                <a:solidFill>
                  <a:prstClr val="white"/>
                </a:solidFill>
              </a:endParaRPr>
            </a:p>
          </p:txBody>
        </p:sp>
        <p:sp>
          <p:nvSpPr>
            <p:cNvPr id="97334" name="TextBox 51"/>
            <p:cNvSpPr txBox="1">
              <a:spLocks noChangeArrowheads="1"/>
            </p:cNvSpPr>
            <p:nvPr/>
          </p:nvSpPr>
          <p:spPr bwMode="auto">
            <a:xfrm rot="16200000">
              <a:off x="7868535" y="2571481"/>
              <a:ext cx="4092707" cy="1715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defTabSz="457200"/>
              <a:r>
                <a:rPr lang="en-US" altLang="en-US" sz="3200" b="1" dirty="0" smtClean="0">
                  <a:solidFill>
                    <a:prstClr val="black"/>
                  </a:solidFill>
                  <a:latin typeface="Arial Narrow" panose="020B0606020202030204" pitchFamily="34" charset="0"/>
                </a:rPr>
                <a:t>Design beyond curriculum to bridge the gaps </a:t>
              </a:r>
              <a:endParaRPr lang="en-US" altLang="en-US" sz="3200" b="1" dirty="0">
                <a:solidFill>
                  <a:prstClr val="black"/>
                </a:solidFill>
                <a:latin typeface="Arial Narrow" panose="020B0606020202030204" pitchFamily="34" charset="0"/>
              </a:endParaRPr>
            </a:p>
          </p:txBody>
        </p:sp>
      </p:grpSp>
      <p:grpSp>
        <p:nvGrpSpPr>
          <p:cNvPr id="97294" name="Group 2"/>
          <p:cNvGrpSpPr>
            <a:grpSpLocks/>
          </p:cNvGrpSpPr>
          <p:nvPr/>
        </p:nvGrpSpPr>
        <p:grpSpPr bwMode="auto">
          <a:xfrm>
            <a:off x="534988" y="850900"/>
            <a:ext cx="2665412" cy="863600"/>
            <a:chOff x="1876904" y="850457"/>
            <a:chExt cx="3058430" cy="863943"/>
          </a:xfrm>
        </p:grpSpPr>
        <p:sp>
          <p:nvSpPr>
            <p:cNvPr id="9" name="Rectangle 8">
              <a:extLst/>
            </p:cNvPr>
            <p:cNvSpPr/>
            <p:nvPr/>
          </p:nvSpPr>
          <p:spPr>
            <a:xfrm>
              <a:off x="2184750" y="947333"/>
              <a:ext cx="2455488" cy="370034"/>
            </a:xfrm>
            <a:prstGeom prst="rect">
              <a:avLst/>
            </a:prstGeom>
            <a:gradFill flip="none" rotWithShape="1">
              <a:gsLst>
                <a:gs pos="7000">
                  <a:srgbClr val="C2C2C2"/>
                </a:gs>
                <a:gs pos="51000">
                  <a:schemeClr val="bg1">
                    <a:lumMod val="0"/>
                    <a:lumOff val="100000"/>
                  </a:schemeClr>
                </a:gs>
                <a:gs pos="100000">
                  <a:srgbClr val="C2C2C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endParaRPr lang="en-US">
                <a:solidFill>
                  <a:prstClr val="white"/>
                </a:solidFill>
              </a:endParaRPr>
            </a:p>
          </p:txBody>
        </p:sp>
        <p:sp>
          <p:nvSpPr>
            <p:cNvPr id="11" name="Oval 10">
              <a:extLst/>
            </p:cNvPr>
            <p:cNvSpPr/>
            <p:nvPr/>
          </p:nvSpPr>
          <p:spPr>
            <a:xfrm>
              <a:off x="2280003" y="1120555"/>
              <a:ext cx="137160" cy="137160"/>
            </a:xfrm>
            <a:prstGeom prst="ellipse">
              <a:avLst/>
            </a:prstGeom>
            <a:gradFill flip="none" rotWithShape="1">
              <a:gsLst>
                <a:gs pos="7000">
                  <a:schemeClr val="bg1">
                    <a:lumMod val="75000"/>
                  </a:schemeClr>
                </a:gs>
                <a:gs pos="43000">
                  <a:schemeClr val="bg1">
                    <a:lumMod val="85000"/>
                  </a:schemeClr>
                </a:gs>
                <a:gs pos="100000">
                  <a:schemeClr val="bg1">
                    <a:lumMod val="50000"/>
                  </a:schemeClr>
                </a:gs>
              </a:gsLst>
              <a:lin ang="2700000" scaled="1"/>
              <a:tileRect/>
            </a:gradFill>
            <a:ln>
              <a:no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endParaRPr lang="en-US">
                <a:solidFill>
                  <a:prstClr val="white"/>
                </a:solidFill>
              </a:endParaRPr>
            </a:p>
          </p:txBody>
        </p:sp>
        <p:sp>
          <p:nvSpPr>
            <p:cNvPr id="12" name="Oval 11">
              <a:extLst/>
            </p:cNvPr>
            <p:cNvSpPr/>
            <p:nvPr/>
          </p:nvSpPr>
          <p:spPr>
            <a:xfrm>
              <a:off x="4365878" y="1120555"/>
              <a:ext cx="137160" cy="137160"/>
            </a:xfrm>
            <a:prstGeom prst="ellipse">
              <a:avLst/>
            </a:prstGeom>
            <a:gradFill flip="none" rotWithShape="1">
              <a:gsLst>
                <a:gs pos="7000">
                  <a:schemeClr val="bg1">
                    <a:lumMod val="75000"/>
                  </a:schemeClr>
                </a:gs>
                <a:gs pos="43000">
                  <a:schemeClr val="bg1">
                    <a:lumMod val="85000"/>
                  </a:schemeClr>
                </a:gs>
                <a:gs pos="100000">
                  <a:schemeClr val="bg1">
                    <a:lumMod val="50000"/>
                  </a:schemeClr>
                </a:gs>
              </a:gsLst>
              <a:lin ang="2700000" scaled="1"/>
              <a:tileRect/>
            </a:gradFill>
            <a:ln>
              <a:no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endParaRPr lang="en-US">
                <a:solidFill>
                  <a:prstClr val="white"/>
                </a:solidFill>
              </a:endParaRPr>
            </a:p>
          </p:txBody>
        </p:sp>
        <p:sp>
          <p:nvSpPr>
            <p:cNvPr id="15" name="Freeform: Shape 14">
              <a:extLst/>
            </p:cNvPr>
            <p:cNvSpPr/>
            <p:nvPr/>
          </p:nvSpPr>
          <p:spPr>
            <a:xfrm>
              <a:off x="1876904" y="946593"/>
              <a:ext cx="3058429" cy="767806"/>
            </a:xfrm>
            <a:custGeom>
              <a:avLst/>
              <a:gdLst>
                <a:gd name="connsiteX0" fmla="*/ 350858 w 3788229"/>
                <a:gd name="connsiteY0" fmla="*/ 59690 h 961209"/>
                <a:gd name="connsiteX1" fmla="*/ 108857 w 3788229"/>
                <a:gd name="connsiteY1" fmla="*/ 301691 h 961209"/>
                <a:gd name="connsiteX2" fmla="*/ 108857 w 3788229"/>
                <a:gd name="connsiteY2" fmla="*/ 659518 h 961209"/>
                <a:gd name="connsiteX3" fmla="*/ 350858 w 3788229"/>
                <a:gd name="connsiteY3" fmla="*/ 901519 h 961209"/>
                <a:gd name="connsiteX4" fmla="*/ 3437371 w 3788229"/>
                <a:gd name="connsiteY4" fmla="*/ 901519 h 961209"/>
                <a:gd name="connsiteX5" fmla="*/ 3679372 w 3788229"/>
                <a:gd name="connsiteY5" fmla="*/ 659518 h 961209"/>
                <a:gd name="connsiteX6" fmla="*/ 3679372 w 3788229"/>
                <a:gd name="connsiteY6" fmla="*/ 301691 h 961209"/>
                <a:gd name="connsiteX7" fmla="*/ 3437371 w 3788229"/>
                <a:gd name="connsiteY7" fmla="*/ 59690 h 961209"/>
                <a:gd name="connsiteX8" fmla="*/ 276319 w 3788229"/>
                <a:gd name="connsiteY8" fmla="*/ 0 h 961209"/>
                <a:gd name="connsiteX9" fmla="*/ 3511910 w 3788229"/>
                <a:gd name="connsiteY9" fmla="*/ 0 h 961209"/>
                <a:gd name="connsiteX10" fmla="*/ 3788229 w 3788229"/>
                <a:gd name="connsiteY10" fmla="*/ 276319 h 961209"/>
                <a:gd name="connsiteX11" fmla="*/ 3788229 w 3788229"/>
                <a:gd name="connsiteY11" fmla="*/ 684890 h 961209"/>
                <a:gd name="connsiteX12" fmla="*/ 3511910 w 3788229"/>
                <a:gd name="connsiteY12" fmla="*/ 961209 h 961209"/>
                <a:gd name="connsiteX13" fmla="*/ 276319 w 3788229"/>
                <a:gd name="connsiteY13" fmla="*/ 961209 h 961209"/>
                <a:gd name="connsiteX14" fmla="*/ 0 w 3788229"/>
                <a:gd name="connsiteY14" fmla="*/ 684890 h 961209"/>
                <a:gd name="connsiteX15" fmla="*/ 0 w 3788229"/>
                <a:gd name="connsiteY15" fmla="*/ 276319 h 961209"/>
                <a:gd name="connsiteX16" fmla="*/ 276319 w 3788229"/>
                <a:gd name="connsiteY16" fmla="*/ 0 h 9612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788229" h="961209">
                  <a:moveTo>
                    <a:pt x="350858" y="59690"/>
                  </a:moveTo>
                  <a:cubicBezTo>
                    <a:pt x="217205" y="59690"/>
                    <a:pt x="108857" y="168038"/>
                    <a:pt x="108857" y="301691"/>
                  </a:cubicBezTo>
                  <a:lnTo>
                    <a:pt x="108857" y="659518"/>
                  </a:lnTo>
                  <a:cubicBezTo>
                    <a:pt x="108857" y="793171"/>
                    <a:pt x="217205" y="901519"/>
                    <a:pt x="350858" y="901519"/>
                  </a:cubicBezTo>
                  <a:lnTo>
                    <a:pt x="3437371" y="901519"/>
                  </a:lnTo>
                  <a:cubicBezTo>
                    <a:pt x="3571024" y="901519"/>
                    <a:pt x="3679372" y="793171"/>
                    <a:pt x="3679372" y="659518"/>
                  </a:cubicBezTo>
                  <a:lnTo>
                    <a:pt x="3679372" y="301691"/>
                  </a:lnTo>
                  <a:cubicBezTo>
                    <a:pt x="3679372" y="168038"/>
                    <a:pt x="3571024" y="59690"/>
                    <a:pt x="3437371" y="59690"/>
                  </a:cubicBezTo>
                  <a:close/>
                  <a:moveTo>
                    <a:pt x="276319" y="0"/>
                  </a:moveTo>
                  <a:lnTo>
                    <a:pt x="3511910" y="0"/>
                  </a:lnTo>
                  <a:cubicBezTo>
                    <a:pt x="3664517" y="0"/>
                    <a:pt x="3788229" y="123712"/>
                    <a:pt x="3788229" y="276319"/>
                  </a:cubicBezTo>
                  <a:lnTo>
                    <a:pt x="3788229" y="684890"/>
                  </a:lnTo>
                  <a:cubicBezTo>
                    <a:pt x="3788229" y="837497"/>
                    <a:pt x="3664517" y="961209"/>
                    <a:pt x="3511910" y="961209"/>
                  </a:cubicBezTo>
                  <a:lnTo>
                    <a:pt x="276319" y="961209"/>
                  </a:lnTo>
                  <a:cubicBezTo>
                    <a:pt x="123712" y="961209"/>
                    <a:pt x="0" y="837497"/>
                    <a:pt x="0" y="684890"/>
                  </a:cubicBezTo>
                  <a:lnTo>
                    <a:pt x="0" y="276319"/>
                  </a:lnTo>
                  <a:cubicBezTo>
                    <a:pt x="0" y="123712"/>
                    <a:pt x="123712" y="0"/>
                    <a:pt x="276319" y="0"/>
                  </a:cubicBezTo>
                  <a:close/>
                </a:path>
              </a:pathLst>
            </a:custGeom>
            <a:gradFill flip="none" rotWithShape="1">
              <a:gsLst>
                <a:gs pos="30000">
                  <a:schemeClr val="bg1"/>
                </a:gs>
                <a:gs pos="0">
                  <a:schemeClr val="tx1"/>
                </a:gs>
                <a:gs pos="100000">
                  <a:schemeClr val="bg2">
                    <a:lumMod val="75000"/>
                  </a:schemeClr>
                </a:gs>
                <a:gs pos="79000">
                  <a:schemeClr val="bg1"/>
                </a:gs>
              </a:gsLst>
              <a:lin ang="2700000" scaled="1"/>
              <a:tileRect/>
            </a:gradFill>
            <a:ln>
              <a:noFill/>
            </a:ln>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endParaRPr lang="en-US">
                <a:solidFill>
                  <a:prstClr val="white"/>
                </a:solidFill>
              </a:endParaRPr>
            </a:p>
          </p:txBody>
        </p:sp>
        <p:sp>
          <p:nvSpPr>
            <p:cNvPr id="21" name="Freeform: Shape 20">
              <a:extLst/>
            </p:cNvPr>
            <p:cNvSpPr/>
            <p:nvPr/>
          </p:nvSpPr>
          <p:spPr>
            <a:xfrm>
              <a:off x="1876904" y="1463263"/>
              <a:ext cx="300723" cy="251137"/>
            </a:xfrm>
            <a:custGeom>
              <a:avLst/>
              <a:gdLst>
                <a:gd name="connsiteX0" fmla="*/ 0 w 341084"/>
                <a:gd name="connsiteY0" fmla="*/ 0 h 284843"/>
                <a:gd name="connsiteX1" fmla="*/ 99682 w 341084"/>
                <a:gd name="connsiteY1" fmla="*/ 0 h 284843"/>
                <a:gd name="connsiteX2" fmla="*/ 99682 w 341084"/>
                <a:gd name="connsiteY2" fmla="*/ 11510 h 284843"/>
                <a:gd name="connsiteX3" fmla="*/ 321284 w 341084"/>
                <a:gd name="connsiteY3" fmla="*/ 230764 h 284843"/>
                <a:gd name="connsiteX4" fmla="*/ 341084 w 341084"/>
                <a:gd name="connsiteY4" fmla="*/ 230764 h 284843"/>
                <a:gd name="connsiteX5" fmla="*/ 341084 w 341084"/>
                <a:gd name="connsiteY5" fmla="*/ 284843 h 284843"/>
                <a:gd name="connsiteX6" fmla="*/ 253028 w 341084"/>
                <a:gd name="connsiteY6" fmla="*/ 284843 h 284843"/>
                <a:gd name="connsiteX7" fmla="*/ 0 w 341084"/>
                <a:gd name="connsiteY7" fmla="*/ 34498 h 284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1084" h="284843">
                  <a:moveTo>
                    <a:pt x="0" y="0"/>
                  </a:moveTo>
                  <a:lnTo>
                    <a:pt x="99682" y="0"/>
                  </a:lnTo>
                  <a:lnTo>
                    <a:pt x="99682" y="11510"/>
                  </a:lnTo>
                  <a:cubicBezTo>
                    <a:pt x="99682" y="132600"/>
                    <a:pt x="198897" y="230764"/>
                    <a:pt x="321284" y="230764"/>
                  </a:cubicBezTo>
                  <a:lnTo>
                    <a:pt x="341084" y="230764"/>
                  </a:lnTo>
                  <a:lnTo>
                    <a:pt x="341084" y="284843"/>
                  </a:lnTo>
                  <a:lnTo>
                    <a:pt x="253028" y="284843"/>
                  </a:lnTo>
                  <a:cubicBezTo>
                    <a:pt x="113284" y="284843"/>
                    <a:pt x="0" y="172760"/>
                    <a:pt x="0" y="34498"/>
                  </a:cubicBezTo>
                  <a:close/>
                </a:path>
              </a:pathLst>
            </a:custGeom>
            <a:gradFill flip="none" rotWithShape="1">
              <a:gsLst>
                <a:gs pos="0">
                  <a:schemeClr val="tx1"/>
                </a:gs>
                <a:gs pos="48000">
                  <a:schemeClr val="bg2">
                    <a:lumMod val="75000"/>
                  </a:schemeClr>
                </a:gs>
                <a:gs pos="100000">
                  <a:schemeClr val="tx1"/>
                </a:gs>
              </a:gsLst>
              <a:lin ang="16200000" scaled="1"/>
              <a:tileRect/>
            </a:gradFill>
            <a:ln>
              <a:no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endParaRPr lang="en-US">
                <a:solidFill>
                  <a:prstClr val="white"/>
                </a:solidFill>
              </a:endParaRPr>
            </a:p>
          </p:txBody>
        </p:sp>
        <p:sp>
          <p:nvSpPr>
            <p:cNvPr id="22" name="Freeform: Shape 21">
              <a:extLst/>
            </p:cNvPr>
            <p:cNvSpPr/>
            <p:nvPr/>
          </p:nvSpPr>
          <p:spPr>
            <a:xfrm flipV="1">
              <a:off x="1877214" y="945153"/>
              <a:ext cx="300723" cy="251137"/>
            </a:xfrm>
            <a:custGeom>
              <a:avLst/>
              <a:gdLst>
                <a:gd name="connsiteX0" fmla="*/ 0 w 341084"/>
                <a:gd name="connsiteY0" fmla="*/ 0 h 284843"/>
                <a:gd name="connsiteX1" fmla="*/ 99682 w 341084"/>
                <a:gd name="connsiteY1" fmla="*/ 0 h 284843"/>
                <a:gd name="connsiteX2" fmla="*/ 99682 w 341084"/>
                <a:gd name="connsiteY2" fmla="*/ 11510 h 284843"/>
                <a:gd name="connsiteX3" fmla="*/ 321284 w 341084"/>
                <a:gd name="connsiteY3" fmla="*/ 230764 h 284843"/>
                <a:gd name="connsiteX4" fmla="*/ 341084 w 341084"/>
                <a:gd name="connsiteY4" fmla="*/ 230764 h 284843"/>
                <a:gd name="connsiteX5" fmla="*/ 341084 w 341084"/>
                <a:gd name="connsiteY5" fmla="*/ 284843 h 284843"/>
                <a:gd name="connsiteX6" fmla="*/ 253028 w 341084"/>
                <a:gd name="connsiteY6" fmla="*/ 284843 h 284843"/>
                <a:gd name="connsiteX7" fmla="*/ 0 w 341084"/>
                <a:gd name="connsiteY7" fmla="*/ 34498 h 284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1084" h="284843">
                  <a:moveTo>
                    <a:pt x="0" y="0"/>
                  </a:moveTo>
                  <a:lnTo>
                    <a:pt x="99682" y="0"/>
                  </a:lnTo>
                  <a:lnTo>
                    <a:pt x="99682" y="11510"/>
                  </a:lnTo>
                  <a:cubicBezTo>
                    <a:pt x="99682" y="132600"/>
                    <a:pt x="198897" y="230764"/>
                    <a:pt x="321284" y="230764"/>
                  </a:cubicBezTo>
                  <a:lnTo>
                    <a:pt x="341084" y="230764"/>
                  </a:lnTo>
                  <a:lnTo>
                    <a:pt x="341084" y="284843"/>
                  </a:lnTo>
                  <a:lnTo>
                    <a:pt x="253028" y="284843"/>
                  </a:lnTo>
                  <a:cubicBezTo>
                    <a:pt x="113284" y="284843"/>
                    <a:pt x="0" y="172760"/>
                    <a:pt x="0" y="34498"/>
                  </a:cubicBezTo>
                  <a:close/>
                </a:path>
              </a:pathLst>
            </a:custGeom>
            <a:gradFill flip="none" rotWithShape="1">
              <a:gsLst>
                <a:gs pos="0">
                  <a:schemeClr val="tx1"/>
                </a:gs>
                <a:gs pos="48000">
                  <a:schemeClr val="bg2">
                    <a:lumMod val="75000"/>
                  </a:schemeClr>
                </a:gs>
                <a:gs pos="100000">
                  <a:schemeClr val="tx1"/>
                </a:gs>
              </a:gsLst>
              <a:lin ang="16200000" scaled="1"/>
              <a:tileRect/>
            </a:gradFill>
            <a:ln>
              <a:no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endParaRPr lang="en-US">
                <a:solidFill>
                  <a:prstClr val="white"/>
                </a:solidFill>
              </a:endParaRPr>
            </a:p>
          </p:txBody>
        </p:sp>
        <p:sp>
          <p:nvSpPr>
            <p:cNvPr id="23" name="Freeform: Shape 22">
              <a:extLst/>
            </p:cNvPr>
            <p:cNvSpPr/>
            <p:nvPr/>
          </p:nvSpPr>
          <p:spPr>
            <a:xfrm flipH="1">
              <a:off x="4634611" y="1463262"/>
              <a:ext cx="300723" cy="251137"/>
            </a:xfrm>
            <a:custGeom>
              <a:avLst/>
              <a:gdLst>
                <a:gd name="connsiteX0" fmla="*/ 0 w 341084"/>
                <a:gd name="connsiteY0" fmla="*/ 0 h 284843"/>
                <a:gd name="connsiteX1" fmla="*/ 99682 w 341084"/>
                <a:gd name="connsiteY1" fmla="*/ 0 h 284843"/>
                <a:gd name="connsiteX2" fmla="*/ 99682 w 341084"/>
                <a:gd name="connsiteY2" fmla="*/ 11510 h 284843"/>
                <a:gd name="connsiteX3" fmla="*/ 321284 w 341084"/>
                <a:gd name="connsiteY3" fmla="*/ 230764 h 284843"/>
                <a:gd name="connsiteX4" fmla="*/ 341084 w 341084"/>
                <a:gd name="connsiteY4" fmla="*/ 230764 h 284843"/>
                <a:gd name="connsiteX5" fmla="*/ 341084 w 341084"/>
                <a:gd name="connsiteY5" fmla="*/ 284843 h 284843"/>
                <a:gd name="connsiteX6" fmla="*/ 253028 w 341084"/>
                <a:gd name="connsiteY6" fmla="*/ 284843 h 284843"/>
                <a:gd name="connsiteX7" fmla="*/ 0 w 341084"/>
                <a:gd name="connsiteY7" fmla="*/ 34498 h 284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1084" h="284843">
                  <a:moveTo>
                    <a:pt x="0" y="0"/>
                  </a:moveTo>
                  <a:lnTo>
                    <a:pt x="99682" y="0"/>
                  </a:lnTo>
                  <a:lnTo>
                    <a:pt x="99682" y="11510"/>
                  </a:lnTo>
                  <a:cubicBezTo>
                    <a:pt x="99682" y="132600"/>
                    <a:pt x="198897" y="230764"/>
                    <a:pt x="321284" y="230764"/>
                  </a:cubicBezTo>
                  <a:lnTo>
                    <a:pt x="341084" y="230764"/>
                  </a:lnTo>
                  <a:lnTo>
                    <a:pt x="341084" y="284843"/>
                  </a:lnTo>
                  <a:lnTo>
                    <a:pt x="253028" y="284843"/>
                  </a:lnTo>
                  <a:cubicBezTo>
                    <a:pt x="113284" y="284843"/>
                    <a:pt x="0" y="172760"/>
                    <a:pt x="0" y="34498"/>
                  </a:cubicBezTo>
                  <a:close/>
                </a:path>
              </a:pathLst>
            </a:custGeom>
            <a:gradFill flip="none" rotWithShape="1">
              <a:gsLst>
                <a:gs pos="0">
                  <a:schemeClr val="tx1"/>
                </a:gs>
                <a:gs pos="48000">
                  <a:schemeClr val="bg2">
                    <a:lumMod val="75000"/>
                  </a:schemeClr>
                </a:gs>
                <a:gs pos="100000">
                  <a:schemeClr val="tx1"/>
                </a:gs>
              </a:gsLst>
              <a:lin ang="16200000" scaled="1"/>
              <a:tileRect/>
            </a:gradFill>
            <a:ln>
              <a:no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endParaRPr lang="en-US">
                <a:solidFill>
                  <a:prstClr val="white"/>
                </a:solidFill>
              </a:endParaRPr>
            </a:p>
          </p:txBody>
        </p:sp>
        <p:sp>
          <p:nvSpPr>
            <p:cNvPr id="24" name="Freeform: Shape 23">
              <a:extLst/>
            </p:cNvPr>
            <p:cNvSpPr/>
            <p:nvPr/>
          </p:nvSpPr>
          <p:spPr>
            <a:xfrm flipH="1" flipV="1">
              <a:off x="4634611" y="947845"/>
              <a:ext cx="300723" cy="251137"/>
            </a:xfrm>
            <a:custGeom>
              <a:avLst/>
              <a:gdLst>
                <a:gd name="connsiteX0" fmla="*/ 0 w 341084"/>
                <a:gd name="connsiteY0" fmla="*/ 0 h 284843"/>
                <a:gd name="connsiteX1" fmla="*/ 99682 w 341084"/>
                <a:gd name="connsiteY1" fmla="*/ 0 h 284843"/>
                <a:gd name="connsiteX2" fmla="*/ 99682 w 341084"/>
                <a:gd name="connsiteY2" fmla="*/ 11510 h 284843"/>
                <a:gd name="connsiteX3" fmla="*/ 321284 w 341084"/>
                <a:gd name="connsiteY3" fmla="*/ 230764 h 284843"/>
                <a:gd name="connsiteX4" fmla="*/ 341084 w 341084"/>
                <a:gd name="connsiteY4" fmla="*/ 230764 h 284843"/>
                <a:gd name="connsiteX5" fmla="*/ 341084 w 341084"/>
                <a:gd name="connsiteY5" fmla="*/ 284843 h 284843"/>
                <a:gd name="connsiteX6" fmla="*/ 253028 w 341084"/>
                <a:gd name="connsiteY6" fmla="*/ 284843 h 284843"/>
                <a:gd name="connsiteX7" fmla="*/ 0 w 341084"/>
                <a:gd name="connsiteY7" fmla="*/ 34498 h 284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1084" h="284843">
                  <a:moveTo>
                    <a:pt x="0" y="0"/>
                  </a:moveTo>
                  <a:lnTo>
                    <a:pt x="99682" y="0"/>
                  </a:lnTo>
                  <a:lnTo>
                    <a:pt x="99682" y="11510"/>
                  </a:lnTo>
                  <a:cubicBezTo>
                    <a:pt x="99682" y="132600"/>
                    <a:pt x="198897" y="230764"/>
                    <a:pt x="321284" y="230764"/>
                  </a:cubicBezTo>
                  <a:lnTo>
                    <a:pt x="341084" y="230764"/>
                  </a:lnTo>
                  <a:lnTo>
                    <a:pt x="341084" y="284843"/>
                  </a:lnTo>
                  <a:lnTo>
                    <a:pt x="253028" y="284843"/>
                  </a:lnTo>
                  <a:cubicBezTo>
                    <a:pt x="113284" y="284843"/>
                    <a:pt x="0" y="172760"/>
                    <a:pt x="0" y="34498"/>
                  </a:cubicBezTo>
                  <a:close/>
                </a:path>
              </a:pathLst>
            </a:custGeom>
            <a:gradFill flip="none" rotWithShape="1">
              <a:gsLst>
                <a:gs pos="0">
                  <a:schemeClr val="tx1"/>
                </a:gs>
                <a:gs pos="48000">
                  <a:schemeClr val="bg2">
                    <a:lumMod val="75000"/>
                  </a:schemeClr>
                </a:gs>
                <a:gs pos="100000">
                  <a:schemeClr val="tx1"/>
                </a:gs>
              </a:gsLst>
              <a:lin ang="16200000" scaled="1"/>
              <a:tileRect/>
            </a:gradFill>
            <a:ln>
              <a:no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endParaRPr lang="en-US">
                <a:solidFill>
                  <a:prstClr val="white"/>
                </a:solidFill>
              </a:endParaRPr>
            </a:p>
          </p:txBody>
        </p:sp>
        <p:sp>
          <p:nvSpPr>
            <p:cNvPr id="16" name="Rectangle 15">
              <a:extLst/>
            </p:cNvPr>
            <p:cNvSpPr/>
            <p:nvPr/>
          </p:nvSpPr>
          <p:spPr>
            <a:xfrm>
              <a:off x="2184750" y="850457"/>
              <a:ext cx="2455488" cy="173107"/>
            </a:xfrm>
            <a:prstGeom prst="rect">
              <a:avLst/>
            </a:prstGeom>
            <a:gradFill flip="none" rotWithShape="1">
              <a:gsLst>
                <a:gs pos="7000">
                  <a:schemeClr val="tx1">
                    <a:lumMod val="65000"/>
                    <a:lumOff val="35000"/>
                  </a:schemeClr>
                </a:gs>
                <a:gs pos="51000">
                  <a:schemeClr val="bg1">
                    <a:lumMod val="0"/>
                    <a:lumOff val="100000"/>
                  </a:schemeClr>
                </a:gs>
                <a:gs pos="100000">
                  <a:schemeClr val="tx1">
                    <a:lumMod val="50000"/>
                    <a:lumOff val="5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endParaRPr lang="en-US">
                <a:solidFill>
                  <a:prstClr val="white"/>
                </a:solidFill>
              </a:endParaRPr>
            </a:p>
          </p:txBody>
        </p:sp>
      </p:grpSp>
      <p:grpSp>
        <p:nvGrpSpPr>
          <p:cNvPr id="49" name="Group 48"/>
          <p:cNvGrpSpPr>
            <a:grpSpLocks/>
          </p:cNvGrpSpPr>
          <p:nvPr/>
        </p:nvGrpSpPr>
        <p:grpSpPr bwMode="auto">
          <a:xfrm>
            <a:off x="8684988" y="891710"/>
            <a:ext cx="1781566" cy="5672137"/>
            <a:chOff x="7038032" y="635661"/>
            <a:chExt cx="1865133" cy="5671689"/>
          </a:xfrm>
        </p:grpSpPr>
        <p:sp>
          <p:nvSpPr>
            <p:cNvPr id="50" name="Isosceles Triangle 49">
              <a:extLst/>
            </p:cNvPr>
            <p:cNvSpPr/>
            <p:nvPr/>
          </p:nvSpPr>
          <p:spPr>
            <a:xfrm>
              <a:off x="8315682" y="907102"/>
              <a:ext cx="196949" cy="246044"/>
            </a:xfrm>
            <a:prstGeom prst="triangle">
              <a:avLst>
                <a:gd name="adj" fmla="val 81429"/>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endParaRPr lang="en-US">
                <a:solidFill>
                  <a:prstClr val="white"/>
                </a:solidFill>
              </a:endParaRPr>
            </a:p>
          </p:txBody>
        </p:sp>
        <p:sp>
          <p:nvSpPr>
            <p:cNvPr id="51" name="Freeform: Shape 19">
              <a:extLst/>
            </p:cNvPr>
            <p:cNvSpPr/>
            <p:nvPr/>
          </p:nvSpPr>
          <p:spPr>
            <a:xfrm flipV="1">
              <a:off x="7038032" y="635661"/>
              <a:ext cx="1865133" cy="5671689"/>
            </a:xfrm>
            <a:custGeom>
              <a:avLst/>
              <a:gdLst>
                <a:gd name="connsiteX0" fmla="*/ 3933372 w 3933372"/>
                <a:gd name="connsiteY0" fmla="*/ 5845265 h 6432911"/>
                <a:gd name="connsiteX1" fmla="*/ 0 w 3933372"/>
                <a:gd name="connsiteY1" fmla="*/ 5845265 h 6432911"/>
                <a:gd name="connsiteX2" fmla="*/ 0 w 3933372"/>
                <a:gd name="connsiteY2" fmla="*/ 587646 h 6432911"/>
                <a:gd name="connsiteX3" fmla="*/ 0 w 3933372"/>
                <a:gd name="connsiteY3" fmla="*/ 565692 h 6432911"/>
                <a:gd name="connsiteX4" fmla="*/ 0 w 3933372"/>
                <a:gd name="connsiteY4" fmla="*/ 0 h 6432911"/>
                <a:gd name="connsiteX5" fmla="*/ 3786424 w 3933372"/>
                <a:gd name="connsiteY5" fmla="*/ 565692 h 6432911"/>
                <a:gd name="connsiteX6" fmla="*/ 3933372 w 3933372"/>
                <a:gd name="connsiteY6" fmla="*/ 565692 h 6432911"/>
                <a:gd name="connsiteX7" fmla="*/ 3933372 w 3933372"/>
                <a:gd name="connsiteY7" fmla="*/ 587646 h 6432911"/>
                <a:gd name="connsiteX8" fmla="*/ 0 w 3933372"/>
                <a:gd name="connsiteY8" fmla="*/ 6432911 h 6432911"/>
                <a:gd name="connsiteX9" fmla="*/ 0 w 3933372"/>
                <a:gd name="connsiteY9" fmla="*/ 5845265 h 6432911"/>
                <a:gd name="connsiteX10" fmla="*/ 3933372 w 3933372"/>
                <a:gd name="connsiteY10" fmla="*/ 5845265 h 6432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933372" h="6432911">
                  <a:moveTo>
                    <a:pt x="3933372" y="5845265"/>
                  </a:moveTo>
                  <a:lnTo>
                    <a:pt x="0" y="5845265"/>
                  </a:lnTo>
                  <a:lnTo>
                    <a:pt x="0" y="587646"/>
                  </a:lnTo>
                  <a:lnTo>
                    <a:pt x="0" y="565692"/>
                  </a:lnTo>
                  <a:lnTo>
                    <a:pt x="0" y="0"/>
                  </a:lnTo>
                  <a:lnTo>
                    <a:pt x="3786424" y="565692"/>
                  </a:lnTo>
                  <a:lnTo>
                    <a:pt x="3933372" y="565692"/>
                  </a:lnTo>
                  <a:lnTo>
                    <a:pt x="3933372" y="587646"/>
                  </a:lnTo>
                  <a:close/>
                  <a:moveTo>
                    <a:pt x="0" y="6432911"/>
                  </a:moveTo>
                  <a:lnTo>
                    <a:pt x="0" y="5845265"/>
                  </a:lnTo>
                  <a:lnTo>
                    <a:pt x="3933372" y="5845265"/>
                  </a:lnTo>
                  <a:close/>
                </a:path>
              </a:pathLst>
            </a:custGeom>
            <a:gradFill flip="none" rotWithShape="1">
              <a:gsLst>
                <a:gs pos="96000">
                  <a:srgbClr val="E4E4E4"/>
                </a:gs>
                <a:gs pos="100000">
                  <a:schemeClr val="bg1">
                    <a:lumMod val="85000"/>
                  </a:schemeClr>
                </a:gs>
                <a:gs pos="0">
                  <a:schemeClr val="bg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endParaRPr lang="en-US">
                <a:solidFill>
                  <a:prstClr val="white"/>
                </a:solidFill>
              </a:endParaRPr>
            </a:p>
          </p:txBody>
        </p:sp>
        <p:sp>
          <p:nvSpPr>
            <p:cNvPr id="54" name="TextBox 48"/>
            <p:cNvSpPr txBox="1">
              <a:spLocks noChangeArrowheads="1"/>
            </p:cNvSpPr>
            <p:nvPr/>
          </p:nvSpPr>
          <p:spPr bwMode="auto">
            <a:xfrm rot="16200000">
              <a:off x="6308828" y="3222435"/>
              <a:ext cx="3398258" cy="1127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defTabSz="457200"/>
              <a:r>
                <a:rPr lang="en-US" altLang="en-US" sz="3200" b="1" dirty="0" smtClean="0">
                  <a:solidFill>
                    <a:prstClr val="black"/>
                  </a:solidFill>
                  <a:latin typeface="Arial Narrow" panose="020B0606020202030204" pitchFamily="34" charset="0"/>
                </a:rPr>
                <a:t>Measure the attainment of COs</a:t>
              </a:r>
              <a:endParaRPr lang="en-US" altLang="en-US" sz="3200" b="1" dirty="0">
                <a:solidFill>
                  <a:prstClr val="black"/>
                </a:solidFill>
                <a:latin typeface="Arial Narrow" panose="020B0606020202030204" pitchFamily="34" charset="0"/>
              </a:endParaRPr>
            </a:p>
          </p:txBody>
        </p:sp>
      </p:grpSp>
      <p:grpSp>
        <p:nvGrpSpPr>
          <p:cNvPr id="62" name="Group 61"/>
          <p:cNvGrpSpPr>
            <a:grpSpLocks/>
          </p:cNvGrpSpPr>
          <p:nvPr/>
        </p:nvGrpSpPr>
        <p:grpSpPr bwMode="auto">
          <a:xfrm>
            <a:off x="10433528" y="891710"/>
            <a:ext cx="1758472" cy="5672137"/>
            <a:chOff x="8890368" y="645342"/>
            <a:chExt cx="2111469" cy="5671689"/>
          </a:xfrm>
        </p:grpSpPr>
        <p:sp>
          <p:nvSpPr>
            <p:cNvPr id="65" name="Isosceles Triangle 64">
              <a:extLst/>
            </p:cNvPr>
            <p:cNvSpPr/>
            <p:nvPr/>
          </p:nvSpPr>
          <p:spPr>
            <a:xfrm rot="20607612">
              <a:off x="9398467" y="885035"/>
              <a:ext cx="196846" cy="246044"/>
            </a:xfrm>
            <a:prstGeom prst="triangle">
              <a:avLst>
                <a:gd name="adj" fmla="val 10000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endParaRPr lang="en-US">
                <a:solidFill>
                  <a:prstClr val="white"/>
                </a:solidFill>
              </a:endParaRPr>
            </a:p>
          </p:txBody>
        </p:sp>
        <p:sp>
          <p:nvSpPr>
            <p:cNvPr id="66" name="Freeform: Shape 25">
              <a:extLst/>
            </p:cNvPr>
            <p:cNvSpPr/>
            <p:nvPr/>
          </p:nvSpPr>
          <p:spPr>
            <a:xfrm flipH="1">
              <a:off x="8890368" y="645342"/>
              <a:ext cx="2111469" cy="5671689"/>
            </a:xfrm>
            <a:custGeom>
              <a:avLst/>
              <a:gdLst>
                <a:gd name="connsiteX0" fmla="*/ 3933372 w 3933372"/>
                <a:gd name="connsiteY0" fmla="*/ 5845265 h 6432911"/>
                <a:gd name="connsiteX1" fmla="*/ 0 w 3933372"/>
                <a:gd name="connsiteY1" fmla="*/ 5845265 h 6432911"/>
                <a:gd name="connsiteX2" fmla="*/ 0 w 3933372"/>
                <a:gd name="connsiteY2" fmla="*/ 587646 h 6432911"/>
                <a:gd name="connsiteX3" fmla="*/ 0 w 3933372"/>
                <a:gd name="connsiteY3" fmla="*/ 565692 h 6432911"/>
                <a:gd name="connsiteX4" fmla="*/ 0 w 3933372"/>
                <a:gd name="connsiteY4" fmla="*/ 0 h 6432911"/>
                <a:gd name="connsiteX5" fmla="*/ 3786424 w 3933372"/>
                <a:gd name="connsiteY5" fmla="*/ 565692 h 6432911"/>
                <a:gd name="connsiteX6" fmla="*/ 3933372 w 3933372"/>
                <a:gd name="connsiteY6" fmla="*/ 565692 h 6432911"/>
                <a:gd name="connsiteX7" fmla="*/ 3933372 w 3933372"/>
                <a:gd name="connsiteY7" fmla="*/ 587646 h 6432911"/>
                <a:gd name="connsiteX8" fmla="*/ 0 w 3933372"/>
                <a:gd name="connsiteY8" fmla="*/ 6432911 h 6432911"/>
                <a:gd name="connsiteX9" fmla="*/ 0 w 3933372"/>
                <a:gd name="connsiteY9" fmla="*/ 5845265 h 6432911"/>
                <a:gd name="connsiteX10" fmla="*/ 3933372 w 3933372"/>
                <a:gd name="connsiteY10" fmla="*/ 5845265 h 6432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933372" h="6432911">
                  <a:moveTo>
                    <a:pt x="3933372" y="5845265"/>
                  </a:moveTo>
                  <a:lnTo>
                    <a:pt x="0" y="5845265"/>
                  </a:lnTo>
                  <a:lnTo>
                    <a:pt x="0" y="587646"/>
                  </a:lnTo>
                  <a:lnTo>
                    <a:pt x="0" y="565692"/>
                  </a:lnTo>
                  <a:lnTo>
                    <a:pt x="0" y="0"/>
                  </a:lnTo>
                  <a:lnTo>
                    <a:pt x="3786424" y="565692"/>
                  </a:lnTo>
                  <a:lnTo>
                    <a:pt x="3933372" y="565692"/>
                  </a:lnTo>
                  <a:lnTo>
                    <a:pt x="3933372" y="587646"/>
                  </a:lnTo>
                  <a:close/>
                  <a:moveTo>
                    <a:pt x="0" y="6432911"/>
                  </a:moveTo>
                  <a:lnTo>
                    <a:pt x="0" y="5845265"/>
                  </a:lnTo>
                  <a:lnTo>
                    <a:pt x="3933372" y="5845265"/>
                  </a:lnTo>
                  <a:close/>
                </a:path>
              </a:pathLst>
            </a:custGeom>
            <a:gradFill flip="none" rotWithShape="1">
              <a:gsLst>
                <a:gs pos="92000">
                  <a:srgbClr val="E4E4E4"/>
                </a:gs>
                <a:gs pos="100000">
                  <a:schemeClr val="bg1">
                    <a:lumMod val="85000"/>
                  </a:schemeClr>
                </a:gs>
                <a:gs pos="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endParaRPr lang="en-US">
                <a:solidFill>
                  <a:prstClr val="white"/>
                </a:solidFill>
              </a:endParaRPr>
            </a:p>
          </p:txBody>
        </p:sp>
        <p:sp>
          <p:nvSpPr>
            <p:cNvPr id="74" name="TextBox 51"/>
            <p:cNvSpPr txBox="1">
              <a:spLocks noChangeArrowheads="1"/>
            </p:cNvSpPr>
            <p:nvPr/>
          </p:nvSpPr>
          <p:spPr bwMode="auto">
            <a:xfrm rot="16200000">
              <a:off x="7694380" y="2880387"/>
              <a:ext cx="4441020" cy="1293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defTabSz="457200"/>
              <a:r>
                <a:rPr lang="en-US" altLang="en-US" sz="3200" b="1" dirty="0" smtClean="0">
                  <a:solidFill>
                    <a:prstClr val="black"/>
                  </a:solidFill>
                  <a:latin typeface="Arial Narrow" panose="020B0606020202030204" pitchFamily="34" charset="0"/>
                </a:rPr>
                <a:t>Plan meticulously and implement with evidence</a:t>
              </a:r>
              <a:endParaRPr lang="en-US" altLang="en-US" sz="3200" b="1" dirty="0">
                <a:solidFill>
                  <a:prstClr val="black"/>
                </a:solidFill>
                <a:latin typeface="Arial Narrow" panose="020B0606020202030204" pitchFamily="34" charset="0"/>
              </a:endParaRPr>
            </a:p>
          </p:txBody>
        </p:sp>
      </p:grpSp>
      <p:sp>
        <p:nvSpPr>
          <p:cNvPr id="59" name="Slide Number Placeholder 58"/>
          <p:cNvSpPr>
            <a:spLocks noGrp="1"/>
          </p:cNvSpPr>
          <p:nvPr>
            <p:ph type="sldNum" sz="quarter" idx="12"/>
          </p:nvPr>
        </p:nvSpPr>
        <p:spPr/>
        <p:txBody>
          <a:bodyPr/>
          <a:lstStyle/>
          <a:p>
            <a:pPr defTabSz="914400">
              <a:defRPr/>
            </a:pPr>
            <a:fld id="{D93301A4-9804-43A7-AEF8-988DFE65A5A6}" type="slidenum">
              <a:rPr lang="en-US" smtClean="0"/>
              <a:pPr defTabSz="914400">
                <a:defRPr/>
              </a:pPr>
              <a:t>17</a:t>
            </a:fld>
            <a:endParaRPr lang="en-US"/>
          </a:p>
        </p:txBody>
      </p:sp>
    </p:spTree>
    <p:extLst>
      <p:ext uri="{BB962C8B-B14F-4D97-AF65-F5344CB8AC3E}">
        <p14:creationId xmlns:p14="http://schemas.microsoft.com/office/powerpoint/2010/main" val="19144545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900" decel="100000" fill="hold"/>
                                        <p:tgtEl>
                                          <p:spTgt spid="5"/>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nodeType="clickEffect">
                                  <p:stCondLst>
                                    <p:cond delay="0"/>
                                  </p:stCondLst>
                                  <p:childTnLst>
                                    <p:set>
                                      <p:cBhvr>
                                        <p:cTn id="14" dur="1" fill="hold">
                                          <p:stCondLst>
                                            <p:cond delay="0"/>
                                          </p:stCondLst>
                                        </p:cTn>
                                        <p:tgtEl>
                                          <p:spTgt spid="55"/>
                                        </p:tgtEl>
                                        <p:attrNameLst>
                                          <p:attrName>style.visibility</p:attrName>
                                        </p:attrNameLst>
                                      </p:cBhvr>
                                      <p:to>
                                        <p:strVal val="visible"/>
                                      </p:to>
                                    </p:set>
                                    <p:animEffect transition="in" filter="wipe(left)">
                                      <p:cBhvr>
                                        <p:cTn id="15" dur="500"/>
                                        <p:tgtEl>
                                          <p:spTgt spid="5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nodeType="clickEffect">
                                  <p:stCondLst>
                                    <p:cond delay="0"/>
                                  </p:stCondLst>
                                  <p:childTnLst>
                                    <p:set>
                                      <p:cBhvr>
                                        <p:cTn id="19" dur="1" fill="hold">
                                          <p:stCondLst>
                                            <p:cond delay="0"/>
                                          </p:stCondLst>
                                        </p:cTn>
                                        <p:tgtEl>
                                          <p:spTgt spid="56"/>
                                        </p:tgtEl>
                                        <p:attrNameLst>
                                          <p:attrName>style.visibility</p:attrName>
                                        </p:attrNameLst>
                                      </p:cBhvr>
                                      <p:to>
                                        <p:strVal val="visible"/>
                                      </p:to>
                                    </p:set>
                                    <p:animEffect transition="in" filter="wipe(left)">
                                      <p:cBhvr>
                                        <p:cTn id="20" dur="500"/>
                                        <p:tgtEl>
                                          <p:spTgt spid="5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nodeType="clickEffect">
                                  <p:stCondLst>
                                    <p:cond delay="0"/>
                                  </p:stCondLst>
                                  <p:childTnLst>
                                    <p:set>
                                      <p:cBhvr>
                                        <p:cTn id="24" dur="1" fill="hold">
                                          <p:stCondLst>
                                            <p:cond delay="0"/>
                                          </p:stCondLst>
                                        </p:cTn>
                                        <p:tgtEl>
                                          <p:spTgt spid="57"/>
                                        </p:tgtEl>
                                        <p:attrNameLst>
                                          <p:attrName>style.visibility</p:attrName>
                                        </p:attrNameLst>
                                      </p:cBhvr>
                                      <p:to>
                                        <p:strVal val="visible"/>
                                      </p:to>
                                    </p:set>
                                    <p:animEffect transition="in" filter="wipe(left)">
                                      <p:cBhvr>
                                        <p:cTn id="25" dur="500"/>
                                        <p:tgtEl>
                                          <p:spTgt spid="57"/>
                                        </p:tgtEl>
                                      </p:cBhvr>
                                    </p:animEffect>
                                  </p:childTnLst>
                                </p:cTn>
                              </p:par>
                            </p:childTnLst>
                          </p:cTn>
                        </p:par>
                        <p:par>
                          <p:cTn id="26" fill="hold" nodeType="afterGroup">
                            <p:stCondLst>
                              <p:cond delay="500"/>
                            </p:stCondLst>
                            <p:childTnLst>
                              <p:par>
                                <p:cTn id="27" presetID="10" presetClass="entr" presetSubtype="0" fill="hold"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fade">
                                      <p:cBhvr>
                                        <p:cTn id="29" dur="500"/>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nodeType="clickEffect">
                                  <p:stCondLst>
                                    <p:cond delay="0"/>
                                  </p:stCondLst>
                                  <p:childTnLst>
                                    <p:set>
                                      <p:cBhvr>
                                        <p:cTn id="33" dur="1" fill="hold">
                                          <p:stCondLst>
                                            <p:cond delay="0"/>
                                          </p:stCondLst>
                                        </p:cTn>
                                        <p:tgtEl>
                                          <p:spTgt spid="49"/>
                                        </p:tgtEl>
                                        <p:attrNameLst>
                                          <p:attrName>style.visibility</p:attrName>
                                        </p:attrNameLst>
                                      </p:cBhvr>
                                      <p:to>
                                        <p:strVal val="visible"/>
                                      </p:to>
                                    </p:set>
                                    <p:animEffect transition="in" filter="wipe(left)">
                                      <p:cBhvr>
                                        <p:cTn id="34" dur="500"/>
                                        <p:tgtEl>
                                          <p:spTgt spid="49"/>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62"/>
                                        </p:tgtEl>
                                        <p:attrNameLst>
                                          <p:attrName>style.visibility</p:attrName>
                                        </p:attrNameLst>
                                      </p:cBhvr>
                                      <p:to>
                                        <p:strVal val="visible"/>
                                      </p:to>
                                    </p:set>
                                    <p:animEffect transition="in" filter="wipe(left)">
                                      <p:cBhvr>
                                        <p:cTn id="39"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3"/>
          <p:cNvSpPr/>
          <p:nvPr/>
        </p:nvSpPr>
        <p:spPr>
          <a:xfrm>
            <a:off x="0" y="1432336"/>
            <a:ext cx="12192000" cy="278296"/>
          </a:xfrm>
          <a:prstGeom prst="rect">
            <a:avLst/>
          </a:prstGeom>
          <a:gradFill>
            <a:gsLst>
              <a:gs pos="0">
                <a:srgbClr val="7F7F7F"/>
              </a:gs>
              <a:gs pos="34000">
                <a:srgbClr val="F2F2F2"/>
              </a:gs>
              <a:gs pos="67000">
                <a:srgbClr val="F2F2F2"/>
              </a:gs>
              <a:gs pos="100000">
                <a:srgbClr val="7F7F7F"/>
              </a:gs>
            </a:gsLst>
            <a:lin ang="16200000" scaled="0"/>
          </a:gra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grpSp>
        <p:nvGrpSpPr>
          <p:cNvPr id="3" name="Google Shape;255;p3"/>
          <p:cNvGrpSpPr/>
          <p:nvPr/>
        </p:nvGrpSpPr>
        <p:grpSpPr>
          <a:xfrm>
            <a:off x="560876" y="1162825"/>
            <a:ext cx="2324436" cy="3752395"/>
            <a:chOff x="376687" y="465507"/>
            <a:chExt cx="2053443" cy="4007554"/>
          </a:xfrm>
        </p:grpSpPr>
        <p:grpSp>
          <p:nvGrpSpPr>
            <p:cNvPr id="4" name="Google Shape;256;p3"/>
            <p:cNvGrpSpPr/>
            <p:nvPr/>
          </p:nvGrpSpPr>
          <p:grpSpPr>
            <a:xfrm>
              <a:off x="1363125" y="1670536"/>
              <a:ext cx="137160" cy="2045677"/>
              <a:chOff x="1363125" y="1769012"/>
              <a:chExt cx="137160" cy="2045677"/>
            </a:xfrm>
          </p:grpSpPr>
          <p:sp>
            <p:nvSpPr>
              <p:cNvPr id="257" name="Google Shape;257;p3"/>
              <p:cNvSpPr/>
              <p:nvPr/>
            </p:nvSpPr>
            <p:spPr>
              <a:xfrm>
                <a:off x="1363125" y="1769012"/>
                <a:ext cx="137160" cy="137160"/>
              </a:xfrm>
              <a:prstGeom prst="ellipse">
                <a:avLst/>
              </a:prstGeom>
              <a:solidFill>
                <a:srgbClr val="00B05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58" name="Google Shape;258;p3"/>
              <p:cNvSpPr/>
              <p:nvPr/>
            </p:nvSpPr>
            <p:spPr>
              <a:xfrm>
                <a:off x="1363125" y="2007577"/>
                <a:ext cx="137160" cy="137160"/>
              </a:xfrm>
              <a:prstGeom prst="ellipse">
                <a:avLst/>
              </a:prstGeom>
              <a:solidFill>
                <a:srgbClr val="00B05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59" name="Google Shape;259;p3"/>
              <p:cNvSpPr/>
              <p:nvPr/>
            </p:nvSpPr>
            <p:spPr>
              <a:xfrm>
                <a:off x="1363125" y="2246142"/>
                <a:ext cx="137160" cy="137160"/>
              </a:xfrm>
              <a:prstGeom prst="ellipse">
                <a:avLst/>
              </a:prstGeom>
              <a:solidFill>
                <a:srgbClr val="00B05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60" name="Google Shape;260;p3"/>
              <p:cNvSpPr/>
              <p:nvPr/>
            </p:nvSpPr>
            <p:spPr>
              <a:xfrm>
                <a:off x="1363125" y="2484707"/>
                <a:ext cx="137160" cy="137160"/>
              </a:xfrm>
              <a:prstGeom prst="ellipse">
                <a:avLst/>
              </a:prstGeom>
              <a:solidFill>
                <a:srgbClr val="00B05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61" name="Google Shape;261;p3"/>
              <p:cNvSpPr/>
              <p:nvPr/>
            </p:nvSpPr>
            <p:spPr>
              <a:xfrm>
                <a:off x="1363125" y="2723272"/>
                <a:ext cx="137160" cy="137160"/>
              </a:xfrm>
              <a:prstGeom prst="ellipse">
                <a:avLst/>
              </a:prstGeom>
              <a:solidFill>
                <a:srgbClr val="00B05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62" name="Google Shape;262;p3"/>
              <p:cNvSpPr/>
              <p:nvPr/>
            </p:nvSpPr>
            <p:spPr>
              <a:xfrm>
                <a:off x="1363125" y="2961837"/>
                <a:ext cx="137160" cy="137160"/>
              </a:xfrm>
              <a:prstGeom prst="ellipse">
                <a:avLst/>
              </a:prstGeom>
              <a:solidFill>
                <a:srgbClr val="00B05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63" name="Google Shape;263;p3"/>
              <p:cNvSpPr/>
              <p:nvPr/>
            </p:nvSpPr>
            <p:spPr>
              <a:xfrm>
                <a:off x="1363125" y="3200402"/>
                <a:ext cx="137160" cy="137160"/>
              </a:xfrm>
              <a:prstGeom prst="ellipse">
                <a:avLst/>
              </a:prstGeom>
              <a:solidFill>
                <a:srgbClr val="00B05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64" name="Google Shape;264;p3"/>
              <p:cNvSpPr/>
              <p:nvPr/>
            </p:nvSpPr>
            <p:spPr>
              <a:xfrm>
                <a:off x="1363125" y="3438967"/>
                <a:ext cx="137160" cy="137160"/>
              </a:xfrm>
              <a:prstGeom prst="ellipse">
                <a:avLst/>
              </a:prstGeom>
              <a:solidFill>
                <a:srgbClr val="00B05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65" name="Google Shape;265;p3"/>
              <p:cNvSpPr/>
              <p:nvPr/>
            </p:nvSpPr>
            <p:spPr>
              <a:xfrm>
                <a:off x="1363125" y="3677529"/>
                <a:ext cx="137160" cy="137160"/>
              </a:xfrm>
              <a:prstGeom prst="ellipse">
                <a:avLst/>
              </a:prstGeom>
              <a:solidFill>
                <a:srgbClr val="00B05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grpSp>
        <p:grpSp>
          <p:nvGrpSpPr>
            <p:cNvPr id="5" name="Google Shape;266;p3"/>
            <p:cNvGrpSpPr/>
            <p:nvPr/>
          </p:nvGrpSpPr>
          <p:grpSpPr>
            <a:xfrm>
              <a:off x="376687" y="2176446"/>
              <a:ext cx="2053443" cy="2296615"/>
              <a:chOff x="361581" y="2579236"/>
              <a:chExt cx="2053443" cy="2296615"/>
            </a:xfrm>
          </p:grpSpPr>
          <p:sp>
            <p:nvSpPr>
              <p:cNvPr id="267" name="Google Shape;267;p3"/>
              <p:cNvSpPr/>
              <p:nvPr/>
            </p:nvSpPr>
            <p:spPr>
              <a:xfrm rot="7696344">
                <a:off x="295867" y="2731669"/>
                <a:ext cx="2222358" cy="1917492"/>
              </a:xfrm>
              <a:prstGeom prst="roundRect">
                <a:avLst>
                  <a:gd name="adj" fmla="val 18120"/>
                </a:avLst>
              </a:prstGeom>
              <a:solidFill>
                <a:srgbClr val="00B050"/>
              </a:solidFill>
              <a:ln w="5715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71" name="Google Shape;271;p3"/>
              <p:cNvSpPr txBox="1"/>
              <p:nvPr/>
            </p:nvSpPr>
            <p:spPr>
              <a:xfrm>
                <a:off x="361581" y="2805053"/>
                <a:ext cx="2053443" cy="2070798"/>
              </a:xfrm>
              <a:prstGeom prst="rect">
                <a:avLst/>
              </a:prstGeom>
              <a:noFill/>
              <a:ln>
                <a:noFill/>
              </a:ln>
            </p:spPr>
            <p:txBody>
              <a:bodyPr spcFirstLastPara="1" wrap="square" lIns="91425" tIns="45700" rIns="91425" bIns="45700" anchor="t" anchorCtr="0">
                <a:spAutoFit/>
              </a:bodyPr>
              <a:lstStyle/>
              <a:p>
                <a:pPr algn="ctr">
                  <a:buClr>
                    <a:srgbClr val="FFFFFF"/>
                  </a:buClr>
                  <a:buSzPts val="1050"/>
                  <a:buFont typeface="Arial"/>
                  <a:buNone/>
                </a:pPr>
                <a:r>
                  <a:rPr lang="en-US" sz="2400" b="1" i="1" kern="0" dirty="0" smtClean="0">
                    <a:solidFill>
                      <a:schemeClr val="bg1"/>
                    </a:solidFill>
                    <a:latin typeface="Arial Narrow" panose="020B0606020202030204" pitchFamily="34" charset="0"/>
                    <a:cs typeface="Arial"/>
                    <a:sym typeface="Arial"/>
                  </a:rPr>
                  <a:t>Key Word: </a:t>
                </a:r>
                <a:r>
                  <a:rPr lang="en-US" sz="2400" b="1" i="1" kern="0" dirty="0" smtClean="0">
                    <a:solidFill>
                      <a:srgbClr val="000000"/>
                    </a:solidFill>
                    <a:latin typeface="Arial Narrow" panose="020B0606020202030204" pitchFamily="34" charset="0"/>
                    <a:cs typeface="Arial"/>
                    <a:sym typeface="Arial"/>
                  </a:rPr>
                  <a:t>Complex Engineering Problem</a:t>
                </a:r>
              </a:p>
              <a:p>
                <a:pPr algn="ctr">
                  <a:buClr>
                    <a:srgbClr val="FFFFFF"/>
                  </a:buClr>
                  <a:buSzPts val="1050"/>
                  <a:buFont typeface="Arial"/>
                  <a:buNone/>
                </a:pPr>
                <a:endParaRPr lang="en-US" sz="2400" b="1" i="1" kern="0" dirty="0" smtClean="0">
                  <a:solidFill>
                    <a:srgbClr val="000000"/>
                  </a:solidFill>
                  <a:latin typeface="Arial Narrow" panose="020B0606020202030204" pitchFamily="34" charset="0"/>
                  <a:cs typeface="Arial"/>
                  <a:sym typeface="Arial"/>
                </a:endParaRPr>
              </a:p>
            </p:txBody>
          </p:sp>
        </p:grpSp>
        <p:sp>
          <p:nvSpPr>
            <p:cNvPr id="272" name="Google Shape;272;p3"/>
            <p:cNvSpPr/>
            <p:nvPr/>
          </p:nvSpPr>
          <p:spPr>
            <a:xfrm>
              <a:off x="879762" y="465507"/>
              <a:ext cx="1103886" cy="1106558"/>
            </a:xfrm>
            <a:custGeom>
              <a:avLst/>
              <a:gdLst/>
              <a:ahLst/>
              <a:cxnLst/>
              <a:rect l="l" t="t" r="r" b="b"/>
              <a:pathLst>
                <a:path w="1103886" h="1106558" extrusionOk="0">
                  <a:moveTo>
                    <a:pt x="550607" y="0"/>
                  </a:moveTo>
                  <a:cubicBezTo>
                    <a:pt x="856175" y="0"/>
                    <a:pt x="1103886" y="247711"/>
                    <a:pt x="1103886" y="553279"/>
                  </a:cubicBezTo>
                  <a:cubicBezTo>
                    <a:pt x="1103886" y="858847"/>
                    <a:pt x="856175" y="1106558"/>
                    <a:pt x="550607" y="1106558"/>
                  </a:cubicBezTo>
                  <a:cubicBezTo>
                    <a:pt x="283235" y="1106558"/>
                    <a:pt x="60160" y="916904"/>
                    <a:pt x="8569" y="664784"/>
                  </a:cubicBezTo>
                  <a:lnTo>
                    <a:pt x="0" y="579783"/>
                  </a:lnTo>
                  <a:lnTo>
                    <a:pt x="263008" y="579783"/>
                  </a:lnTo>
                  <a:lnTo>
                    <a:pt x="280678" y="667309"/>
                  </a:lnTo>
                  <a:cubicBezTo>
                    <a:pt x="325151" y="772453"/>
                    <a:pt x="429263" y="846229"/>
                    <a:pt x="550607" y="846229"/>
                  </a:cubicBezTo>
                  <a:cubicBezTo>
                    <a:pt x="712399" y="846229"/>
                    <a:pt x="843557" y="715071"/>
                    <a:pt x="843557" y="553279"/>
                  </a:cubicBezTo>
                  <a:cubicBezTo>
                    <a:pt x="843557" y="391487"/>
                    <a:pt x="712399" y="260329"/>
                    <a:pt x="550607" y="260329"/>
                  </a:cubicBezTo>
                  <a:cubicBezTo>
                    <a:pt x="510159" y="260329"/>
                    <a:pt x="471626" y="268526"/>
                    <a:pt x="436578" y="283351"/>
                  </a:cubicBezTo>
                  <a:lnTo>
                    <a:pt x="403163" y="301487"/>
                  </a:lnTo>
                  <a:lnTo>
                    <a:pt x="60581" y="301487"/>
                  </a:lnTo>
                  <a:lnTo>
                    <a:pt x="91819" y="243935"/>
                  </a:lnTo>
                  <a:cubicBezTo>
                    <a:pt x="191247" y="96762"/>
                    <a:pt x="359627" y="0"/>
                    <a:pt x="550607" y="0"/>
                  </a:cubicBezTo>
                  <a:close/>
                </a:path>
              </a:pathLst>
            </a:custGeom>
            <a:solidFill>
              <a:srgbClr val="00B05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000000"/>
                </a:solidFill>
                <a:ea typeface="Calibri"/>
                <a:cs typeface="Calibri"/>
                <a:sym typeface="Calibri"/>
              </a:endParaRPr>
            </a:p>
          </p:txBody>
        </p:sp>
      </p:grpSp>
      <p:grpSp>
        <p:nvGrpSpPr>
          <p:cNvPr id="6" name="Google Shape;273;p3"/>
          <p:cNvGrpSpPr/>
          <p:nvPr/>
        </p:nvGrpSpPr>
        <p:grpSpPr>
          <a:xfrm>
            <a:off x="5320392" y="1252750"/>
            <a:ext cx="2267549" cy="3073178"/>
            <a:chOff x="5596184" y="512451"/>
            <a:chExt cx="2267549" cy="4053554"/>
          </a:xfrm>
        </p:grpSpPr>
        <p:grpSp>
          <p:nvGrpSpPr>
            <p:cNvPr id="7" name="Google Shape;274;p3"/>
            <p:cNvGrpSpPr/>
            <p:nvPr/>
          </p:nvGrpSpPr>
          <p:grpSpPr>
            <a:xfrm>
              <a:off x="6924122" y="1670536"/>
              <a:ext cx="137160" cy="2045677"/>
              <a:chOff x="1363125" y="1769012"/>
              <a:chExt cx="137160" cy="2045677"/>
            </a:xfrm>
          </p:grpSpPr>
          <p:sp>
            <p:nvSpPr>
              <p:cNvPr id="275" name="Google Shape;275;p3"/>
              <p:cNvSpPr/>
              <p:nvPr/>
            </p:nvSpPr>
            <p:spPr>
              <a:xfrm>
                <a:off x="1363125" y="1769012"/>
                <a:ext cx="137160" cy="137160"/>
              </a:xfrm>
              <a:prstGeom prst="ellipse">
                <a:avLst/>
              </a:prstGeom>
              <a:solidFill>
                <a:schemeClr val="accent2"/>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76" name="Google Shape;276;p3"/>
              <p:cNvSpPr/>
              <p:nvPr/>
            </p:nvSpPr>
            <p:spPr>
              <a:xfrm>
                <a:off x="1363125" y="2007577"/>
                <a:ext cx="137160" cy="137160"/>
              </a:xfrm>
              <a:prstGeom prst="ellipse">
                <a:avLst/>
              </a:prstGeom>
              <a:solidFill>
                <a:schemeClr val="accent2"/>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77" name="Google Shape;277;p3"/>
              <p:cNvSpPr/>
              <p:nvPr/>
            </p:nvSpPr>
            <p:spPr>
              <a:xfrm>
                <a:off x="1363125" y="2246142"/>
                <a:ext cx="137160" cy="137160"/>
              </a:xfrm>
              <a:prstGeom prst="ellipse">
                <a:avLst/>
              </a:prstGeom>
              <a:solidFill>
                <a:schemeClr val="accent2"/>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78" name="Google Shape;278;p3"/>
              <p:cNvSpPr/>
              <p:nvPr/>
            </p:nvSpPr>
            <p:spPr>
              <a:xfrm>
                <a:off x="1363125" y="2484707"/>
                <a:ext cx="137160" cy="137160"/>
              </a:xfrm>
              <a:prstGeom prst="ellipse">
                <a:avLst/>
              </a:prstGeom>
              <a:solidFill>
                <a:schemeClr val="accent2"/>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79" name="Google Shape;279;p3"/>
              <p:cNvSpPr/>
              <p:nvPr/>
            </p:nvSpPr>
            <p:spPr>
              <a:xfrm>
                <a:off x="1363125" y="2723272"/>
                <a:ext cx="137160" cy="137160"/>
              </a:xfrm>
              <a:prstGeom prst="ellipse">
                <a:avLst/>
              </a:prstGeom>
              <a:solidFill>
                <a:schemeClr val="accent2"/>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80" name="Google Shape;280;p3"/>
              <p:cNvSpPr/>
              <p:nvPr/>
            </p:nvSpPr>
            <p:spPr>
              <a:xfrm>
                <a:off x="1363125" y="2961837"/>
                <a:ext cx="137160" cy="137160"/>
              </a:xfrm>
              <a:prstGeom prst="ellipse">
                <a:avLst/>
              </a:prstGeom>
              <a:solidFill>
                <a:schemeClr val="accent2"/>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81" name="Google Shape;281;p3"/>
              <p:cNvSpPr/>
              <p:nvPr/>
            </p:nvSpPr>
            <p:spPr>
              <a:xfrm>
                <a:off x="1363125" y="3200402"/>
                <a:ext cx="137160" cy="137160"/>
              </a:xfrm>
              <a:prstGeom prst="ellipse">
                <a:avLst/>
              </a:prstGeom>
              <a:solidFill>
                <a:schemeClr val="accent2"/>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82" name="Google Shape;282;p3"/>
              <p:cNvSpPr/>
              <p:nvPr/>
            </p:nvSpPr>
            <p:spPr>
              <a:xfrm>
                <a:off x="1363125" y="3438967"/>
                <a:ext cx="137160" cy="137160"/>
              </a:xfrm>
              <a:prstGeom prst="ellipse">
                <a:avLst/>
              </a:prstGeom>
              <a:solidFill>
                <a:srgbClr val="00206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83" name="Google Shape;283;p3"/>
              <p:cNvSpPr/>
              <p:nvPr/>
            </p:nvSpPr>
            <p:spPr>
              <a:xfrm>
                <a:off x="1363125" y="3677529"/>
                <a:ext cx="137160" cy="137160"/>
              </a:xfrm>
              <a:prstGeom prst="ellipse">
                <a:avLst/>
              </a:prstGeom>
              <a:solidFill>
                <a:srgbClr val="00206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grpSp>
        <p:grpSp>
          <p:nvGrpSpPr>
            <p:cNvPr id="8" name="Google Shape;284;p3"/>
            <p:cNvGrpSpPr/>
            <p:nvPr/>
          </p:nvGrpSpPr>
          <p:grpSpPr>
            <a:xfrm>
              <a:off x="5596184" y="1832918"/>
              <a:ext cx="2267549" cy="2733087"/>
              <a:chOff x="5562440" y="2343523"/>
              <a:chExt cx="2267549" cy="2733087"/>
            </a:xfrm>
          </p:grpSpPr>
          <p:sp>
            <p:nvSpPr>
              <p:cNvPr id="285" name="Google Shape;285;p3"/>
              <p:cNvSpPr/>
              <p:nvPr/>
            </p:nvSpPr>
            <p:spPr>
              <a:xfrm rot="9586635">
                <a:off x="5562440" y="2343523"/>
                <a:ext cx="2267549" cy="2733087"/>
              </a:xfrm>
              <a:prstGeom prst="roundRect">
                <a:avLst>
                  <a:gd name="adj" fmla="val 18120"/>
                </a:avLst>
              </a:prstGeom>
              <a:solidFill>
                <a:schemeClr val="accent2"/>
              </a:solidFill>
              <a:ln w="57150" cap="flat" cmpd="sng">
                <a:solidFill>
                  <a:schemeClr val="lt1"/>
                </a:solidFill>
                <a:prstDash val="solid"/>
                <a:miter lim="800000"/>
                <a:headEnd type="none" w="sm" len="sm"/>
                <a:tailEnd type="none" w="sm" len="sm"/>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89" name="Google Shape;289;p3"/>
              <p:cNvSpPr txBox="1"/>
              <p:nvPr/>
            </p:nvSpPr>
            <p:spPr>
              <a:xfrm>
                <a:off x="5713934" y="2580313"/>
                <a:ext cx="1741714" cy="2070345"/>
              </a:xfrm>
              <a:prstGeom prst="rect">
                <a:avLst/>
              </a:prstGeom>
              <a:noFill/>
              <a:ln>
                <a:noFill/>
              </a:ln>
            </p:spPr>
            <p:txBody>
              <a:bodyPr spcFirstLastPara="1" wrap="square" lIns="91425" tIns="45700" rIns="91425" bIns="45700" anchor="t" anchorCtr="0">
                <a:spAutoFit/>
              </a:bodyPr>
              <a:lstStyle/>
              <a:p>
                <a:pPr algn="ctr">
                  <a:buClr>
                    <a:srgbClr val="FFFFFF"/>
                  </a:buClr>
                  <a:buSzPts val="1050"/>
                  <a:buFont typeface="Arial"/>
                  <a:buNone/>
                </a:pPr>
                <a:r>
                  <a:rPr lang="en-US" sz="2400" b="1" i="1" kern="0" dirty="0" smtClean="0">
                    <a:solidFill>
                      <a:prstClr val="black"/>
                    </a:solidFill>
                    <a:latin typeface="Arial Narrow" panose="020B0606020202030204" pitchFamily="34" charset="0"/>
                    <a:cs typeface="Arial"/>
                    <a:sym typeface="Arial"/>
                  </a:rPr>
                  <a:t>2.Identify and Formulate</a:t>
                </a:r>
              </a:p>
              <a:p>
                <a:pPr algn="ctr">
                  <a:buClr>
                    <a:srgbClr val="FFFFFF"/>
                  </a:buClr>
                  <a:buSzPts val="1050"/>
                  <a:buFont typeface="Arial"/>
                  <a:buNone/>
                </a:pPr>
                <a:r>
                  <a:rPr lang="en-US" sz="2400" b="1" i="1" kern="0" dirty="0" smtClean="0">
                    <a:solidFill>
                      <a:schemeClr val="bg1"/>
                    </a:solidFill>
                    <a:latin typeface="Arial Narrow" panose="020B0606020202030204" pitchFamily="34" charset="0"/>
                    <a:cs typeface="Arial"/>
                    <a:sym typeface="Arial"/>
                  </a:rPr>
                  <a:t>PO2</a:t>
                </a:r>
                <a:endParaRPr sz="2400" b="1" i="1" kern="0" dirty="0">
                  <a:solidFill>
                    <a:schemeClr val="bg1"/>
                  </a:solidFill>
                  <a:latin typeface="Arial Narrow" panose="020B0606020202030204" pitchFamily="34" charset="0"/>
                  <a:cs typeface="Arial"/>
                  <a:sym typeface="Arial"/>
                </a:endParaRPr>
              </a:p>
            </p:txBody>
          </p:sp>
        </p:grpSp>
        <p:sp>
          <p:nvSpPr>
            <p:cNvPr id="290" name="Google Shape;290;p3"/>
            <p:cNvSpPr/>
            <p:nvPr/>
          </p:nvSpPr>
          <p:spPr>
            <a:xfrm>
              <a:off x="6692020" y="512451"/>
              <a:ext cx="1103886" cy="1106558"/>
            </a:xfrm>
            <a:custGeom>
              <a:avLst/>
              <a:gdLst/>
              <a:ahLst/>
              <a:cxnLst/>
              <a:rect l="l" t="t" r="r" b="b"/>
              <a:pathLst>
                <a:path w="1103886" h="1106558" extrusionOk="0">
                  <a:moveTo>
                    <a:pt x="550607" y="0"/>
                  </a:moveTo>
                  <a:cubicBezTo>
                    <a:pt x="856175" y="0"/>
                    <a:pt x="1103886" y="247711"/>
                    <a:pt x="1103886" y="553279"/>
                  </a:cubicBezTo>
                  <a:cubicBezTo>
                    <a:pt x="1103886" y="858847"/>
                    <a:pt x="856175" y="1106558"/>
                    <a:pt x="550607" y="1106558"/>
                  </a:cubicBezTo>
                  <a:cubicBezTo>
                    <a:pt x="283235" y="1106558"/>
                    <a:pt x="60160" y="916904"/>
                    <a:pt x="8569" y="664784"/>
                  </a:cubicBezTo>
                  <a:lnTo>
                    <a:pt x="0" y="579783"/>
                  </a:lnTo>
                  <a:lnTo>
                    <a:pt x="263008" y="579783"/>
                  </a:lnTo>
                  <a:lnTo>
                    <a:pt x="280678" y="667309"/>
                  </a:lnTo>
                  <a:cubicBezTo>
                    <a:pt x="325151" y="772453"/>
                    <a:pt x="429263" y="846229"/>
                    <a:pt x="550607" y="846229"/>
                  </a:cubicBezTo>
                  <a:cubicBezTo>
                    <a:pt x="712399" y="846229"/>
                    <a:pt x="843557" y="715071"/>
                    <a:pt x="843557" y="553279"/>
                  </a:cubicBezTo>
                  <a:cubicBezTo>
                    <a:pt x="843557" y="391487"/>
                    <a:pt x="712399" y="260329"/>
                    <a:pt x="550607" y="260329"/>
                  </a:cubicBezTo>
                  <a:cubicBezTo>
                    <a:pt x="510159" y="260329"/>
                    <a:pt x="471626" y="268526"/>
                    <a:pt x="436578" y="283351"/>
                  </a:cubicBezTo>
                  <a:lnTo>
                    <a:pt x="403163" y="301487"/>
                  </a:lnTo>
                  <a:lnTo>
                    <a:pt x="60581" y="301487"/>
                  </a:lnTo>
                  <a:lnTo>
                    <a:pt x="91819" y="243935"/>
                  </a:lnTo>
                  <a:cubicBezTo>
                    <a:pt x="191247" y="96762"/>
                    <a:pt x="359627" y="0"/>
                    <a:pt x="550607" y="0"/>
                  </a:cubicBezTo>
                  <a:close/>
                </a:path>
              </a:pathLst>
            </a:custGeom>
            <a:solidFill>
              <a:schemeClr val="accent2"/>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000000"/>
                </a:solidFill>
                <a:ea typeface="Calibri"/>
                <a:cs typeface="Calibri"/>
                <a:sym typeface="Calibri"/>
              </a:endParaRPr>
            </a:p>
          </p:txBody>
        </p:sp>
      </p:grpSp>
      <p:grpSp>
        <p:nvGrpSpPr>
          <p:cNvPr id="9" name="Google Shape;291;p3"/>
          <p:cNvGrpSpPr/>
          <p:nvPr/>
        </p:nvGrpSpPr>
        <p:grpSpPr>
          <a:xfrm>
            <a:off x="2961059" y="1183019"/>
            <a:ext cx="2304721" cy="4580207"/>
            <a:chOff x="2824705" y="465507"/>
            <a:chExt cx="2116159" cy="5302285"/>
          </a:xfrm>
        </p:grpSpPr>
        <p:sp>
          <p:nvSpPr>
            <p:cNvPr id="292" name="Google Shape;292;p3"/>
            <p:cNvSpPr/>
            <p:nvPr/>
          </p:nvSpPr>
          <p:spPr>
            <a:xfrm flipH="1">
              <a:off x="2863410" y="465507"/>
              <a:ext cx="1103886" cy="1106558"/>
            </a:xfrm>
            <a:custGeom>
              <a:avLst/>
              <a:gdLst/>
              <a:ahLst/>
              <a:cxnLst/>
              <a:rect l="l" t="t" r="r" b="b"/>
              <a:pathLst>
                <a:path w="1103886" h="1106558" extrusionOk="0">
                  <a:moveTo>
                    <a:pt x="550607" y="0"/>
                  </a:moveTo>
                  <a:cubicBezTo>
                    <a:pt x="856175" y="0"/>
                    <a:pt x="1103886" y="247711"/>
                    <a:pt x="1103886" y="553279"/>
                  </a:cubicBezTo>
                  <a:cubicBezTo>
                    <a:pt x="1103886" y="858847"/>
                    <a:pt x="856175" y="1106558"/>
                    <a:pt x="550607" y="1106558"/>
                  </a:cubicBezTo>
                  <a:cubicBezTo>
                    <a:pt x="283235" y="1106558"/>
                    <a:pt x="60160" y="916904"/>
                    <a:pt x="8569" y="664784"/>
                  </a:cubicBezTo>
                  <a:lnTo>
                    <a:pt x="0" y="579783"/>
                  </a:lnTo>
                  <a:lnTo>
                    <a:pt x="263008" y="579783"/>
                  </a:lnTo>
                  <a:lnTo>
                    <a:pt x="280678" y="667309"/>
                  </a:lnTo>
                  <a:cubicBezTo>
                    <a:pt x="325151" y="772453"/>
                    <a:pt x="429263" y="846229"/>
                    <a:pt x="550607" y="846229"/>
                  </a:cubicBezTo>
                  <a:cubicBezTo>
                    <a:pt x="712399" y="846229"/>
                    <a:pt x="843557" y="715071"/>
                    <a:pt x="843557" y="553279"/>
                  </a:cubicBezTo>
                  <a:cubicBezTo>
                    <a:pt x="843557" y="391487"/>
                    <a:pt x="712399" y="260329"/>
                    <a:pt x="550607" y="260329"/>
                  </a:cubicBezTo>
                  <a:cubicBezTo>
                    <a:pt x="510159" y="260329"/>
                    <a:pt x="471626" y="268526"/>
                    <a:pt x="436578" y="283351"/>
                  </a:cubicBezTo>
                  <a:lnTo>
                    <a:pt x="403163" y="301487"/>
                  </a:lnTo>
                  <a:lnTo>
                    <a:pt x="60581" y="301487"/>
                  </a:lnTo>
                  <a:lnTo>
                    <a:pt x="91819" y="243935"/>
                  </a:lnTo>
                  <a:cubicBezTo>
                    <a:pt x="191247" y="96762"/>
                    <a:pt x="359627" y="0"/>
                    <a:pt x="550607" y="0"/>
                  </a:cubicBezTo>
                  <a:close/>
                </a:path>
              </a:pathLst>
            </a:custGeom>
            <a:solidFill>
              <a:srgbClr val="FFC00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000000"/>
                </a:solidFill>
                <a:ea typeface="Calibri"/>
                <a:cs typeface="Calibri"/>
                <a:sym typeface="Calibri"/>
              </a:endParaRPr>
            </a:p>
          </p:txBody>
        </p:sp>
        <p:grpSp>
          <p:nvGrpSpPr>
            <p:cNvPr id="10" name="Google Shape;293;p3"/>
            <p:cNvGrpSpPr/>
            <p:nvPr/>
          </p:nvGrpSpPr>
          <p:grpSpPr>
            <a:xfrm>
              <a:off x="3346773" y="1670536"/>
              <a:ext cx="137160" cy="2045677"/>
              <a:chOff x="1363125" y="1769012"/>
              <a:chExt cx="137160" cy="2045677"/>
            </a:xfrm>
          </p:grpSpPr>
          <p:sp>
            <p:nvSpPr>
              <p:cNvPr id="294" name="Google Shape;294;p3"/>
              <p:cNvSpPr/>
              <p:nvPr/>
            </p:nvSpPr>
            <p:spPr>
              <a:xfrm>
                <a:off x="1363125" y="1769012"/>
                <a:ext cx="137160" cy="137160"/>
              </a:xfrm>
              <a:prstGeom prst="ellipse">
                <a:avLst/>
              </a:prstGeom>
              <a:solidFill>
                <a:srgbClr val="FFC00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95" name="Google Shape;295;p3"/>
              <p:cNvSpPr/>
              <p:nvPr/>
            </p:nvSpPr>
            <p:spPr>
              <a:xfrm>
                <a:off x="1363125" y="2007577"/>
                <a:ext cx="137160" cy="137160"/>
              </a:xfrm>
              <a:prstGeom prst="ellipse">
                <a:avLst/>
              </a:prstGeom>
              <a:solidFill>
                <a:srgbClr val="FFC00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96" name="Google Shape;296;p3"/>
              <p:cNvSpPr/>
              <p:nvPr/>
            </p:nvSpPr>
            <p:spPr>
              <a:xfrm>
                <a:off x="1363125" y="2246142"/>
                <a:ext cx="137160" cy="137160"/>
              </a:xfrm>
              <a:prstGeom prst="ellipse">
                <a:avLst/>
              </a:prstGeom>
              <a:solidFill>
                <a:srgbClr val="FFC00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97" name="Google Shape;297;p3"/>
              <p:cNvSpPr/>
              <p:nvPr/>
            </p:nvSpPr>
            <p:spPr>
              <a:xfrm>
                <a:off x="1363125" y="2484707"/>
                <a:ext cx="137160" cy="137160"/>
              </a:xfrm>
              <a:prstGeom prst="ellipse">
                <a:avLst/>
              </a:prstGeom>
              <a:solidFill>
                <a:srgbClr val="FFC00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98" name="Google Shape;298;p3"/>
              <p:cNvSpPr/>
              <p:nvPr/>
            </p:nvSpPr>
            <p:spPr>
              <a:xfrm>
                <a:off x="1363125" y="2723272"/>
                <a:ext cx="137160" cy="137160"/>
              </a:xfrm>
              <a:prstGeom prst="ellipse">
                <a:avLst/>
              </a:prstGeom>
              <a:solidFill>
                <a:srgbClr val="FFC00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299" name="Google Shape;299;p3"/>
              <p:cNvSpPr/>
              <p:nvPr/>
            </p:nvSpPr>
            <p:spPr>
              <a:xfrm>
                <a:off x="1363125" y="2961837"/>
                <a:ext cx="137160" cy="137160"/>
              </a:xfrm>
              <a:prstGeom prst="ellipse">
                <a:avLst/>
              </a:prstGeom>
              <a:solidFill>
                <a:srgbClr val="FFC00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300" name="Google Shape;300;p3"/>
              <p:cNvSpPr/>
              <p:nvPr/>
            </p:nvSpPr>
            <p:spPr>
              <a:xfrm>
                <a:off x="1363125" y="3200402"/>
                <a:ext cx="137160" cy="137160"/>
              </a:xfrm>
              <a:prstGeom prst="ellipse">
                <a:avLst/>
              </a:prstGeom>
              <a:solidFill>
                <a:srgbClr val="FFC00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301" name="Google Shape;301;p3"/>
              <p:cNvSpPr/>
              <p:nvPr/>
            </p:nvSpPr>
            <p:spPr>
              <a:xfrm>
                <a:off x="1363125" y="3438967"/>
                <a:ext cx="137160" cy="137160"/>
              </a:xfrm>
              <a:prstGeom prst="ellipse">
                <a:avLst/>
              </a:prstGeom>
              <a:solidFill>
                <a:srgbClr val="FFC00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302" name="Google Shape;302;p3"/>
              <p:cNvSpPr/>
              <p:nvPr/>
            </p:nvSpPr>
            <p:spPr>
              <a:xfrm>
                <a:off x="1363125" y="3677529"/>
                <a:ext cx="137160" cy="137160"/>
              </a:xfrm>
              <a:prstGeom prst="ellipse">
                <a:avLst/>
              </a:prstGeom>
              <a:solidFill>
                <a:srgbClr val="FFC00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grpSp>
        <p:grpSp>
          <p:nvGrpSpPr>
            <p:cNvPr id="11" name="Google Shape;303;p3"/>
            <p:cNvGrpSpPr/>
            <p:nvPr/>
          </p:nvGrpSpPr>
          <p:grpSpPr>
            <a:xfrm>
              <a:off x="2824705" y="3344608"/>
              <a:ext cx="2116159" cy="2423184"/>
              <a:chOff x="2889617" y="4124985"/>
              <a:chExt cx="2116159" cy="2423184"/>
            </a:xfrm>
          </p:grpSpPr>
          <p:sp>
            <p:nvSpPr>
              <p:cNvPr id="304" name="Google Shape;304;p3"/>
              <p:cNvSpPr/>
              <p:nvPr/>
            </p:nvSpPr>
            <p:spPr>
              <a:xfrm rot="7413674">
                <a:off x="2781818" y="4232784"/>
                <a:ext cx="2331758" cy="2116159"/>
              </a:xfrm>
              <a:prstGeom prst="roundRect">
                <a:avLst>
                  <a:gd name="adj" fmla="val 18120"/>
                </a:avLst>
              </a:prstGeom>
              <a:solidFill>
                <a:srgbClr val="FFC000"/>
              </a:solidFill>
              <a:ln w="57150" cap="flat" cmpd="sng">
                <a:solidFill>
                  <a:schemeClr val="lt1"/>
                </a:solidFill>
                <a:prstDash val="solid"/>
                <a:miter lim="800000"/>
                <a:headEnd type="none" w="sm" len="sm"/>
                <a:tailEnd type="none" w="sm" len="sm"/>
              </a:ln>
              <a:effectLst>
                <a:outerShdw blurRad="101600" dist="38100" dir="10800000" algn="r" rotWithShape="0">
                  <a:srgbClr val="000000">
                    <a:alpha val="40000"/>
                  </a:srgbClr>
                </a:outerShdw>
              </a:effectLst>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308" name="Google Shape;308;p3"/>
              <p:cNvSpPr txBox="1"/>
              <p:nvPr/>
            </p:nvSpPr>
            <p:spPr>
              <a:xfrm>
                <a:off x="2994386" y="4303538"/>
                <a:ext cx="1968764" cy="2244631"/>
              </a:xfrm>
              <a:prstGeom prst="rect">
                <a:avLst/>
              </a:prstGeom>
              <a:noFill/>
              <a:ln>
                <a:noFill/>
              </a:ln>
            </p:spPr>
            <p:txBody>
              <a:bodyPr spcFirstLastPara="1" wrap="square" lIns="91425" tIns="45700" rIns="91425" bIns="45700" anchor="t" anchorCtr="0">
                <a:spAutoFit/>
              </a:bodyPr>
              <a:lstStyle/>
              <a:p>
                <a:pPr algn="ctr">
                  <a:buClr>
                    <a:srgbClr val="FFFFFF"/>
                  </a:buClr>
                  <a:buSzPts val="1400"/>
                  <a:buFont typeface="Arial"/>
                  <a:buNone/>
                </a:pPr>
                <a:r>
                  <a:rPr lang="en-US" sz="2400" b="1" i="1" kern="0" dirty="0" smtClean="0">
                    <a:solidFill>
                      <a:prstClr val="black"/>
                    </a:solidFill>
                    <a:latin typeface="Arial Narrow" panose="020B0606020202030204" pitchFamily="34" charset="0"/>
                    <a:ea typeface="Arial"/>
                    <a:cs typeface="Arial"/>
                    <a:sym typeface="Arial"/>
                  </a:rPr>
                  <a:t>1.Must have application of math and science</a:t>
                </a:r>
              </a:p>
              <a:p>
                <a:pPr algn="ctr">
                  <a:buClr>
                    <a:srgbClr val="FFFFFF"/>
                  </a:buClr>
                  <a:buSzPts val="1400"/>
                  <a:buFont typeface="Arial"/>
                  <a:buNone/>
                </a:pPr>
                <a:r>
                  <a:rPr lang="en-US" sz="2400" b="1" i="1" kern="0" dirty="0" smtClean="0">
                    <a:solidFill>
                      <a:schemeClr val="bg1"/>
                    </a:solidFill>
                    <a:latin typeface="Arial Narrow" panose="020B0606020202030204" pitchFamily="34" charset="0"/>
                    <a:cs typeface="Arial"/>
                    <a:sym typeface="Arial"/>
                  </a:rPr>
                  <a:t>PO1</a:t>
                </a:r>
                <a:endParaRPr sz="2400" b="1" i="1" kern="0" dirty="0">
                  <a:solidFill>
                    <a:schemeClr val="bg1"/>
                  </a:solidFill>
                  <a:latin typeface="Arial Narrow" panose="020B0606020202030204" pitchFamily="34" charset="0"/>
                  <a:cs typeface="Arial"/>
                  <a:sym typeface="Arial"/>
                </a:endParaRPr>
              </a:p>
            </p:txBody>
          </p:sp>
        </p:grpSp>
      </p:grpSp>
      <p:grpSp>
        <p:nvGrpSpPr>
          <p:cNvPr id="12" name="Google Shape;309;p3"/>
          <p:cNvGrpSpPr/>
          <p:nvPr/>
        </p:nvGrpSpPr>
        <p:grpSpPr>
          <a:xfrm>
            <a:off x="7520095" y="1234014"/>
            <a:ext cx="2494803" cy="4396062"/>
            <a:chOff x="8036746" y="465890"/>
            <a:chExt cx="2494803" cy="5255046"/>
          </a:xfrm>
        </p:grpSpPr>
        <p:sp>
          <p:nvSpPr>
            <p:cNvPr id="310" name="Google Shape;310;p3"/>
            <p:cNvSpPr/>
            <p:nvPr/>
          </p:nvSpPr>
          <p:spPr>
            <a:xfrm flipH="1">
              <a:off x="8412185" y="465890"/>
              <a:ext cx="1103886" cy="1106558"/>
            </a:xfrm>
            <a:custGeom>
              <a:avLst/>
              <a:gdLst/>
              <a:ahLst/>
              <a:cxnLst/>
              <a:rect l="l" t="t" r="r" b="b"/>
              <a:pathLst>
                <a:path w="1103886" h="1106558" extrusionOk="0">
                  <a:moveTo>
                    <a:pt x="550607" y="0"/>
                  </a:moveTo>
                  <a:cubicBezTo>
                    <a:pt x="856175" y="0"/>
                    <a:pt x="1103886" y="247711"/>
                    <a:pt x="1103886" y="553279"/>
                  </a:cubicBezTo>
                  <a:cubicBezTo>
                    <a:pt x="1103886" y="858847"/>
                    <a:pt x="856175" y="1106558"/>
                    <a:pt x="550607" y="1106558"/>
                  </a:cubicBezTo>
                  <a:cubicBezTo>
                    <a:pt x="283235" y="1106558"/>
                    <a:pt x="60160" y="916904"/>
                    <a:pt x="8569" y="664784"/>
                  </a:cubicBezTo>
                  <a:lnTo>
                    <a:pt x="0" y="579783"/>
                  </a:lnTo>
                  <a:lnTo>
                    <a:pt x="263008" y="579783"/>
                  </a:lnTo>
                  <a:lnTo>
                    <a:pt x="280678" y="667309"/>
                  </a:lnTo>
                  <a:cubicBezTo>
                    <a:pt x="325151" y="772453"/>
                    <a:pt x="429263" y="846229"/>
                    <a:pt x="550607" y="846229"/>
                  </a:cubicBezTo>
                  <a:cubicBezTo>
                    <a:pt x="712399" y="846229"/>
                    <a:pt x="843557" y="715071"/>
                    <a:pt x="843557" y="553279"/>
                  </a:cubicBezTo>
                  <a:cubicBezTo>
                    <a:pt x="843557" y="391487"/>
                    <a:pt x="712399" y="260329"/>
                    <a:pt x="550607" y="260329"/>
                  </a:cubicBezTo>
                  <a:cubicBezTo>
                    <a:pt x="510159" y="260329"/>
                    <a:pt x="471626" y="268526"/>
                    <a:pt x="436578" y="283351"/>
                  </a:cubicBezTo>
                  <a:lnTo>
                    <a:pt x="403163" y="301487"/>
                  </a:lnTo>
                  <a:lnTo>
                    <a:pt x="60581" y="301487"/>
                  </a:lnTo>
                  <a:lnTo>
                    <a:pt x="91819" y="243935"/>
                  </a:lnTo>
                  <a:cubicBezTo>
                    <a:pt x="191247" y="96762"/>
                    <a:pt x="359627" y="0"/>
                    <a:pt x="550607" y="0"/>
                  </a:cubicBezTo>
                  <a:close/>
                </a:path>
              </a:pathLst>
            </a:custGeom>
            <a:solidFill>
              <a:srgbClr val="FF000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000000"/>
                </a:solidFill>
                <a:ea typeface="Calibri"/>
                <a:cs typeface="Calibri"/>
                <a:sym typeface="Calibri"/>
              </a:endParaRPr>
            </a:p>
          </p:txBody>
        </p:sp>
        <p:grpSp>
          <p:nvGrpSpPr>
            <p:cNvPr id="13" name="Google Shape;311;p3"/>
            <p:cNvGrpSpPr/>
            <p:nvPr/>
          </p:nvGrpSpPr>
          <p:grpSpPr>
            <a:xfrm>
              <a:off x="8895548" y="1656851"/>
              <a:ext cx="137160" cy="2045677"/>
              <a:chOff x="1363125" y="1769012"/>
              <a:chExt cx="137160" cy="2045677"/>
            </a:xfrm>
          </p:grpSpPr>
          <p:sp>
            <p:nvSpPr>
              <p:cNvPr id="312" name="Google Shape;312;p3"/>
              <p:cNvSpPr/>
              <p:nvPr/>
            </p:nvSpPr>
            <p:spPr>
              <a:xfrm>
                <a:off x="1363125" y="1769012"/>
                <a:ext cx="137160" cy="137160"/>
              </a:xfrm>
              <a:prstGeom prst="ellipse">
                <a:avLst/>
              </a:prstGeom>
              <a:solidFill>
                <a:srgbClr val="FF000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313" name="Google Shape;313;p3"/>
              <p:cNvSpPr/>
              <p:nvPr/>
            </p:nvSpPr>
            <p:spPr>
              <a:xfrm>
                <a:off x="1363125" y="2007577"/>
                <a:ext cx="137160" cy="137160"/>
              </a:xfrm>
              <a:prstGeom prst="ellipse">
                <a:avLst/>
              </a:prstGeom>
              <a:solidFill>
                <a:srgbClr val="FF000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314" name="Google Shape;314;p3"/>
              <p:cNvSpPr/>
              <p:nvPr/>
            </p:nvSpPr>
            <p:spPr>
              <a:xfrm>
                <a:off x="1363125" y="2246142"/>
                <a:ext cx="137160" cy="137160"/>
              </a:xfrm>
              <a:prstGeom prst="ellipse">
                <a:avLst/>
              </a:prstGeom>
              <a:solidFill>
                <a:srgbClr val="FF000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315" name="Google Shape;315;p3"/>
              <p:cNvSpPr/>
              <p:nvPr/>
            </p:nvSpPr>
            <p:spPr>
              <a:xfrm>
                <a:off x="1363125" y="2484707"/>
                <a:ext cx="137160" cy="137160"/>
              </a:xfrm>
              <a:prstGeom prst="ellipse">
                <a:avLst/>
              </a:prstGeom>
              <a:solidFill>
                <a:srgbClr val="FF000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316" name="Google Shape;316;p3"/>
              <p:cNvSpPr/>
              <p:nvPr/>
            </p:nvSpPr>
            <p:spPr>
              <a:xfrm>
                <a:off x="1363125" y="2723272"/>
                <a:ext cx="137160" cy="137160"/>
              </a:xfrm>
              <a:prstGeom prst="ellipse">
                <a:avLst/>
              </a:prstGeom>
              <a:solidFill>
                <a:srgbClr val="FF000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317" name="Google Shape;317;p3"/>
              <p:cNvSpPr/>
              <p:nvPr/>
            </p:nvSpPr>
            <p:spPr>
              <a:xfrm>
                <a:off x="1363125" y="2961837"/>
                <a:ext cx="137160" cy="137160"/>
              </a:xfrm>
              <a:prstGeom prst="ellipse">
                <a:avLst/>
              </a:prstGeom>
              <a:solidFill>
                <a:srgbClr val="FF000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318" name="Google Shape;318;p3"/>
              <p:cNvSpPr/>
              <p:nvPr/>
            </p:nvSpPr>
            <p:spPr>
              <a:xfrm>
                <a:off x="1363125" y="3200402"/>
                <a:ext cx="137160" cy="137160"/>
              </a:xfrm>
              <a:prstGeom prst="ellipse">
                <a:avLst/>
              </a:prstGeom>
              <a:solidFill>
                <a:srgbClr val="FF000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319" name="Google Shape;319;p3"/>
              <p:cNvSpPr/>
              <p:nvPr/>
            </p:nvSpPr>
            <p:spPr>
              <a:xfrm>
                <a:off x="1363125" y="3438967"/>
                <a:ext cx="137160" cy="137160"/>
              </a:xfrm>
              <a:prstGeom prst="ellipse">
                <a:avLst/>
              </a:prstGeom>
              <a:solidFill>
                <a:srgbClr val="FF000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320" name="Google Shape;320;p3"/>
              <p:cNvSpPr/>
              <p:nvPr/>
            </p:nvSpPr>
            <p:spPr>
              <a:xfrm>
                <a:off x="1363125" y="3677529"/>
                <a:ext cx="137160" cy="137160"/>
              </a:xfrm>
              <a:prstGeom prst="ellipse">
                <a:avLst/>
              </a:prstGeom>
              <a:solidFill>
                <a:srgbClr val="FF0000"/>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grpSp>
        <p:grpSp>
          <p:nvGrpSpPr>
            <p:cNvPr id="14" name="Google Shape;321;p3"/>
            <p:cNvGrpSpPr/>
            <p:nvPr/>
          </p:nvGrpSpPr>
          <p:grpSpPr>
            <a:xfrm>
              <a:off x="8036746" y="3590083"/>
              <a:ext cx="2494803" cy="2130853"/>
              <a:chOff x="8154419" y="4065076"/>
              <a:chExt cx="2494803" cy="2130853"/>
            </a:xfrm>
          </p:grpSpPr>
          <p:sp>
            <p:nvSpPr>
              <p:cNvPr id="322" name="Google Shape;322;p3"/>
              <p:cNvSpPr/>
              <p:nvPr/>
            </p:nvSpPr>
            <p:spPr>
              <a:xfrm rot="12999266">
                <a:off x="8154419" y="4065076"/>
                <a:ext cx="2494803" cy="2130853"/>
              </a:xfrm>
              <a:prstGeom prst="roundRect">
                <a:avLst>
                  <a:gd name="adj" fmla="val 18120"/>
                </a:avLst>
              </a:prstGeom>
              <a:solidFill>
                <a:srgbClr val="FF0000"/>
              </a:solidFill>
              <a:ln w="5715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326" name="Google Shape;326;p3"/>
              <p:cNvSpPr txBox="1"/>
              <p:nvPr/>
            </p:nvSpPr>
            <p:spPr>
              <a:xfrm>
                <a:off x="8438573" y="4115180"/>
                <a:ext cx="1940485" cy="1876322"/>
              </a:xfrm>
              <a:prstGeom prst="rect">
                <a:avLst/>
              </a:prstGeom>
              <a:noFill/>
              <a:ln>
                <a:noFill/>
              </a:ln>
            </p:spPr>
            <p:txBody>
              <a:bodyPr spcFirstLastPara="1" wrap="square" lIns="91425" tIns="45700" rIns="91425" bIns="45700" anchor="t" anchorCtr="0">
                <a:spAutoFit/>
              </a:bodyPr>
              <a:lstStyle/>
              <a:p>
                <a:pPr algn="ctr">
                  <a:buClr>
                    <a:srgbClr val="FFFFFF"/>
                  </a:buClr>
                  <a:buSzPts val="1400"/>
                  <a:buFont typeface="Arial"/>
                  <a:buNone/>
                </a:pPr>
                <a:r>
                  <a:rPr lang="en-US" sz="2400" b="1" i="1" kern="0" dirty="0" smtClean="0">
                    <a:latin typeface="Arial Narrow" panose="020B0606020202030204" pitchFamily="34" charset="0"/>
                    <a:cs typeface="Arial"/>
                    <a:sym typeface="Arial"/>
                  </a:rPr>
                  <a:t>PO3.</a:t>
                </a:r>
              </a:p>
              <a:p>
                <a:pPr algn="ctr">
                  <a:buClr>
                    <a:srgbClr val="FFFFFF"/>
                  </a:buClr>
                  <a:buSzPts val="1400"/>
                  <a:buFont typeface="Arial"/>
                  <a:buNone/>
                </a:pPr>
                <a:r>
                  <a:rPr lang="en-US" sz="2400" b="1" i="1" kern="0" dirty="0" smtClean="0">
                    <a:solidFill>
                      <a:srgbClr val="FFFFFF"/>
                    </a:solidFill>
                    <a:latin typeface="Arial Narrow" panose="020B0606020202030204" pitchFamily="34" charset="0"/>
                    <a:cs typeface="Arial"/>
                    <a:sym typeface="Arial"/>
                  </a:rPr>
                  <a:t>3.Design and Development of Solution</a:t>
                </a:r>
                <a:endParaRPr sz="2400" b="1" i="1" kern="0" dirty="0">
                  <a:solidFill>
                    <a:srgbClr val="000000"/>
                  </a:solidFill>
                  <a:latin typeface="Arial Narrow" panose="020B0606020202030204" pitchFamily="34" charset="0"/>
                  <a:cs typeface="Arial"/>
                  <a:sym typeface="Arial"/>
                </a:endParaRPr>
              </a:p>
            </p:txBody>
          </p:sp>
        </p:grpSp>
      </p:grpSp>
      <p:grpSp>
        <p:nvGrpSpPr>
          <p:cNvPr id="15" name="Google Shape;327;p3"/>
          <p:cNvGrpSpPr/>
          <p:nvPr/>
        </p:nvGrpSpPr>
        <p:grpSpPr>
          <a:xfrm>
            <a:off x="9317243" y="1161991"/>
            <a:ext cx="2526740" cy="5811278"/>
            <a:chOff x="9369915" y="471354"/>
            <a:chExt cx="2526740" cy="5811278"/>
          </a:xfrm>
        </p:grpSpPr>
        <p:sp>
          <p:nvSpPr>
            <p:cNvPr id="328" name="Google Shape;328;p3"/>
            <p:cNvSpPr/>
            <p:nvPr/>
          </p:nvSpPr>
          <p:spPr>
            <a:xfrm>
              <a:off x="10502359" y="471354"/>
              <a:ext cx="1103886" cy="1106558"/>
            </a:xfrm>
            <a:custGeom>
              <a:avLst/>
              <a:gdLst/>
              <a:ahLst/>
              <a:cxnLst/>
              <a:rect l="l" t="t" r="r" b="b"/>
              <a:pathLst>
                <a:path w="1103886" h="1106558" extrusionOk="0">
                  <a:moveTo>
                    <a:pt x="550607" y="0"/>
                  </a:moveTo>
                  <a:cubicBezTo>
                    <a:pt x="856175" y="0"/>
                    <a:pt x="1103886" y="247711"/>
                    <a:pt x="1103886" y="553279"/>
                  </a:cubicBezTo>
                  <a:cubicBezTo>
                    <a:pt x="1103886" y="858847"/>
                    <a:pt x="856175" y="1106558"/>
                    <a:pt x="550607" y="1106558"/>
                  </a:cubicBezTo>
                  <a:cubicBezTo>
                    <a:pt x="283235" y="1106558"/>
                    <a:pt x="60160" y="916904"/>
                    <a:pt x="8569" y="664784"/>
                  </a:cubicBezTo>
                  <a:lnTo>
                    <a:pt x="0" y="579783"/>
                  </a:lnTo>
                  <a:lnTo>
                    <a:pt x="263008" y="579783"/>
                  </a:lnTo>
                  <a:lnTo>
                    <a:pt x="280678" y="667309"/>
                  </a:lnTo>
                  <a:cubicBezTo>
                    <a:pt x="325151" y="772453"/>
                    <a:pt x="429263" y="846229"/>
                    <a:pt x="550607" y="846229"/>
                  </a:cubicBezTo>
                  <a:cubicBezTo>
                    <a:pt x="712399" y="846229"/>
                    <a:pt x="843557" y="715071"/>
                    <a:pt x="843557" y="553279"/>
                  </a:cubicBezTo>
                  <a:cubicBezTo>
                    <a:pt x="843557" y="391487"/>
                    <a:pt x="712399" y="260329"/>
                    <a:pt x="550607" y="260329"/>
                  </a:cubicBezTo>
                  <a:cubicBezTo>
                    <a:pt x="510159" y="260329"/>
                    <a:pt x="471626" y="268526"/>
                    <a:pt x="436578" y="283351"/>
                  </a:cubicBezTo>
                  <a:lnTo>
                    <a:pt x="403163" y="301487"/>
                  </a:lnTo>
                  <a:lnTo>
                    <a:pt x="60581" y="301487"/>
                  </a:lnTo>
                  <a:lnTo>
                    <a:pt x="91819" y="243935"/>
                  </a:lnTo>
                  <a:cubicBezTo>
                    <a:pt x="191247" y="96762"/>
                    <a:pt x="359627" y="0"/>
                    <a:pt x="550607" y="0"/>
                  </a:cubicBezTo>
                  <a:close/>
                </a:path>
              </a:pathLst>
            </a:custGeom>
            <a:solidFill>
              <a:srgbClr val="006666"/>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000000"/>
                </a:solidFill>
                <a:ea typeface="Calibri"/>
                <a:cs typeface="Calibri"/>
                <a:sym typeface="Calibri"/>
              </a:endParaRPr>
            </a:p>
          </p:txBody>
        </p:sp>
        <p:grpSp>
          <p:nvGrpSpPr>
            <p:cNvPr id="16" name="Google Shape;329;p3"/>
            <p:cNvGrpSpPr/>
            <p:nvPr/>
          </p:nvGrpSpPr>
          <p:grpSpPr>
            <a:xfrm>
              <a:off x="10985722" y="1634179"/>
              <a:ext cx="137160" cy="1568550"/>
              <a:chOff x="1363125" y="1769012"/>
              <a:chExt cx="137160" cy="1568550"/>
            </a:xfrm>
          </p:grpSpPr>
          <p:sp>
            <p:nvSpPr>
              <p:cNvPr id="330" name="Google Shape;330;p3"/>
              <p:cNvSpPr/>
              <p:nvPr/>
            </p:nvSpPr>
            <p:spPr>
              <a:xfrm>
                <a:off x="1363125" y="1769012"/>
                <a:ext cx="137160" cy="137160"/>
              </a:xfrm>
              <a:prstGeom prst="ellipse">
                <a:avLst/>
              </a:prstGeom>
              <a:solidFill>
                <a:srgbClr val="006666"/>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331" name="Google Shape;331;p3"/>
              <p:cNvSpPr/>
              <p:nvPr/>
            </p:nvSpPr>
            <p:spPr>
              <a:xfrm>
                <a:off x="1363125" y="2007577"/>
                <a:ext cx="137160" cy="137160"/>
              </a:xfrm>
              <a:prstGeom prst="ellipse">
                <a:avLst/>
              </a:prstGeom>
              <a:solidFill>
                <a:srgbClr val="006666"/>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332" name="Google Shape;332;p3"/>
              <p:cNvSpPr/>
              <p:nvPr/>
            </p:nvSpPr>
            <p:spPr>
              <a:xfrm>
                <a:off x="1363125" y="2246142"/>
                <a:ext cx="137160" cy="137160"/>
              </a:xfrm>
              <a:prstGeom prst="ellipse">
                <a:avLst/>
              </a:prstGeom>
              <a:solidFill>
                <a:srgbClr val="006666"/>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333" name="Google Shape;333;p3"/>
              <p:cNvSpPr/>
              <p:nvPr/>
            </p:nvSpPr>
            <p:spPr>
              <a:xfrm>
                <a:off x="1363125" y="2484707"/>
                <a:ext cx="137160" cy="137160"/>
              </a:xfrm>
              <a:prstGeom prst="ellipse">
                <a:avLst/>
              </a:prstGeom>
              <a:solidFill>
                <a:srgbClr val="006666"/>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334" name="Google Shape;334;p3"/>
              <p:cNvSpPr/>
              <p:nvPr/>
            </p:nvSpPr>
            <p:spPr>
              <a:xfrm>
                <a:off x="1363125" y="2723272"/>
                <a:ext cx="137160" cy="137160"/>
              </a:xfrm>
              <a:prstGeom prst="ellipse">
                <a:avLst/>
              </a:prstGeom>
              <a:solidFill>
                <a:srgbClr val="006666"/>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335" name="Google Shape;335;p3"/>
              <p:cNvSpPr/>
              <p:nvPr/>
            </p:nvSpPr>
            <p:spPr>
              <a:xfrm>
                <a:off x="1363125" y="2961837"/>
                <a:ext cx="137160" cy="137160"/>
              </a:xfrm>
              <a:prstGeom prst="ellipse">
                <a:avLst/>
              </a:prstGeom>
              <a:solidFill>
                <a:srgbClr val="006666"/>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336" name="Google Shape;336;p3"/>
              <p:cNvSpPr/>
              <p:nvPr/>
            </p:nvSpPr>
            <p:spPr>
              <a:xfrm>
                <a:off x="1363125" y="3200402"/>
                <a:ext cx="137160" cy="137160"/>
              </a:xfrm>
              <a:prstGeom prst="ellipse">
                <a:avLst/>
              </a:prstGeom>
              <a:solidFill>
                <a:srgbClr val="006666"/>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grpSp>
        <p:grpSp>
          <p:nvGrpSpPr>
            <p:cNvPr id="17" name="Google Shape;339;p3"/>
            <p:cNvGrpSpPr/>
            <p:nvPr/>
          </p:nvGrpSpPr>
          <p:grpSpPr>
            <a:xfrm rot="189928">
              <a:off x="9369915" y="1651786"/>
              <a:ext cx="2526740" cy="4630846"/>
              <a:chOff x="9315317" y="1958654"/>
              <a:chExt cx="2526740" cy="4630846"/>
            </a:xfrm>
          </p:grpSpPr>
          <p:sp>
            <p:nvSpPr>
              <p:cNvPr id="340" name="Google Shape;340;p3"/>
              <p:cNvSpPr/>
              <p:nvPr/>
            </p:nvSpPr>
            <p:spPr>
              <a:xfrm rot="18946738">
                <a:off x="9315317" y="1958654"/>
                <a:ext cx="2173960" cy="1742595"/>
              </a:xfrm>
              <a:prstGeom prst="roundRect">
                <a:avLst>
                  <a:gd name="adj" fmla="val 18120"/>
                </a:avLst>
              </a:prstGeom>
              <a:solidFill>
                <a:srgbClr val="006666"/>
              </a:solidFill>
              <a:ln w="57150" cap="flat" cmpd="sng">
                <a:solidFill>
                  <a:schemeClr val="lt1"/>
                </a:solidFill>
                <a:prstDash val="solid"/>
                <a:miter lim="800000"/>
                <a:headEnd type="none" w="sm" len="sm"/>
                <a:tailEnd type="none" w="sm" len="sm"/>
              </a:ln>
              <a:effectLst>
                <a:outerShdw blurRad="12700" dist="63500" dir="10800000" algn="r" rotWithShape="0">
                  <a:srgbClr val="000000">
                    <a:alpha val="40000"/>
                  </a:srgbClr>
                </a:outerShdw>
              </a:effectLst>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342" name="Google Shape;342;p3"/>
              <p:cNvSpPr/>
              <p:nvPr/>
            </p:nvSpPr>
            <p:spPr>
              <a:xfrm>
                <a:off x="10437895" y="6480334"/>
                <a:ext cx="1404162" cy="109166"/>
              </a:xfrm>
              <a:prstGeom prst="ellipse">
                <a:avLst/>
              </a:prstGeom>
              <a:gradFill>
                <a:gsLst>
                  <a:gs pos="0">
                    <a:srgbClr val="595959">
                      <a:alpha val="75686"/>
                    </a:srgbClr>
                  </a:gs>
                  <a:gs pos="100000">
                    <a:schemeClr val="lt1"/>
                  </a:gs>
                </a:gsLst>
                <a:path path="circle">
                  <a:fillToRect l="50000" t="50000" r="50000" b="50000"/>
                </a:path>
                <a:tileRect/>
              </a:gradFill>
              <a:ln>
                <a:noFill/>
              </a:ln>
            </p:spPr>
            <p:txBody>
              <a:bodyPr spcFirstLastPara="1" wrap="square" lIns="91425" tIns="45700" rIns="91425" bIns="45700" anchor="ctr" anchorCtr="0">
                <a:noAutofit/>
              </a:bodyPr>
              <a:lstStyle/>
              <a:p>
                <a:pPr algn="ctr">
                  <a:buClr>
                    <a:srgbClr val="FFFFFF"/>
                  </a:buClr>
                  <a:buSzPts val="1800"/>
                  <a:buFont typeface="Calibri"/>
                  <a:buNone/>
                </a:pPr>
                <a:endParaRPr kern="0">
                  <a:solidFill>
                    <a:srgbClr val="FFFFFF"/>
                  </a:solidFill>
                  <a:ea typeface="Calibri"/>
                  <a:cs typeface="Calibri"/>
                  <a:sym typeface="Calibri"/>
                </a:endParaRPr>
              </a:p>
            </p:txBody>
          </p:sp>
          <p:sp>
            <p:nvSpPr>
              <p:cNvPr id="344" name="Google Shape;344;p3"/>
              <p:cNvSpPr txBox="1"/>
              <p:nvPr/>
            </p:nvSpPr>
            <p:spPr>
              <a:xfrm>
                <a:off x="9498950" y="2168916"/>
                <a:ext cx="1928651" cy="1446509"/>
              </a:xfrm>
              <a:prstGeom prst="rect">
                <a:avLst/>
              </a:prstGeom>
              <a:noFill/>
              <a:ln>
                <a:noFill/>
              </a:ln>
            </p:spPr>
            <p:txBody>
              <a:bodyPr spcFirstLastPara="1" wrap="square" lIns="91425" tIns="45700" rIns="91425" bIns="45700" anchor="t" anchorCtr="0">
                <a:spAutoFit/>
              </a:bodyPr>
              <a:lstStyle/>
              <a:p>
                <a:pPr algn="ctr">
                  <a:buClr>
                    <a:srgbClr val="FFFFFF"/>
                  </a:buClr>
                  <a:buSzPts val="1400"/>
                  <a:buFont typeface="Arial"/>
                  <a:buNone/>
                </a:pPr>
                <a:r>
                  <a:rPr lang="en-US" sz="2200" b="1" i="1" kern="0" dirty="0" smtClean="0">
                    <a:solidFill>
                      <a:srgbClr val="FFFFFF"/>
                    </a:solidFill>
                    <a:latin typeface="Arial Narrow" panose="020B0606020202030204" pitchFamily="34" charset="0"/>
                    <a:ea typeface="Arial"/>
                    <a:cs typeface="Arial"/>
                    <a:sym typeface="Arial"/>
                  </a:rPr>
                  <a:t>4.Investigate and research</a:t>
                </a:r>
              </a:p>
              <a:p>
                <a:pPr algn="ctr">
                  <a:buClr>
                    <a:srgbClr val="FFFFFF"/>
                  </a:buClr>
                  <a:buSzPts val="1400"/>
                  <a:buFont typeface="Arial"/>
                  <a:buNone/>
                </a:pPr>
                <a:endParaRPr lang="en-US" sz="2200" b="1" i="1" kern="0" dirty="0" smtClean="0">
                  <a:solidFill>
                    <a:srgbClr val="FFFFFF"/>
                  </a:solidFill>
                  <a:latin typeface="Arial Narrow" panose="020B0606020202030204" pitchFamily="34" charset="0"/>
                  <a:ea typeface="Arial"/>
                  <a:cs typeface="Arial"/>
                  <a:sym typeface="Arial"/>
                </a:endParaRPr>
              </a:p>
              <a:p>
                <a:pPr algn="ctr">
                  <a:buClr>
                    <a:srgbClr val="FFFFFF"/>
                  </a:buClr>
                  <a:buSzPts val="1400"/>
                  <a:buFont typeface="Arial"/>
                  <a:buNone/>
                </a:pPr>
                <a:r>
                  <a:rPr lang="en-US" sz="2200" b="1" i="1" kern="0" dirty="0" smtClean="0">
                    <a:solidFill>
                      <a:srgbClr val="FFFF00"/>
                    </a:solidFill>
                    <a:latin typeface="Arial Narrow" panose="020B0606020202030204" pitchFamily="34" charset="0"/>
                    <a:ea typeface="Arial"/>
                    <a:cs typeface="Arial"/>
                    <a:sym typeface="Arial"/>
                  </a:rPr>
                  <a:t>PO4.</a:t>
                </a:r>
                <a:endParaRPr lang="en-US" sz="2200" b="1" i="1" kern="0" dirty="0">
                  <a:solidFill>
                    <a:srgbClr val="FFFF00"/>
                  </a:solidFill>
                  <a:latin typeface="Arial Narrow" panose="020B0606020202030204" pitchFamily="34" charset="0"/>
                  <a:ea typeface="Arial"/>
                  <a:cs typeface="Arial"/>
                  <a:sym typeface="Arial"/>
                </a:endParaRPr>
              </a:p>
            </p:txBody>
          </p:sp>
        </p:grpSp>
      </p:grpSp>
      <p:sp>
        <p:nvSpPr>
          <p:cNvPr id="94" name="Title 1">
            <a:extLst>
              <a:ext uri="{FF2B5EF4-FFF2-40B4-BE49-F238E27FC236}">
                <a16:creationId xmlns="" xmlns:a16="http://schemas.microsoft.com/office/drawing/2014/main" id="{46A00B74-5475-4C20-9E4F-D93144C702EA}"/>
              </a:ext>
            </a:extLst>
          </p:cNvPr>
          <p:cNvSpPr txBox="1">
            <a:spLocks/>
          </p:cNvSpPr>
          <p:nvPr/>
        </p:nvSpPr>
        <p:spPr>
          <a:xfrm>
            <a:off x="2960133" y="74789"/>
            <a:ext cx="6619195" cy="875092"/>
          </a:xfrm>
          <a:prstGeom prst="rect">
            <a:avLst/>
          </a:prstGeom>
        </p:spPr>
        <p:txBody>
          <a:bodyPr vert="horz" lIns="91440" tIns="45720" rIns="91440" bIns="45720" rtlCol="0" anchor="b">
            <a:normAutofit fontScale="77500" lnSpcReduction="20000"/>
          </a:bodyPr>
          <a:lst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a:lstStyle>
          <a:p>
            <a:pPr algn="ctr">
              <a:defRPr/>
            </a:pPr>
            <a:r>
              <a:rPr lang="en-US" b="1" dirty="0" smtClean="0">
                <a:solidFill>
                  <a:sysClr val="window" lastClr="FFFFFF"/>
                </a:solidFill>
                <a:latin typeface="Arial Narrow" panose="020B0606020202030204" pitchFamily="34" charset="0"/>
              </a:rPr>
              <a:t> Revisiting Curriculum: NEP2020</a:t>
            </a:r>
          </a:p>
        </p:txBody>
      </p:sp>
      <p:sp>
        <p:nvSpPr>
          <p:cNvPr id="95" name="Slide Number Placeholder 94"/>
          <p:cNvSpPr>
            <a:spLocks noGrp="1"/>
          </p:cNvSpPr>
          <p:nvPr>
            <p:ph type="sldNum" sz="quarter" idx="12"/>
          </p:nvPr>
        </p:nvSpPr>
        <p:spPr/>
        <p:txBody>
          <a:bodyPr/>
          <a:lstStyle/>
          <a:p>
            <a:fld id="{18A077A3-31BC-42ED-916D-F08A2C9952D5}" type="slidenum">
              <a:rPr lang="en-IN" smtClean="0">
                <a:solidFill>
                  <a:prstClr val="black">
                    <a:tint val="75000"/>
                  </a:prstClr>
                </a:solidFill>
              </a:rPr>
              <a:pPr/>
              <a:t>18</a:t>
            </a:fld>
            <a:endParaRPr lang="en-IN" dirty="0">
              <a:solidFill>
                <a:prstClr val="black">
                  <a:tint val="75000"/>
                </a:prstClr>
              </a:solidFill>
            </a:endParaRPr>
          </a:p>
        </p:txBody>
      </p:sp>
      <p:sp>
        <p:nvSpPr>
          <p:cNvPr id="19" name="TextBox 18"/>
          <p:cNvSpPr txBox="1"/>
          <p:nvPr/>
        </p:nvSpPr>
        <p:spPr>
          <a:xfrm>
            <a:off x="5032154" y="5913024"/>
            <a:ext cx="3312023" cy="400110"/>
          </a:xfrm>
          <a:prstGeom prst="rect">
            <a:avLst/>
          </a:prstGeom>
          <a:noFill/>
        </p:spPr>
        <p:txBody>
          <a:bodyPr wrap="square" rtlCol="0">
            <a:spAutoFit/>
          </a:bodyPr>
          <a:lstStyle/>
          <a:p>
            <a:r>
              <a:rPr lang="en-US" sz="2000" b="1" dirty="0" smtClean="0">
                <a:solidFill>
                  <a:schemeClr val="bg1"/>
                </a:solidFill>
              </a:rPr>
              <a:t>20% or more through MOOCs</a:t>
            </a:r>
            <a:endParaRPr lang="en-IN" sz="2000" b="1" dirty="0">
              <a:solidFill>
                <a:schemeClr val="bg1"/>
              </a:solidFill>
            </a:endParaRPr>
          </a:p>
        </p:txBody>
      </p:sp>
    </p:spTree>
    <p:extLst>
      <p:ext uri="{BB962C8B-B14F-4D97-AF65-F5344CB8AC3E}">
        <p14:creationId xmlns:p14="http://schemas.microsoft.com/office/powerpoint/2010/main" val="5433329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a:ext uri="{FF2B5EF4-FFF2-40B4-BE49-F238E27FC236}">
                <a16:creationId xmlns="" xmlns:a16="http://schemas.microsoft.com/office/drawing/2014/main" id="{C0A04F58-5904-415D-9D5E-9863D863C241}"/>
              </a:ext>
            </a:extLst>
          </p:cNvPr>
          <p:cNvGrpSpPr/>
          <p:nvPr/>
        </p:nvGrpSpPr>
        <p:grpSpPr>
          <a:xfrm>
            <a:off x="-1755557" y="213850"/>
            <a:ext cx="13076701" cy="4475092"/>
            <a:chOff x="1151235" y="429066"/>
            <a:chExt cx="11557102" cy="5699791"/>
          </a:xfrm>
        </p:grpSpPr>
        <p:sp>
          <p:nvSpPr>
            <p:cNvPr id="21" name="Freeform: Shape 20">
              <a:extLst>
                <a:ext uri="{FF2B5EF4-FFF2-40B4-BE49-F238E27FC236}">
                  <a16:creationId xmlns="" xmlns:a16="http://schemas.microsoft.com/office/drawing/2014/main" id="{246AAB5D-D472-4BF0-8DF0-E2B4EB2489FB}"/>
                </a:ext>
              </a:extLst>
            </p:cNvPr>
            <p:cNvSpPr/>
            <p:nvPr/>
          </p:nvSpPr>
          <p:spPr>
            <a:xfrm>
              <a:off x="5171612" y="429066"/>
              <a:ext cx="7536725" cy="815926"/>
            </a:xfrm>
            <a:custGeom>
              <a:avLst/>
              <a:gdLst>
                <a:gd name="connsiteX0" fmla="*/ 0 w 5764427"/>
                <a:gd name="connsiteY0" fmla="*/ 0 h 815926"/>
                <a:gd name="connsiteX1" fmla="*/ 5356464 w 5764427"/>
                <a:gd name="connsiteY1" fmla="*/ 0 h 815926"/>
                <a:gd name="connsiteX2" fmla="*/ 5764427 w 5764427"/>
                <a:gd name="connsiteY2" fmla="*/ 407963 h 815926"/>
                <a:gd name="connsiteX3" fmla="*/ 5356464 w 5764427"/>
                <a:gd name="connsiteY3" fmla="*/ 815926 h 815926"/>
                <a:gd name="connsiteX4" fmla="*/ 562091 w 5764427"/>
                <a:gd name="connsiteY4" fmla="*/ 815926 h 815926"/>
                <a:gd name="connsiteX5" fmla="*/ 0 w 5764427"/>
                <a:gd name="connsiteY5" fmla="*/ 0 h 815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64427" h="815926">
                  <a:moveTo>
                    <a:pt x="0" y="0"/>
                  </a:moveTo>
                  <a:lnTo>
                    <a:pt x="5356464" y="0"/>
                  </a:lnTo>
                  <a:cubicBezTo>
                    <a:pt x="5581776" y="0"/>
                    <a:pt x="5764427" y="182651"/>
                    <a:pt x="5764427" y="407963"/>
                  </a:cubicBezTo>
                  <a:cubicBezTo>
                    <a:pt x="5764427" y="633275"/>
                    <a:pt x="5581776" y="815926"/>
                    <a:pt x="5356464" y="815926"/>
                  </a:cubicBezTo>
                  <a:lnTo>
                    <a:pt x="562091" y="815926"/>
                  </a:lnTo>
                  <a:lnTo>
                    <a:pt x="0" y="0"/>
                  </a:lnTo>
                  <a:close/>
                </a:path>
              </a:pathLst>
            </a:custGeom>
            <a:solidFill>
              <a:srgbClr val="F0F7F4"/>
            </a:solidFill>
            <a:ln>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7" name="TextBox 6">
              <a:extLst>
                <a:ext uri="{FF2B5EF4-FFF2-40B4-BE49-F238E27FC236}">
                  <a16:creationId xmlns="" xmlns:a16="http://schemas.microsoft.com/office/drawing/2014/main" id="{F00B06E1-31E4-4710-A841-E947E3E66898}"/>
                </a:ext>
              </a:extLst>
            </p:cNvPr>
            <p:cNvSpPr txBox="1"/>
            <p:nvPr/>
          </p:nvSpPr>
          <p:spPr>
            <a:xfrm>
              <a:off x="1151235" y="5619249"/>
              <a:ext cx="5536244" cy="509608"/>
            </a:xfrm>
            <a:prstGeom prst="rect">
              <a:avLst/>
            </a:prstGeom>
            <a:noFill/>
          </p:spPr>
          <p:txBody>
            <a:bodyPr wrap="square" rtlCol="0">
              <a:spAutoFit/>
            </a:bodyPr>
            <a:lstStyle/>
            <a:p>
              <a:pPr defTabSz="457200"/>
              <a:endParaRPr lang="en-IN" sz="2000" b="1" dirty="0">
                <a:latin typeface="Arial Narrow" panose="020B0606020202030204" pitchFamily="34" charset="0"/>
              </a:endParaRPr>
            </a:p>
          </p:txBody>
        </p:sp>
      </p:grpSp>
      <p:sp>
        <p:nvSpPr>
          <p:cNvPr id="27" name="Freeform: Shape 26">
            <a:extLst>
              <a:ext uri="{FF2B5EF4-FFF2-40B4-BE49-F238E27FC236}">
                <a16:creationId xmlns="" xmlns:a16="http://schemas.microsoft.com/office/drawing/2014/main" id="{9A089D03-D87A-4C14-80BC-BD4424D1E94A}"/>
              </a:ext>
            </a:extLst>
          </p:cNvPr>
          <p:cNvSpPr/>
          <p:nvPr/>
        </p:nvSpPr>
        <p:spPr>
          <a:xfrm>
            <a:off x="2043224" y="197193"/>
            <a:ext cx="1599861" cy="673664"/>
          </a:xfrm>
          <a:custGeom>
            <a:avLst/>
            <a:gdLst>
              <a:gd name="connsiteX0" fmla="*/ 407963 w 1381345"/>
              <a:gd name="connsiteY0" fmla="*/ 0 h 815926"/>
              <a:gd name="connsiteX1" fmla="*/ 819254 w 1381345"/>
              <a:gd name="connsiteY1" fmla="*/ 0 h 815926"/>
              <a:gd name="connsiteX2" fmla="*/ 1381345 w 1381345"/>
              <a:gd name="connsiteY2" fmla="*/ 815926 h 815926"/>
              <a:gd name="connsiteX3" fmla="*/ 407963 w 1381345"/>
              <a:gd name="connsiteY3" fmla="*/ 815926 h 815926"/>
              <a:gd name="connsiteX4" fmla="*/ 0 w 1381345"/>
              <a:gd name="connsiteY4" fmla="*/ 407963 h 815926"/>
              <a:gd name="connsiteX5" fmla="*/ 407963 w 1381345"/>
              <a:gd name="connsiteY5" fmla="*/ 0 h 815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1345" h="815926">
                <a:moveTo>
                  <a:pt x="407963" y="0"/>
                </a:moveTo>
                <a:lnTo>
                  <a:pt x="819254" y="0"/>
                </a:lnTo>
                <a:lnTo>
                  <a:pt x="1381345" y="815926"/>
                </a:lnTo>
                <a:lnTo>
                  <a:pt x="407963" y="815926"/>
                </a:lnTo>
                <a:cubicBezTo>
                  <a:pt x="182651" y="815926"/>
                  <a:pt x="0" y="633275"/>
                  <a:pt x="0" y="407963"/>
                </a:cubicBezTo>
                <a:cubicBezTo>
                  <a:pt x="0" y="182651"/>
                  <a:pt x="182651" y="0"/>
                  <a:pt x="407963" y="0"/>
                </a:cubicBezTo>
                <a:close/>
              </a:path>
            </a:pathLst>
          </a:custGeom>
          <a:solidFill>
            <a:srgbClr val="FF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3" name="TextBox 2">
            <a:extLst>
              <a:ext uri="{FF2B5EF4-FFF2-40B4-BE49-F238E27FC236}">
                <a16:creationId xmlns="" xmlns:a16="http://schemas.microsoft.com/office/drawing/2014/main" id="{CA5D0CDF-507B-4982-BE99-B4A0CBE14E8B}"/>
              </a:ext>
            </a:extLst>
          </p:cNvPr>
          <p:cNvSpPr txBox="1"/>
          <p:nvPr/>
        </p:nvSpPr>
        <p:spPr>
          <a:xfrm>
            <a:off x="2311576" y="205872"/>
            <a:ext cx="740198" cy="646331"/>
          </a:xfrm>
          <a:prstGeom prst="rect">
            <a:avLst/>
          </a:prstGeom>
          <a:noFill/>
        </p:spPr>
        <p:txBody>
          <a:bodyPr wrap="none" rtlCol="0">
            <a:spAutoFit/>
          </a:bodyPr>
          <a:lstStyle/>
          <a:p>
            <a:pPr defTabSz="457200"/>
            <a:r>
              <a:rPr lang="en-US" sz="3600" b="1" dirty="0">
                <a:solidFill>
                  <a:prstClr val="white"/>
                </a:solidFill>
                <a:latin typeface="Arial Nova" panose="020B0504020202020204" pitchFamily="34" charset="0"/>
              </a:rPr>
              <a:t>01</a:t>
            </a:r>
          </a:p>
        </p:txBody>
      </p:sp>
      <p:sp>
        <p:nvSpPr>
          <p:cNvPr id="38" name="Freeform: Shape 26">
            <a:extLst>
              <a:ext uri="{FF2B5EF4-FFF2-40B4-BE49-F238E27FC236}">
                <a16:creationId xmlns="" xmlns:a16="http://schemas.microsoft.com/office/drawing/2014/main" id="{9A089D03-D87A-4C14-80BC-BD4424D1E94A}"/>
              </a:ext>
            </a:extLst>
          </p:cNvPr>
          <p:cNvSpPr/>
          <p:nvPr/>
        </p:nvSpPr>
        <p:spPr>
          <a:xfrm>
            <a:off x="2171179" y="880807"/>
            <a:ext cx="1515449" cy="643193"/>
          </a:xfrm>
          <a:custGeom>
            <a:avLst/>
            <a:gdLst>
              <a:gd name="connsiteX0" fmla="*/ 407963 w 1381345"/>
              <a:gd name="connsiteY0" fmla="*/ 0 h 815926"/>
              <a:gd name="connsiteX1" fmla="*/ 819254 w 1381345"/>
              <a:gd name="connsiteY1" fmla="*/ 0 h 815926"/>
              <a:gd name="connsiteX2" fmla="*/ 1381345 w 1381345"/>
              <a:gd name="connsiteY2" fmla="*/ 815926 h 815926"/>
              <a:gd name="connsiteX3" fmla="*/ 407963 w 1381345"/>
              <a:gd name="connsiteY3" fmla="*/ 815926 h 815926"/>
              <a:gd name="connsiteX4" fmla="*/ 0 w 1381345"/>
              <a:gd name="connsiteY4" fmla="*/ 407963 h 815926"/>
              <a:gd name="connsiteX5" fmla="*/ 407963 w 1381345"/>
              <a:gd name="connsiteY5" fmla="*/ 0 h 815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1345" h="815926">
                <a:moveTo>
                  <a:pt x="407963" y="0"/>
                </a:moveTo>
                <a:lnTo>
                  <a:pt x="819254" y="0"/>
                </a:lnTo>
                <a:lnTo>
                  <a:pt x="1381345" y="815926"/>
                </a:lnTo>
                <a:lnTo>
                  <a:pt x="407963" y="815926"/>
                </a:lnTo>
                <a:cubicBezTo>
                  <a:pt x="182651" y="815926"/>
                  <a:pt x="0" y="633275"/>
                  <a:pt x="0" y="407963"/>
                </a:cubicBezTo>
                <a:cubicBezTo>
                  <a:pt x="0" y="182651"/>
                  <a:pt x="182651" y="0"/>
                  <a:pt x="407963" y="0"/>
                </a:cubicBezTo>
                <a:close/>
              </a:path>
            </a:pathLst>
          </a:cu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grpSp>
        <p:nvGrpSpPr>
          <p:cNvPr id="14" name="Group 13"/>
          <p:cNvGrpSpPr/>
          <p:nvPr/>
        </p:nvGrpSpPr>
        <p:grpSpPr>
          <a:xfrm>
            <a:off x="2423759" y="217715"/>
            <a:ext cx="8882870" cy="1349010"/>
            <a:chOff x="4313333" y="245450"/>
            <a:chExt cx="8894758" cy="1349010"/>
          </a:xfrm>
        </p:grpSpPr>
        <p:grpSp>
          <p:nvGrpSpPr>
            <p:cNvPr id="35" name="Group 34">
              <a:extLst>
                <a:ext uri="{FF2B5EF4-FFF2-40B4-BE49-F238E27FC236}">
                  <a16:creationId xmlns="" xmlns:a16="http://schemas.microsoft.com/office/drawing/2014/main" id="{C0A04F58-5904-415D-9D5E-9863D863C241}"/>
                </a:ext>
              </a:extLst>
            </p:cNvPr>
            <p:cNvGrpSpPr/>
            <p:nvPr/>
          </p:nvGrpSpPr>
          <p:grpSpPr>
            <a:xfrm>
              <a:off x="4810972" y="245450"/>
              <a:ext cx="8397119" cy="1349010"/>
              <a:chOff x="5212388" y="-436710"/>
              <a:chExt cx="7874189" cy="1718194"/>
            </a:xfrm>
          </p:grpSpPr>
          <p:sp>
            <p:nvSpPr>
              <p:cNvPr id="36" name="Freeform: Shape 20">
                <a:extLst>
                  <a:ext uri="{FF2B5EF4-FFF2-40B4-BE49-F238E27FC236}">
                    <a16:creationId xmlns="" xmlns:a16="http://schemas.microsoft.com/office/drawing/2014/main" id="{246AAB5D-D472-4BF0-8DF0-E2B4EB2489FB}"/>
                  </a:ext>
                </a:extLst>
              </p:cNvPr>
              <p:cNvSpPr/>
              <p:nvPr/>
            </p:nvSpPr>
            <p:spPr>
              <a:xfrm>
                <a:off x="5212388" y="429066"/>
                <a:ext cx="7874189" cy="852418"/>
              </a:xfrm>
              <a:custGeom>
                <a:avLst/>
                <a:gdLst>
                  <a:gd name="connsiteX0" fmla="*/ 0 w 5764427"/>
                  <a:gd name="connsiteY0" fmla="*/ 0 h 815926"/>
                  <a:gd name="connsiteX1" fmla="*/ 5356464 w 5764427"/>
                  <a:gd name="connsiteY1" fmla="*/ 0 h 815926"/>
                  <a:gd name="connsiteX2" fmla="*/ 5764427 w 5764427"/>
                  <a:gd name="connsiteY2" fmla="*/ 407963 h 815926"/>
                  <a:gd name="connsiteX3" fmla="*/ 5356464 w 5764427"/>
                  <a:gd name="connsiteY3" fmla="*/ 815926 h 815926"/>
                  <a:gd name="connsiteX4" fmla="*/ 562091 w 5764427"/>
                  <a:gd name="connsiteY4" fmla="*/ 815926 h 815926"/>
                  <a:gd name="connsiteX5" fmla="*/ 0 w 5764427"/>
                  <a:gd name="connsiteY5" fmla="*/ 0 h 815926"/>
                  <a:gd name="connsiteX0" fmla="*/ 0 w 5764427"/>
                  <a:gd name="connsiteY0" fmla="*/ 0 h 873203"/>
                  <a:gd name="connsiteX1" fmla="*/ 5356464 w 5764427"/>
                  <a:gd name="connsiteY1" fmla="*/ 0 h 873203"/>
                  <a:gd name="connsiteX2" fmla="*/ 5764427 w 5764427"/>
                  <a:gd name="connsiteY2" fmla="*/ 407963 h 873203"/>
                  <a:gd name="connsiteX3" fmla="*/ 5356464 w 5764427"/>
                  <a:gd name="connsiteY3" fmla="*/ 815926 h 873203"/>
                  <a:gd name="connsiteX4" fmla="*/ 549723 w 5764427"/>
                  <a:gd name="connsiteY4" fmla="*/ 873203 h 873203"/>
                  <a:gd name="connsiteX5" fmla="*/ 0 w 5764427"/>
                  <a:gd name="connsiteY5" fmla="*/ 0 h 873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64427" h="873203">
                    <a:moveTo>
                      <a:pt x="0" y="0"/>
                    </a:moveTo>
                    <a:lnTo>
                      <a:pt x="5356464" y="0"/>
                    </a:lnTo>
                    <a:cubicBezTo>
                      <a:pt x="5581776" y="0"/>
                      <a:pt x="5764427" y="182651"/>
                      <a:pt x="5764427" y="407963"/>
                    </a:cubicBezTo>
                    <a:cubicBezTo>
                      <a:pt x="5764427" y="633275"/>
                      <a:pt x="5581776" y="815926"/>
                      <a:pt x="5356464" y="815926"/>
                    </a:cubicBezTo>
                    <a:lnTo>
                      <a:pt x="549723" y="873203"/>
                    </a:lnTo>
                    <a:lnTo>
                      <a:pt x="0" y="0"/>
                    </a:lnTo>
                    <a:close/>
                  </a:path>
                </a:pathLst>
              </a:custGeom>
              <a:solidFill>
                <a:srgbClr val="F0F7F4"/>
              </a:solidFill>
              <a:ln>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37" name="TextBox 36">
                <a:extLst>
                  <a:ext uri="{FF2B5EF4-FFF2-40B4-BE49-F238E27FC236}">
                    <a16:creationId xmlns="" xmlns:a16="http://schemas.microsoft.com/office/drawing/2014/main" id="{F00B06E1-31E4-4710-A841-E947E3E66898}"/>
                  </a:ext>
                </a:extLst>
              </p:cNvPr>
              <p:cNvSpPr txBox="1"/>
              <p:nvPr/>
            </p:nvSpPr>
            <p:spPr>
              <a:xfrm>
                <a:off x="5877033" y="-436710"/>
                <a:ext cx="6800684" cy="823213"/>
              </a:xfrm>
              <a:prstGeom prst="rect">
                <a:avLst/>
              </a:prstGeom>
              <a:noFill/>
            </p:spPr>
            <p:txBody>
              <a:bodyPr wrap="square" rtlCol="0">
                <a:spAutoFit/>
              </a:bodyPr>
              <a:lstStyle/>
              <a:p>
                <a:pPr defTabSz="457200"/>
                <a:r>
                  <a:rPr lang="en-IN" b="1" dirty="0" smtClean="0">
                    <a:solidFill>
                      <a:srgbClr val="7030A0"/>
                    </a:solidFill>
                  </a:rPr>
                  <a:t>Engineering Knowledge: </a:t>
                </a:r>
                <a:r>
                  <a:rPr lang="en-IN" dirty="0" smtClean="0">
                    <a:solidFill>
                      <a:prstClr val="black"/>
                    </a:solidFill>
                  </a:rPr>
                  <a:t> Does it require knowledge math, physical science, engineering fundamental and specialization:    </a:t>
                </a:r>
                <a:r>
                  <a:rPr lang="en-IN" b="1" dirty="0" smtClean="0">
                    <a:solidFill>
                      <a:prstClr val="black"/>
                    </a:solidFill>
                  </a:rPr>
                  <a:t>Yes:     PO1</a:t>
                </a:r>
                <a:endParaRPr lang="en-IN" sz="2000" b="1" dirty="0">
                  <a:solidFill>
                    <a:prstClr val="black"/>
                  </a:solidFill>
                  <a:latin typeface="Arial Narrow" panose="020B0606020202030204" pitchFamily="34" charset="0"/>
                </a:endParaRPr>
              </a:p>
            </p:txBody>
          </p:sp>
        </p:grpSp>
        <p:sp>
          <p:nvSpPr>
            <p:cNvPr id="39" name="TextBox 38">
              <a:extLst>
                <a:ext uri="{FF2B5EF4-FFF2-40B4-BE49-F238E27FC236}">
                  <a16:creationId xmlns="" xmlns:a16="http://schemas.microsoft.com/office/drawing/2014/main" id="{CA5D0CDF-507B-4982-BE99-B4A0CBE14E8B}"/>
                </a:ext>
              </a:extLst>
            </p:cNvPr>
            <p:cNvSpPr txBox="1"/>
            <p:nvPr/>
          </p:nvSpPr>
          <p:spPr>
            <a:xfrm>
              <a:off x="4313333" y="917221"/>
              <a:ext cx="697627" cy="646331"/>
            </a:xfrm>
            <a:prstGeom prst="rect">
              <a:avLst/>
            </a:prstGeom>
            <a:noFill/>
          </p:spPr>
          <p:txBody>
            <a:bodyPr wrap="none" rtlCol="0">
              <a:spAutoFit/>
            </a:bodyPr>
            <a:lstStyle/>
            <a:p>
              <a:pPr defTabSz="457200"/>
              <a:r>
                <a:rPr lang="en-US" sz="3600" b="1" dirty="0">
                  <a:solidFill>
                    <a:prstClr val="white"/>
                  </a:solidFill>
                  <a:latin typeface="Arial Nova" panose="020B0504020202020204" pitchFamily="34" charset="0"/>
                </a:rPr>
                <a:t>02</a:t>
              </a:r>
            </a:p>
          </p:txBody>
        </p:sp>
      </p:grpSp>
      <p:sp>
        <p:nvSpPr>
          <p:cNvPr id="46" name="Freeform: Shape 20">
            <a:extLst>
              <a:ext uri="{FF2B5EF4-FFF2-40B4-BE49-F238E27FC236}">
                <a16:creationId xmlns="" xmlns:a16="http://schemas.microsoft.com/office/drawing/2014/main" id="{246AAB5D-D472-4BF0-8DF0-E2B4EB2489FB}"/>
              </a:ext>
            </a:extLst>
          </p:cNvPr>
          <p:cNvSpPr/>
          <p:nvPr/>
        </p:nvSpPr>
        <p:spPr>
          <a:xfrm>
            <a:off x="2793827" y="1607191"/>
            <a:ext cx="8338630" cy="647556"/>
          </a:xfrm>
          <a:custGeom>
            <a:avLst/>
            <a:gdLst>
              <a:gd name="connsiteX0" fmla="*/ 0 w 5764427"/>
              <a:gd name="connsiteY0" fmla="*/ 0 h 815926"/>
              <a:gd name="connsiteX1" fmla="*/ 5356464 w 5764427"/>
              <a:gd name="connsiteY1" fmla="*/ 0 h 815926"/>
              <a:gd name="connsiteX2" fmla="*/ 5764427 w 5764427"/>
              <a:gd name="connsiteY2" fmla="*/ 407963 h 815926"/>
              <a:gd name="connsiteX3" fmla="*/ 5356464 w 5764427"/>
              <a:gd name="connsiteY3" fmla="*/ 815926 h 815926"/>
              <a:gd name="connsiteX4" fmla="*/ 562091 w 5764427"/>
              <a:gd name="connsiteY4" fmla="*/ 815926 h 815926"/>
              <a:gd name="connsiteX5" fmla="*/ 0 w 5764427"/>
              <a:gd name="connsiteY5" fmla="*/ 0 h 815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64427" h="815926">
                <a:moveTo>
                  <a:pt x="0" y="0"/>
                </a:moveTo>
                <a:lnTo>
                  <a:pt x="5356464" y="0"/>
                </a:lnTo>
                <a:cubicBezTo>
                  <a:pt x="5581776" y="0"/>
                  <a:pt x="5764427" y="182651"/>
                  <a:pt x="5764427" y="407963"/>
                </a:cubicBezTo>
                <a:cubicBezTo>
                  <a:pt x="5764427" y="633275"/>
                  <a:pt x="5581776" y="815926"/>
                  <a:pt x="5356464" y="815926"/>
                </a:cubicBezTo>
                <a:lnTo>
                  <a:pt x="562091" y="815926"/>
                </a:lnTo>
                <a:lnTo>
                  <a:pt x="0" y="0"/>
                </a:lnTo>
                <a:close/>
              </a:path>
            </a:pathLst>
          </a:custGeom>
          <a:solidFill>
            <a:srgbClr val="F0F7F4"/>
          </a:solidFill>
          <a:ln>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47" name="TextBox 46">
            <a:extLst>
              <a:ext uri="{FF2B5EF4-FFF2-40B4-BE49-F238E27FC236}">
                <a16:creationId xmlns="" xmlns:a16="http://schemas.microsoft.com/office/drawing/2014/main" id="{F00B06E1-31E4-4710-A841-E947E3E66898}"/>
              </a:ext>
            </a:extLst>
          </p:cNvPr>
          <p:cNvSpPr txBox="1"/>
          <p:nvPr/>
        </p:nvSpPr>
        <p:spPr>
          <a:xfrm>
            <a:off x="3773738" y="909168"/>
            <a:ext cx="7315176" cy="646331"/>
          </a:xfrm>
          <a:prstGeom prst="rect">
            <a:avLst/>
          </a:prstGeom>
          <a:noFill/>
        </p:spPr>
        <p:txBody>
          <a:bodyPr wrap="square" rtlCol="0">
            <a:spAutoFit/>
          </a:bodyPr>
          <a:lstStyle/>
          <a:p>
            <a:pPr defTabSz="457200"/>
            <a:r>
              <a:rPr lang="en-IN" b="1" dirty="0" smtClean="0">
                <a:solidFill>
                  <a:srgbClr val="7030A0"/>
                </a:solidFill>
              </a:rPr>
              <a:t>Problem Analysis</a:t>
            </a:r>
            <a:r>
              <a:rPr lang="en-IN" dirty="0" smtClean="0">
                <a:solidFill>
                  <a:prstClr val="black"/>
                </a:solidFill>
              </a:rPr>
              <a:t>: Does it require formulation and survey of research literature:      </a:t>
            </a:r>
            <a:r>
              <a:rPr lang="en-IN" b="1" dirty="0" smtClean="0">
                <a:solidFill>
                  <a:prstClr val="black"/>
                </a:solidFill>
              </a:rPr>
              <a:t>Yes:     PO2</a:t>
            </a:r>
            <a:endParaRPr lang="en-IN" sz="2000" b="1" dirty="0">
              <a:solidFill>
                <a:schemeClr val="bg1"/>
              </a:solidFill>
              <a:latin typeface="Arial Narrow" panose="020B0606020202030204" pitchFamily="34" charset="0"/>
            </a:endParaRPr>
          </a:p>
        </p:txBody>
      </p:sp>
      <p:sp>
        <p:nvSpPr>
          <p:cNvPr id="48" name="Freeform: Shape 26">
            <a:extLst>
              <a:ext uri="{FF2B5EF4-FFF2-40B4-BE49-F238E27FC236}">
                <a16:creationId xmlns="" xmlns:a16="http://schemas.microsoft.com/office/drawing/2014/main" id="{9A089D03-D87A-4C14-80BC-BD4424D1E94A}"/>
              </a:ext>
            </a:extLst>
          </p:cNvPr>
          <p:cNvSpPr/>
          <p:nvPr/>
        </p:nvSpPr>
        <p:spPr>
          <a:xfrm>
            <a:off x="2185773" y="1590353"/>
            <a:ext cx="1428284" cy="659361"/>
          </a:xfrm>
          <a:custGeom>
            <a:avLst/>
            <a:gdLst>
              <a:gd name="connsiteX0" fmla="*/ 407963 w 1381345"/>
              <a:gd name="connsiteY0" fmla="*/ 0 h 815926"/>
              <a:gd name="connsiteX1" fmla="*/ 819254 w 1381345"/>
              <a:gd name="connsiteY1" fmla="*/ 0 h 815926"/>
              <a:gd name="connsiteX2" fmla="*/ 1381345 w 1381345"/>
              <a:gd name="connsiteY2" fmla="*/ 815926 h 815926"/>
              <a:gd name="connsiteX3" fmla="*/ 407963 w 1381345"/>
              <a:gd name="connsiteY3" fmla="*/ 815926 h 815926"/>
              <a:gd name="connsiteX4" fmla="*/ 0 w 1381345"/>
              <a:gd name="connsiteY4" fmla="*/ 407963 h 815926"/>
              <a:gd name="connsiteX5" fmla="*/ 407963 w 1381345"/>
              <a:gd name="connsiteY5" fmla="*/ 0 h 815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1345" h="815926">
                <a:moveTo>
                  <a:pt x="407963" y="0"/>
                </a:moveTo>
                <a:lnTo>
                  <a:pt x="819254" y="0"/>
                </a:lnTo>
                <a:lnTo>
                  <a:pt x="1381345" y="815926"/>
                </a:lnTo>
                <a:lnTo>
                  <a:pt x="407963" y="815926"/>
                </a:lnTo>
                <a:cubicBezTo>
                  <a:pt x="182651" y="815926"/>
                  <a:pt x="0" y="633275"/>
                  <a:pt x="0" y="407963"/>
                </a:cubicBezTo>
                <a:cubicBezTo>
                  <a:pt x="0" y="182651"/>
                  <a:pt x="182651" y="0"/>
                  <a:pt x="407963" y="0"/>
                </a:cubicBezTo>
                <a:close/>
              </a:path>
            </a:pathLst>
          </a:cu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49" name="TextBox 48">
            <a:extLst>
              <a:ext uri="{FF2B5EF4-FFF2-40B4-BE49-F238E27FC236}">
                <a16:creationId xmlns="" xmlns:a16="http://schemas.microsoft.com/office/drawing/2014/main" id="{CA5D0CDF-507B-4982-BE99-B4A0CBE14E8B}"/>
              </a:ext>
            </a:extLst>
          </p:cNvPr>
          <p:cNvSpPr txBox="1"/>
          <p:nvPr/>
        </p:nvSpPr>
        <p:spPr>
          <a:xfrm>
            <a:off x="2435629" y="1758784"/>
            <a:ext cx="649150" cy="653340"/>
          </a:xfrm>
          <a:prstGeom prst="rect">
            <a:avLst/>
          </a:prstGeom>
          <a:noFill/>
        </p:spPr>
        <p:txBody>
          <a:bodyPr wrap="none" rtlCol="0">
            <a:spAutoFit/>
          </a:bodyPr>
          <a:lstStyle/>
          <a:p>
            <a:pPr defTabSz="457200"/>
            <a:r>
              <a:rPr lang="en-US" sz="3600" b="1" dirty="0">
                <a:solidFill>
                  <a:prstClr val="white"/>
                </a:solidFill>
                <a:latin typeface="Arial Nova" panose="020B0504020202020204" pitchFamily="34" charset="0"/>
              </a:rPr>
              <a:t>03</a:t>
            </a:r>
          </a:p>
        </p:txBody>
      </p:sp>
      <p:grpSp>
        <p:nvGrpSpPr>
          <p:cNvPr id="16" name="Group 15"/>
          <p:cNvGrpSpPr/>
          <p:nvPr/>
        </p:nvGrpSpPr>
        <p:grpSpPr>
          <a:xfrm>
            <a:off x="3519264" y="2318427"/>
            <a:ext cx="7671249" cy="672262"/>
            <a:chOff x="4279692" y="2800568"/>
            <a:chExt cx="7840840" cy="672262"/>
          </a:xfrm>
        </p:grpSpPr>
        <p:grpSp>
          <p:nvGrpSpPr>
            <p:cNvPr id="50" name="Group 49">
              <a:extLst>
                <a:ext uri="{FF2B5EF4-FFF2-40B4-BE49-F238E27FC236}">
                  <a16:creationId xmlns="" xmlns:a16="http://schemas.microsoft.com/office/drawing/2014/main" id="{C0A04F58-5904-415D-9D5E-9863D863C241}"/>
                </a:ext>
              </a:extLst>
            </p:cNvPr>
            <p:cNvGrpSpPr/>
            <p:nvPr/>
          </p:nvGrpSpPr>
          <p:grpSpPr>
            <a:xfrm>
              <a:off x="4958780" y="2817225"/>
              <a:ext cx="7161752" cy="646331"/>
              <a:chOff x="5145372" y="429066"/>
              <a:chExt cx="6715755" cy="823213"/>
            </a:xfrm>
          </p:grpSpPr>
          <p:sp>
            <p:nvSpPr>
              <p:cNvPr id="51" name="Freeform: Shape 20">
                <a:extLst>
                  <a:ext uri="{FF2B5EF4-FFF2-40B4-BE49-F238E27FC236}">
                    <a16:creationId xmlns="" xmlns:a16="http://schemas.microsoft.com/office/drawing/2014/main" id="{246AAB5D-D472-4BF0-8DF0-E2B4EB2489FB}"/>
                  </a:ext>
                </a:extLst>
              </p:cNvPr>
              <p:cNvSpPr/>
              <p:nvPr/>
            </p:nvSpPr>
            <p:spPr>
              <a:xfrm>
                <a:off x="5145372" y="429066"/>
                <a:ext cx="6715755" cy="815926"/>
              </a:xfrm>
              <a:custGeom>
                <a:avLst/>
                <a:gdLst>
                  <a:gd name="connsiteX0" fmla="*/ 0 w 5764427"/>
                  <a:gd name="connsiteY0" fmla="*/ 0 h 815926"/>
                  <a:gd name="connsiteX1" fmla="*/ 5356464 w 5764427"/>
                  <a:gd name="connsiteY1" fmla="*/ 0 h 815926"/>
                  <a:gd name="connsiteX2" fmla="*/ 5764427 w 5764427"/>
                  <a:gd name="connsiteY2" fmla="*/ 407963 h 815926"/>
                  <a:gd name="connsiteX3" fmla="*/ 5356464 w 5764427"/>
                  <a:gd name="connsiteY3" fmla="*/ 815926 h 815926"/>
                  <a:gd name="connsiteX4" fmla="*/ 562091 w 5764427"/>
                  <a:gd name="connsiteY4" fmla="*/ 815926 h 815926"/>
                  <a:gd name="connsiteX5" fmla="*/ 0 w 5764427"/>
                  <a:gd name="connsiteY5" fmla="*/ 0 h 815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64427" h="815926">
                    <a:moveTo>
                      <a:pt x="0" y="0"/>
                    </a:moveTo>
                    <a:lnTo>
                      <a:pt x="5356464" y="0"/>
                    </a:lnTo>
                    <a:cubicBezTo>
                      <a:pt x="5581776" y="0"/>
                      <a:pt x="5764427" y="182651"/>
                      <a:pt x="5764427" y="407963"/>
                    </a:cubicBezTo>
                    <a:cubicBezTo>
                      <a:pt x="5764427" y="633275"/>
                      <a:pt x="5581776" y="815926"/>
                      <a:pt x="5356464" y="815926"/>
                    </a:cubicBezTo>
                    <a:lnTo>
                      <a:pt x="562091" y="815926"/>
                    </a:lnTo>
                    <a:lnTo>
                      <a:pt x="0" y="0"/>
                    </a:lnTo>
                    <a:close/>
                  </a:path>
                </a:pathLst>
              </a:custGeom>
              <a:solidFill>
                <a:srgbClr val="F0F7F4"/>
              </a:solidFill>
              <a:ln>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52" name="TextBox 51">
                <a:extLst>
                  <a:ext uri="{FF2B5EF4-FFF2-40B4-BE49-F238E27FC236}">
                    <a16:creationId xmlns="" xmlns:a16="http://schemas.microsoft.com/office/drawing/2014/main" id="{F00B06E1-31E4-4710-A841-E947E3E66898}"/>
                  </a:ext>
                </a:extLst>
              </p:cNvPr>
              <p:cNvSpPr txBox="1"/>
              <p:nvPr/>
            </p:nvSpPr>
            <p:spPr>
              <a:xfrm>
                <a:off x="5637090" y="429066"/>
                <a:ext cx="6224037" cy="823213"/>
              </a:xfrm>
              <a:prstGeom prst="rect">
                <a:avLst/>
              </a:prstGeom>
              <a:noFill/>
            </p:spPr>
            <p:txBody>
              <a:bodyPr wrap="square" rtlCol="0">
                <a:spAutoFit/>
              </a:bodyPr>
              <a:lstStyle/>
              <a:p>
                <a:pPr defTabSz="457200"/>
                <a:r>
                  <a:rPr lang="en-IN" b="1" dirty="0" smtClean="0">
                    <a:solidFill>
                      <a:schemeClr val="accent3">
                        <a:lumMod val="75000"/>
                      </a:schemeClr>
                    </a:solidFill>
                  </a:rPr>
                  <a:t>Conduct investigation:  </a:t>
                </a:r>
                <a:r>
                  <a:rPr lang="en-IN" dirty="0" smtClean="0"/>
                  <a:t>Does it require research based knowledge and analysis:   </a:t>
                </a:r>
                <a:r>
                  <a:rPr lang="en-IN" b="1" dirty="0" smtClean="0"/>
                  <a:t>Yes:    PO4</a:t>
                </a:r>
                <a:endParaRPr lang="en-IN" sz="2000" b="1" dirty="0">
                  <a:latin typeface="Arial Narrow" panose="020B0606020202030204" pitchFamily="34" charset="0"/>
                </a:endParaRPr>
              </a:p>
            </p:txBody>
          </p:sp>
        </p:grpSp>
        <p:sp>
          <p:nvSpPr>
            <p:cNvPr id="53" name="Freeform: Shape 26">
              <a:extLst>
                <a:ext uri="{FF2B5EF4-FFF2-40B4-BE49-F238E27FC236}">
                  <a16:creationId xmlns="" xmlns:a16="http://schemas.microsoft.com/office/drawing/2014/main" id="{9A089D03-D87A-4C14-80BC-BD4424D1E94A}"/>
                </a:ext>
              </a:extLst>
            </p:cNvPr>
            <p:cNvSpPr/>
            <p:nvPr/>
          </p:nvSpPr>
          <p:spPr>
            <a:xfrm>
              <a:off x="4279692" y="2800568"/>
              <a:ext cx="1398910" cy="672262"/>
            </a:xfrm>
            <a:custGeom>
              <a:avLst/>
              <a:gdLst>
                <a:gd name="connsiteX0" fmla="*/ 407963 w 1381345"/>
                <a:gd name="connsiteY0" fmla="*/ 0 h 815926"/>
                <a:gd name="connsiteX1" fmla="*/ 819254 w 1381345"/>
                <a:gd name="connsiteY1" fmla="*/ 0 h 815926"/>
                <a:gd name="connsiteX2" fmla="*/ 1381345 w 1381345"/>
                <a:gd name="connsiteY2" fmla="*/ 815926 h 815926"/>
                <a:gd name="connsiteX3" fmla="*/ 407963 w 1381345"/>
                <a:gd name="connsiteY3" fmla="*/ 815926 h 815926"/>
                <a:gd name="connsiteX4" fmla="*/ 0 w 1381345"/>
                <a:gd name="connsiteY4" fmla="*/ 407963 h 815926"/>
                <a:gd name="connsiteX5" fmla="*/ 407963 w 1381345"/>
                <a:gd name="connsiteY5" fmla="*/ 0 h 815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1345" h="815926">
                  <a:moveTo>
                    <a:pt x="407963" y="0"/>
                  </a:moveTo>
                  <a:lnTo>
                    <a:pt x="819254" y="0"/>
                  </a:lnTo>
                  <a:lnTo>
                    <a:pt x="1381345" y="815926"/>
                  </a:lnTo>
                  <a:lnTo>
                    <a:pt x="407963" y="815926"/>
                  </a:lnTo>
                  <a:cubicBezTo>
                    <a:pt x="182651" y="815926"/>
                    <a:pt x="0" y="633275"/>
                    <a:pt x="0" y="407963"/>
                  </a:cubicBezTo>
                  <a:cubicBezTo>
                    <a:pt x="0" y="182651"/>
                    <a:pt x="182651" y="0"/>
                    <a:pt x="407963" y="0"/>
                  </a:cubicBezTo>
                  <a:close/>
                </a:path>
              </a:pathLst>
            </a:custGeom>
            <a:solidFill>
              <a:schemeClr val="accent3">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54" name="TextBox 53">
              <a:extLst>
                <a:ext uri="{FF2B5EF4-FFF2-40B4-BE49-F238E27FC236}">
                  <a16:creationId xmlns="" xmlns:a16="http://schemas.microsoft.com/office/drawing/2014/main" id="{CA5D0CDF-507B-4982-BE99-B4A0CBE14E8B}"/>
                </a:ext>
              </a:extLst>
            </p:cNvPr>
            <p:cNvSpPr txBox="1"/>
            <p:nvPr/>
          </p:nvSpPr>
          <p:spPr>
            <a:xfrm>
              <a:off x="4532609" y="2809247"/>
              <a:ext cx="697627" cy="646331"/>
            </a:xfrm>
            <a:prstGeom prst="rect">
              <a:avLst/>
            </a:prstGeom>
            <a:noFill/>
          </p:spPr>
          <p:txBody>
            <a:bodyPr wrap="none" rtlCol="0">
              <a:spAutoFit/>
            </a:bodyPr>
            <a:lstStyle/>
            <a:p>
              <a:pPr defTabSz="457200"/>
              <a:r>
                <a:rPr lang="en-US" sz="3600" b="1" dirty="0">
                  <a:solidFill>
                    <a:prstClr val="white"/>
                  </a:solidFill>
                  <a:latin typeface="Arial Nova" panose="020B0504020202020204" pitchFamily="34" charset="0"/>
                </a:rPr>
                <a:t>04</a:t>
              </a:r>
            </a:p>
          </p:txBody>
        </p:sp>
      </p:grpSp>
      <p:grpSp>
        <p:nvGrpSpPr>
          <p:cNvPr id="75" name="Group 74"/>
          <p:cNvGrpSpPr/>
          <p:nvPr/>
        </p:nvGrpSpPr>
        <p:grpSpPr>
          <a:xfrm>
            <a:off x="3753921" y="3106479"/>
            <a:ext cx="7654307" cy="692222"/>
            <a:chOff x="4237308" y="3860375"/>
            <a:chExt cx="7844291" cy="692222"/>
          </a:xfrm>
        </p:grpSpPr>
        <p:grpSp>
          <p:nvGrpSpPr>
            <p:cNvPr id="55" name="Group 54">
              <a:extLst>
                <a:ext uri="{FF2B5EF4-FFF2-40B4-BE49-F238E27FC236}">
                  <a16:creationId xmlns="" xmlns:a16="http://schemas.microsoft.com/office/drawing/2014/main" id="{C0A04F58-5904-415D-9D5E-9863D863C241}"/>
                </a:ext>
              </a:extLst>
            </p:cNvPr>
            <p:cNvGrpSpPr/>
            <p:nvPr/>
          </p:nvGrpSpPr>
          <p:grpSpPr>
            <a:xfrm>
              <a:off x="4919848" y="3877032"/>
              <a:ext cx="7161751" cy="675565"/>
              <a:chOff x="5148608" y="429066"/>
              <a:chExt cx="6715754" cy="860447"/>
            </a:xfrm>
          </p:grpSpPr>
          <p:sp>
            <p:nvSpPr>
              <p:cNvPr id="56" name="Freeform: Shape 20">
                <a:extLst>
                  <a:ext uri="{FF2B5EF4-FFF2-40B4-BE49-F238E27FC236}">
                    <a16:creationId xmlns="" xmlns:a16="http://schemas.microsoft.com/office/drawing/2014/main" id="{246AAB5D-D472-4BF0-8DF0-E2B4EB2489FB}"/>
                  </a:ext>
                </a:extLst>
              </p:cNvPr>
              <p:cNvSpPr/>
              <p:nvPr/>
            </p:nvSpPr>
            <p:spPr>
              <a:xfrm>
                <a:off x="5148608" y="429066"/>
                <a:ext cx="6450738" cy="815926"/>
              </a:xfrm>
              <a:custGeom>
                <a:avLst/>
                <a:gdLst>
                  <a:gd name="connsiteX0" fmla="*/ 0 w 5764427"/>
                  <a:gd name="connsiteY0" fmla="*/ 0 h 815926"/>
                  <a:gd name="connsiteX1" fmla="*/ 5356464 w 5764427"/>
                  <a:gd name="connsiteY1" fmla="*/ 0 h 815926"/>
                  <a:gd name="connsiteX2" fmla="*/ 5764427 w 5764427"/>
                  <a:gd name="connsiteY2" fmla="*/ 407963 h 815926"/>
                  <a:gd name="connsiteX3" fmla="*/ 5356464 w 5764427"/>
                  <a:gd name="connsiteY3" fmla="*/ 815926 h 815926"/>
                  <a:gd name="connsiteX4" fmla="*/ 562091 w 5764427"/>
                  <a:gd name="connsiteY4" fmla="*/ 815926 h 815926"/>
                  <a:gd name="connsiteX5" fmla="*/ 0 w 5764427"/>
                  <a:gd name="connsiteY5" fmla="*/ 0 h 815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64427" h="815926">
                    <a:moveTo>
                      <a:pt x="0" y="0"/>
                    </a:moveTo>
                    <a:lnTo>
                      <a:pt x="5356464" y="0"/>
                    </a:lnTo>
                    <a:cubicBezTo>
                      <a:pt x="5581776" y="0"/>
                      <a:pt x="5764427" y="182651"/>
                      <a:pt x="5764427" y="407963"/>
                    </a:cubicBezTo>
                    <a:cubicBezTo>
                      <a:pt x="5764427" y="633275"/>
                      <a:pt x="5581776" y="815926"/>
                      <a:pt x="5356464" y="815926"/>
                    </a:cubicBezTo>
                    <a:lnTo>
                      <a:pt x="562091" y="815926"/>
                    </a:lnTo>
                    <a:lnTo>
                      <a:pt x="0" y="0"/>
                    </a:lnTo>
                    <a:close/>
                  </a:path>
                </a:pathLst>
              </a:custGeom>
              <a:solidFill>
                <a:srgbClr val="F0F7F4"/>
              </a:solidFill>
              <a:ln>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57" name="TextBox 56">
                <a:extLst>
                  <a:ext uri="{FF2B5EF4-FFF2-40B4-BE49-F238E27FC236}">
                    <a16:creationId xmlns="" xmlns:a16="http://schemas.microsoft.com/office/drawing/2014/main" id="{F00B06E1-31E4-4710-A841-E947E3E66898}"/>
                  </a:ext>
                </a:extLst>
              </p:cNvPr>
              <p:cNvSpPr txBox="1"/>
              <p:nvPr/>
            </p:nvSpPr>
            <p:spPr>
              <a:xfrm>
                <a:off x="5729124" y="466300"/>
                <a:ext cx="6135238" cy="823213"/>
              </a:xfrm>
              <a:prstGeom prst="rect">
                <a:avLst/>
              </a:prstGeom>
              <a:noFill/>
            </p:spPr>
            <p:txBody>
              <a:bodyPr wrap="square" rtlCol="0">
                <a:spAutoFit/>
              </a:bodyPr>
              <a:lstStyle/>
              <a:p>
                <a:pPr defTabSz="457200"/>
                <a:r>
                  <a:rPr lang="en-IN" b="1" dirty="0" smtClean="0">
                    <a:solidFill>
                      <a:schemeClr val="accent3">
                        <a:lumMod val="75000"/>
                      </a:schemeClr>
                    </a:solidFill>
                  </a:rPr>
                  <a:t>Modern Tool Usage:  </a:t>
                </a:r>
                <a:r>
                  <a:rPr lang="en-IN" dirty="0" smtClean="0"/>
                  <a:t>Is there a need to use ant modern tool</a:t>
                </a:r>
                <a:r>
                  <a:rPr lang="en-IN" b="1" dirty="0" smtClean="0"/>
                  <a:t> : YES:     PO5</a:t>
                </a:r>
                <a:endParaRPr lang="en-IN" b="1" dirty="0"/>
              </a:p>
            </p:txBody>
          </p:sp>
        </p:grpSp>
        <p:sp>
          <p:nvSpPr>
            <p:cNvPr id="58" name="Freeform: Shape 26">
              <a:extLst>
                <a:ext uri="{FF2B5EF4-FFF2-40B4-BE49-F238E27FC236}">
                  <a16:creationId xmlns="" xmlns:a16="http://schemas.microsoft.com/office/drawing/2014/main" id="{9A089D03-D87A-4C14-80BC-BD4424D1E94A}"/>
                </a:ext>
              </a:extLst>
            </p:cNvPr>
            <p:cNvSpPr/>
            <p:nvPr/>
          </p:nvSpPr>
          <p:spPr>
            <a:xfrm>
              <a:off x="4237308" y="3860375"/>
              <a:ext cx="1398910" cy="672262"/>
            </a:xfrm>
            <a:custGeom>
              <a:avLst/>
              <a:gdLst>
                <a:gd name="connsiteX0" fmla="*/ 407963 w 1381345"/>
                <a:gd name="connsiteY0" fmla="*/ 0 h 815926"/>
                <a:gd name="connsiteX1" fmla="*/ 819254 w 1381345"/>
                <a:gd name="connsiteY1" fmla="*/ 0 h 815926"/>
                <a:gd name="connsiteX2" fmla="*/ 1381345 w 1381345"/>
                <a:gd name="connsiteY2" fmla="*/ 815926 h 815926"/>
                <a:gd name="connsiteX3" fmla="*/ 407963 w 1381345"/>
                <a:gd name="connsiteY3" fmla="*/ 815926 h 815926"/>
                <a:gd name="connsiteX4" fmla="*/ 0 w 1381345"/>
                <a:gd name="connsiteY4" fmla="*/ 407963 h 815926"/>
                <a:gd name="connsiteX5" fmla="*/ 407963 w 1381345"/>
                <a:gd name="connsiteY5" fmla="*/ 0 h 815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1345" h="815926">
                  <a:moveTo>
                    <a:pt x="407963" y="0"/>
                  </a:moveTo>
                  <a:lnTo>
                    <a:pt x="819254" y="0"/>
                  </a:lnTo>
                  <a:lnTo>
                    <a:pt x="1381345" y="815926"/>
                  </a:lnTo>
                  <a:lnTo>
                    <a:pt x="407963" y="815926"/>
                  </a:lnTo>
                  <a:cubicBezTo>
                    <a:pt x="182651" y="815926"/>
                    <a:pt x="0" y="633275"/>
                    <a:pt x="0" y="407963"/>
                  </a:cubicBezTo>
                  <a:cubicBezTo>
                    <a:pt x="0" y="182651"/>
                    <a:pt x="182651" y="0"/>
                    <a:pt x="407963" y="0"/>
                  </a:cubicBezTo>
                  <a:close/>
                </a:path>
              </a:pathLst>
            </a:custGeom>
            <a:solidFill>
              <a:srgbClr val="00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59" name="TextBox 58">
              <a:extLst>
                <a:ext uri="{FF2B5EF4-FFF2-40B4-BE49-F238E27FC236}">
                  <a16:creationId xmlns="" xmlns:a16="http://schemas.microsoft.com/office/drawing/2014/main" id="{CA5D0CDF-507B-4982-BE99-B4A0CBE14E8B}"/>
                </a:ext>
              </a:extLst>
            </p:cNvPr>
            <p:cNvSpPr txBox="1"/>
            <p:nvPr/>
          </p:nvSpPr>
          <p:spPr>
            <a:xfrm>
              <a:off x="4490225" y="3869054"/>
              <a:ext cx="697627" cy="646331"/>
            </a:xfrm>
            <a:prstGeom prst="rect">
              <a:avLst/>
            </a:prstGeom>
            <a:noFill/>
          </p:spPr>
          <p:txBody>
            <a:bodyPr wrap="none" rtlCol="0">
              <a:spAutoFit/>
            </a:bodyPr>
            <a:lstStyle/>
            <a:p>
              <a:pPr defTabSz="457200"/>
              <a:r>
                <a:rPr lang="en-US" sz="3600" b="1" dirty="0">
                  <a:solidFill>
                    <a:prstClr val="white"/>
                  </a:solidFill>
                  <a:latin typeface="Arial Nova" panose="020B0504020202020204" pitchFamily="34" charset="0"/>
                </a:rPr>
                <a:t>05</a:t>
              </a:r>
            </a:p>
          </p:txBody>
        </p:sp>
      </p:grpSp>
      <p:sp>
        <p:nvSpPr>
          <p:cNvPr id="66" name="Freeform: Shape 20">
            <a:extLst>
              <a:ext uri="{FF2B5EF4-FFF2-40B4-BE49-F238E27FC236}">
                <a16:creationId xmlns="" xmlns:a16="http://schemas.microsoft.com/office/drawing/2014/main" id="{246AAB5D-D472-4BF0-8DF0-E2B4EB2489FB}"/>
              </a:ext>
            </a:extLst>
          </p:cNvPr>
          <p:cNvSpPr/>
          <p:nvPr/>
        </p:nvSpPr>
        <p:spPr>
          <a:xfrm>
            <a:off x="4407984" y="3874252"/>
            <a:ext cx="6956702" cy="640610"/>
          </a:xfrm>
          <a:custGeom>
            <a:avLst/>
            <a:gdLst>
              <a:gd name="connsiteX0" fmla="*/ 0 w 5764427"/>
              <a:gd name="connsiteY0" fmla="*/ 0 h 815926"/>
              <a:gd name="connsiteX1" fmla="*/ 5356464 w 5764427"/>
              <a:gd name="connsiteY1" fmla="*/ 0 h 815926"/>
              <a:gd name="connsiteX2" fmla="*/ 5764427 w 5764427"/>
              <a:gd name="connsiteY2" fmla="*/ 407963 h 815926"/>
              <a:gd name="connsiteX3" fmla="*/ 5356464 w 5764427"/>
              <a:gd name="connsiteY3" fmla="*/ 815926 h 815926"/>
              <a:gd name="connsiteX4" fmla="*/ 562091 w 5764427"/>
              <a:gd name="connsiteY4" fmla="*/ 815926 h 815926"/>
              <a:gd name="connsiteX5" fmla="*/ 0 w 5764427"/>
              <a:gd name="connsiteY5" fmla="*/ 0 h 815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64427" h="815926">
                <a:moveTo>
                  <a:pt x="0" y="0"/>
                </a:moveTo>
                <a:lnTo>
                  <a:pt x="5356464" y="0"/>
                </a:lnTo>
                <a:cubicBezTo>
                  <a:pt x="5581776" y="0"/>
                  <a:pt x="5764427" y="182651"/>
                  <a:pt x="5764427" y="407963"/>
                </a:cubicBezTo>
                <a:cubicBezTo>
                  <a:pt x="5764427" y="633275"/>
                  <a:pt x="5581776" y="815926"/>
                  <a:pt x="5356464" y="815926"/>
                </a:cubicBezTo>
                <a:lnTo>
                  <a:pt x="562091" y="815926"/>
                </a:lnTo>
                <a:lnTo>
                  <a:pt x="0" y="0"/>
                </a:lnTo>
                <a:close/>
              </a:path>
            </a:pathLst>
          </a:custGeom>
          <a:solidFill>
            <a:srgbClr val="F0F7F4"/>
          </a:solidFill>
          <a:ln>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67" name="TextBox 66">
            <a:extLst>
              <a:ext uri="{FF2B5EF4-FFF2-40B4-BE49-F238E27FC236}">
                <a16:creationId xmlns="" xmlns:a16="http://schemas.microsoft.com/office/drawing/2014/main" id="{F00B06E1-31E4-4710-A841-E947E3E66898}"/>
              </a:ext>
            </a:extLst>
          </p:cNvPr>
          <p:cNvSpPr txBox="1"/>
          <p:nvPr/>
        </p:nvSpPr>
        <p:spPr>
          <a:xfrm>
            <a:off x="3658870" y="1609773"/>
            <a:ext cx="6965587" cy="677108"/>
          </a:xfrm>
          <a:prstGeom prst="rect">
            <a:avLst/>
          </a:prstGeom>
          <a:noFill/>
        </p:spPr>
        <p:txBody>
          <a:bodyPr wrap="square" rtlCol="0">
            <a:spAutoFit/>
          </a:bodyPr>
          <a:lstStyle/>
          <a:p>
            <a:pPr defTabSz="457200"/>
            <a:r>
              <a:rPr lang="en-US" sz="2000" b="1" dirty="0" smtClean="0">
                <a:solidFill>
                  <a:schemeClr val="accent3">
                    <a:lumMod val="75000"/>
                  </a:schemeClr>
                </a:solidFill>
                <a:latin typeface="Arial Narrow" panose="020B0606020202030204" pitchFamily="34" charset="0"/>
              </a:rPr>
              <a:t>Design/Development of Solution: </a:t>
            </a:r>
            <a:r>
              <a:rPr lang="en-US" dirty="0" smtClean="0">
                <a:latin typeface="Arial Narrow" panose="020B0606020202030204" pitchFamily="34" charset="0"/>
              </a:rPr>
              <a:t>Is it a design problem with consideration for public health</a:t>
            </a:r>
            <a:r>
              <a:rPr lang="en-US" b="1" dirty="0" smtClean="0">
                <a:latin typeface="Arial Narrow" panose="020B0606020202030204" pitchFamily="34" charset="0"/>
              </a:rPr>
              <a:t>:   Yes:       PO3</a:t>
            </a:r>
            <a:endParaRPr lang="en-IN" b="1" dirty="0">
              <a:latin typeface="Arial Narrow" panose="020B0606020202030204" pitchFamily="34" charset="0"/>
            </a:endParaRPr>
          </a:p>
        </p:txBody>
      </p:sp>
      <p:sp>
        <p:nvSpPr>
          <p:cNvPr id="68" name="Freeform: Shape 26">
            <a:extLst>
              <a:ext uri="{FF2B5EF4-FFF2-40B4-BE49-F238E27FC236}">
                <a16:creationId xmlns="" xmlns:a16="http://schemas.microsoft.com/office/drawing/2014/main" id="{9A089D03-D87A-4C14-80BC-BD4424D1E94A}"/>
              </a:ext>
            </a:extLst>
          </p:cNvPr>
          <p:cNvSpPr/>
          <p:nvPr/>
        </p:nvSpPr>
        <p:spPr>
          <a:xfrm>
            <a:off x="3804128" y="3857595"/>
            <a:ext cx="1328057" cy="672262"/>
          </a:xfrm>
          <a:custGeom>
            <a:avLst/>
            <a:gdLst>
              <a:gd name="connsiteX0" fmla="*/ 407963 w 1381345"/>
              <a:gd name="connsiteY0" fmla="*/ 0 h 815926"/>
              <a:gd name="connsiteX1" fmla="*/ 819254 w 1381345"/>
              <a:gd name="connsiteY1" fmla="*/ 0 h 815926"/>
              <a:gd name="connsiteX2" fmla="*/ 1381345 w 1381345"/>
              <a:gd name="connsiteY2" fmla="*/ 815926 h 815926"/>
              <a:gd name="connsiteX3" fmla="*/ 407963 w 1381345"/>
              <a:gd name="connsiteY3" fmla="*/ 815926 h 815926"/>
              <a:gd name="connsiteX4" fmla="*/ 0 w 1381345"/>
              <a:gd name="connsiteY4" fmla="*/ 407963 h 815926"/>
              <a:gd name="connsiteX5" fmla="*/ 407963 w 1381345"/>
              <a:gd name="connsiteY5" fmla="*/ 0 h 815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1345" h="815926">
                <a:moveTo>
                  <a:pt x="407963" y="0"/>
                </a:moveTo>
                <a:lnTo>
                  <a:pt x="819254" y="0"/>
                </a:lnTo>
                <a:lnTo>
                  <a:pt x="1381345" y="815926"/>
                </a:lnTo>
                <a:lnTo>
                  <a:pt x="407963" y="815926"/>
                </a:lnTo>
                <a:cubicBezTo>
                  <a:pt x="182651" y="815926"/>
                  <a:pt x="0" y="633275"/>
                  <a:pt x="0" y="407963"/>
                </a:cubicBezTo>
                <a:cubicBezTo>
                  <a:pt x="0" y="182651"/>
                  <a:pt x="182651" y="0"/>
                  <a:pt x="407963" y="0"/>
                </a:cubicBezTo>
                <a:close/>
              </a:path>
            </a:pathLst>
          </a:custGeom>
          <a:solidFill>
            <a:srgbClr val="FF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69" name="TextBox 68">
            <a:extLst>
              <a:ext uri="{FF2B5EF4-FFF2-40B4-BE49-F238E27FC236}">
                <a16:creationId xmlns="" xmlns:a16="http://schemas.microsoft.com/office/drawing/2014/main" id="{CA5D0CDF-507B-4982-BE99-B4A0CBE14E8B}"/>
              </a:ext>
            </a:extLst>
          </p:cNvPr>
          <p:cNvSpPr txBox="1"/>
          <p:nvPr/>
        </p:nvSpPr>
        <p:spPr>
          <a:xfrm>
            <a:off x="4093613" y="3938845"/>
            <a:ext cx="711754" cy="646331"/>
          </a:xfrm>
          <a:prstGeom prst="rect">
            <a:avLst/>
          </a:prstGeom>
          <a:noFill/>
        </p:spPr>
        <p:txBody>
          <a:bodyPr wrap="none" rtlCol="0">
            <a:spAutoFit/>
          </a:bodyPr>
          <a:lstStyle/>
          <a:p>
            <a:pPr defTabSz="457200"/>
            <a:r>
              <a:rPr lang="en-US" sz="3600" b="1" dirty="0">
                <a:solidFill>
                  <a:prstClr val="white"/>
                </a:solidFill>
                <a:latin typeface="Arial Nova" panose="020B0504020202020204" pitchFamily="34" charset="0"/>
              </a:rPr>
              <a:t>06</a:t>
            </a:r>
          </a:p>
        </p:txBody>
      </p:sp>
      <p:sp>
        <p:nvSpPr>
          <p:cNvPr id="71" name="Freeform: Shape 20">
            <a:extLst>
              <a:ext uri="{FF2B5EF4-FFF2-40B4-BE49-F238E27FC236}">
                <a16:creationId xmlns="" xmlns:a16="http://schemas.microsoft.com/office/drawing/2014/main" id="{246AAB5D-D472-4BF0-8DF0-E2B4EB2489FB}"/>
              </a:ext>
            </a:extLst>
          </p:cNvPr>
          <p:cNvSpPr/>
          <p:nvPr/>
        </p:nvSpPr>
        <p:spPr>
          <a:xfrm>
            <a:off x="4325707" y="4576151"/>
            <a:ext cx="6951893" cy="664512"/>
          </a:xfrm>
          <a:custGeom>
            <a:avLst/>
            <a:gdLst>
              <a:gd name="connsiteX0" fmla="*/ 0 w 5764427"/>
              <a:gd name="connsiteY0" fmla="*/ 0 h 815926"/>
              <a:gd name="connsiteX1" fmla="*/ 5356464 w 5764427"/>
              <a:gd name="connsiteY1" fmla="*/ 0 h 815926"/>
              <a:gd name="connsiteX2" fmla="*/ 5764427 w 5764427"/>
              <a:gd name="connsiteY2" fmla="*/ 407963 h 815926"/>
              <a:gd name="connsiteX3" fmla="*/ 5356464 w 5764427"/>
              <a:gd name="connsiteY3" fmla="*/ 815926 h 815926"/>
              <a:gd name="connsiteX4" fmla="*/ 562091 w 5764427"/>
              <a:gd name="connsiteY4" fmla="*/ 815926 h 815926"/>
              <a:gd name="connsiteX5" fmla="*/ 0 w 5764427"/>
              <a:gd name="connsiteY5" fmla="*/ 0 h 815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64427" h="815926">
                <a:moveTo>
                  <a:pt x="0" y="0"/>
                </a:moveTo>
                <a:lnTo>
                  <a:pt x="5356464" y="0"/>
                </a:lnTo>
                <a:cubicBezTo>
                  <a:pt x="5581776" y="0"/>
                  <a:pt x="5764427" y="182651"/>
                  <a:pt x="5764427" y="407963"/>
                </a:cubicBezTo>
                <a:cubicBezTo>
                  <a:pt x="5764427" y="633275"/>
                  <a:pt x="5581776" y="815926"/>
                  <a:pt x="5356464" y="815926"/>
                </a:cubicBezTo>
                <a:lnTo>
                  <a:pt x="562091" y="815926"/>
                </a:lnTo>
                <a:lnTo>
                  <a:pt x="0" y="0"/>
                </a:lnTo>
                <a:close/>
              </a:path>
            </a:pathLst>
          </a:custGeom>
          <a:solidFill>
            <a:srgbClr val="F0F7F4"/>
          </a:solidFill>
          <a:ln>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72" name="TextBox 71">
            <a:extLst>
              <a:ext uri="{FF2B5EF4-FFF2-40B4-BE49-F238E27FC236}">
                <a16:creationId xmlns="" xmlns:a16="http://schemas.microsoft.com/office/drawing/2014/main" id="{F00B06E1-31E4-4710-A841-E947E3E66898}"/>
              </a:ext>
            </a:extLst>
          </p:cNvPr>
          <p:cNvSpPr txBox="1"/>
          <p:nvPr/>
        </p:nvSpPr>
        <p:spPr>
          <a:xfrm>
            <a:off x="4956295" y="3869861"/>
            <a:ext cx="6611591" cy="646331"/>
          </a:xfrm>
          <a:prstGeom prst="rect">
            <a:avLst/>
          </a:prstGeom>
          <a:noFill/>
        </p:spPr>
        <p:txBody>
          <a:bodyPr wrap="square" rtlCol="0">
            <a:spAutoFit/>
          </a:bodyPr>
          <a:lstStyle/>
          <a:p>
            <a:pPr defTabSz="457200"/>
            <a:r>
              <a:rPr lang="en-IN" b="1" dirty="0" smtClean="0">
                <a:solidFill>
                  <a:schemeClr val="accent3">
                    <a:lumMod val="75000"/>
                  </a:schemeClr>
                </a:solidFill>
              </a:rPr>
              <a:t>The Engineer and Society:  </a:t>
            </a:r>
            <a:r>
              <a:rPr lang="en-IN" dirty="0" smtClean="0"/>
              <a:t>Does it require professional engineering practice to assess societal health and safety: </a:t>
            </a:r>
            <a:r>
              <a:rPr lang="en-IN" b="1" dirty="0" smtClean="0"/>
              <a:t>NO PO6</a:t>
            </a:r>
            <a:endParaRPr lang="en-IN" sz="2000" b="1" dirty="0">
              <a:latin typeface="Arial Narrow" panose="020B0606020202030204" pitchFamily="34" charset="0"/>
            </a:endParaRPr>
          </a:p>
        </p:txBody>
      </p:sp>
      <p:sp>
        <p:nvSpPr>
          <p:cNvPr id="73" name="Freeform: Shape 26">
            <a:extLst>
              <a:ext uri="{FF2B5EF4-FFF2-40B4-BE49-F238E27FC236}">
                <a16:creationId xmlns="" xmlns:a16="http://schemas.microsoft.com/office/drawing/2014/main" id="{9A089D03-D87A-4C14-80BC-BD4424D1E94A}"/>
              </a:ext>
            </a:extLst>
          </p:cNvPr>
          <p:cNvSpPr/>
          <p:nvPr/>
        </p:nvSpPr>
        <p:spPr>
          <a:xfrm>
            <a:off x="3876700" y="4569283"/>
            <a:ext cx="1186170" cy="671381"/>
          </a:xfrm>
          <a:custGeom>
            <a:avLst/>
            <a:gdLst>
              <a:gd name="connsiteX0" fmla="*/ 407963 w 1381345"/>
              <a:gd name="connsiteY0" fmla="*/ 0 h 815926"/>
              <a:gd name="connsiteX1" fmla="*/ 819254 w 1381345"/>
              <a:gd name="connsiteY1" fmla="*/ 0 h 815926"/>
              <a:gd name="connsiteX2" fmla="*/ 1381345 w 1381345"/>
              <a:gd name="connsiteY2" fmla="*/ 815926 h 815926"/>
              <a:gd name="connsiteX3" fmla="*/ 407963 w 1381345"/>
              <a:gd name="connsiteY3" fmla="*/ 815926 h 815926"/>
              <a:gd name="connsiteX4" fmla="*/ 0 w 1381345"/>
              <a:gd name="connsiteY4" fmla="*/ 407963 h 815926"/>
              <a:gd name="connsiteX5" fmla="*/ 407963 w 1381345"/>
              <a:gd name="connsiteY5" fmla="*/ 0 h 815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1345" h="815926">
                <a:moveTo>
                  <a:pt x="407963" y="0"/>
                </a:moveTo>
                <a:lnTo>
                  <a:pt x="819254" y="0"/>
                </a:lnTo>
                <a:lnTo>
                  <a:pt x="1381345" y="815926"/>
                </a:lnTo>
                <a:lnTo>
                  <a:pt x="407963" y="815926"/>
                </a:lnTo>
                <a:cubicBezTo>
                  <a:pt x="182651" y="815926"/>
                  <a:pt x="0" y="633275"/>
                  <a:pt x="0" y="407963"/>
                </a:cubicBezTo>
                <a:cubicBezTo>
                  <a:pt x="0" y="182651"/>
                  <a:pt x="182651" y="0"/>
                  <a:pt x="407963" y="0"/>
                </a:cubicBezTo>
                <a:close/>
              </a:path>
            </a:pathLst>
          </a:cu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74" name="TextBox 73">
            <a:extLst>
              <a:ext uri="{FF2B5EF4-FFF2-40B4-BE49-F238E27FC236}">
                <a16:creationId xmlns="" xmlns:a16="http://schemas.microsoft.com/office/drawing/2014/main" id="{CA5D0CDF-507B-4982-BE99-B4A0CBE14E8B}"/>
              </a:ext>
            </a:extLst>
          </p:cNvPr>
          <p:cNvSpPr txBox="1"/>
          <p:nvPr/>
        </p:nvSpPr>
        <p:spPr>
          <a:xfrm>
            <a:off x="3931497" y="4679549"/>
            <a:ext cx="591535" cy="645484"/>
          </a:xfrm>
          <a:prstGeom prst="rect">
            <a:avLst/>
          </a:prstGeom>
          <a:noFill/>
        </p:spPr>
        <p:txBody>
          <a:bodyPr wrap="none" rtlCol="0">
            <a:spAutoFit/>
          </a:bodyPr>
          <a:lstStyle/>
          <a:p>
            <a:pPr defTabSz="457200"/>
            <a:r>
              <a:rPr lang="en-US" sz="3600" b="1" dirty="0">
                <a:solidFill>
                  <a:prstClr val="white"/>
                </a:solidFill>
                <a:latin typeface="Arial Nova" panose="020B0504020202020204" pitchFamily="34" charset="0"/>
              </a:rPr>
              <a:t>07</a:t>
            </a:r>
          </a:p>
        </p:txBody>
      </p:sp>
      <p:sp>
        <p:nvSpPr>
          <p:cNvPr id="4" name="Pentagon 3"/>
          <p:cNvSpPr/>
          <p:nvPr/>
        </p:nvSpPr>
        <p:spPr>
          <a:xfrm>
            <a:off x="435429" y="2350562"/>
            <a:ext cx="3454400" cy="3902456"/>
          </a:xfrm>
          <a:custGeom>
            <a:avLst/>
            <a:gdLst>
              <a:gd name="connsiteX0" fmla="*/ 0 w 5180743"/>
              <a:gd name="connsiteY0" fmla="*/ 0 h 1483262"/>
              <a:gd name="connsiteX1" fmla="*/ 4698416 w 5180743"/>
              <a:gd name="connsiteY1" fmla="*/ 0 h 1483262"/>
              <a:gd name="connsiteX2" fmla="*/ 5180743 w 5180743"/>
              <a:gd name="connsiteY2" fmla="*/ 741631 h 1483262"/>
              <a:gd name="connsiteX3" fmla="*/ 4698416 w 5180743"/>
              <a:gd name="connsiteY3" fmla="*/ 1483262 h 1483262"/>
              <a:gd name="connsiteX4" fmla="*/ 0 w 5180743"/>
              <a:gd name="connsiteY4" fmla="*/ 1483262 h 1483262"/>
              <a:gd name="connsiteX5" fmla="*/ 0 w 5180743"/>
              <a:gd name="connsiteY5" fmla="*/ 0 h 1483262"/>
              <a:gd name="connsiteX0" fmla="*/ 0 w 5180743"/>
              <a:gd name="connsiteY0" fmla="*/ 0 h 1537853"/>
              <a:gd name="connsiteX1" fmla="*/ 4698416 w 5180743"/>
              <a:gd name="connsiteY1" fmla="*/ 0 h 1537853"/>
              <a:gd name="connsiteX2" fmla="*/ 5180743 w 5180743"/>
              <a:gd name="connsiteY2" fmla="*/ 741631 h 1537853"/>
              <a:gd name="connsiteX3" fmla="*/ 4807598 w 5180743"/>
              <a:gd name="connsiteY3" fmla="*/ 1537853 h 1537853"/>
              <a:gd name="connsiteX4" fmla="*/ 0 w 5180743"/>
              <a:gd name="connsiteY4" fmla="*/ 1483262 h 1537853"/>
              <a:gd name="connsiteX5" fmla="*/ 0 w 5180743"/>
              <a:gd name="connsiteY5" fmla="*/ 0 h 1537853"/>
              <a:gd name="connsiteX0" fmla="*/ 0 w 5289925"/>
              <a:gd name="connsiteY0" fmla="*/ 0 h 1537853"/>
              <a:gd name="connsiteX1" fmla="*/ 4698416 w 5289925"/>
              <a:gd name="connsiteY1" fmla="*/ 0 h 1537853"/>
              <a:gd name="connsiteX2" fmla="*/ 5289925 w 5289925"/>
              <a:gd name="connsiteY2" fmla="*/ 878108 h 1537853"/>
              <a:gd name="connsiteX3" fmla="*/ 4807598 w 5289925"/>
              <a:gd name="connsiteY3" fmla="*/ 1537853 h 1537853"/>
              <a:gd name="connsiteX4" fmla="*/ 0 w 5289925"/>
              <a:gd name="connsiteY4" fmla="*/ 1483262 h 1537853"/>
              <a:gd name="connsiteX5" fmla="*/ 0 w 5289925"/>
              <a:gd name="connsiteY5" fmla="*/ 0 h 1537853"/>
              <a:gd name="connsiteX0" fmla="*/ 0 w 5262629"/>
              <a:gd name="connsiteY0" fmla="*/ 0 h 1537853"/>
              <a:gd name="connsiteX1" fmla="*/ 4698416 w 5262629"/>
              <a:gd name="connsiteY1" fmla="*/ 0 h 1537853"/>
              <a:gd name="connsiteX2" fmla="*/ 5262629 w 5262629"/>
              <a:gd name="connsiteY2" fmla="*/ 878108 h 1537853"/>
              <a:gd name="connsiteX3" fmla="*/ 4807598 w 5262629"/>
              <a:gd name="connsiteY3" fmla="*/ 1537853 h 1537853"/>
              <a:gd name="connsiteX4" fmla="*/ 0 w 5262629"/>
              <a:gd name="connsiteY4" fmla="*/ 1483262 h 1537853"/>
              <a:gd name="connsiteX5" fmla="*/ 0 w 5262629"/>
              <a:gd name="connsiteY5" fmla="*/ 0 h 1537853"/>
              <a:gd name="connsiteX0" fmla="*/ 0 w 5262629"/>
              <a:gd name="connsiteY0" fmla="*/ 0 h 1537853"/>
              <a:gd name="connsiteX1" fmla="*/ 4698416 w 5262629"/>
              <a:gd name="connsiteY1" fmla="*/ 0 h 1537853"/>
              <a:gd name="connsiteX2" fmla="*/ 5262629 w 5262629"/>
              <a:gd name="connsiteY2" fmla="*/ 878108 h 1537853"/>
              <a:gd name="connsiteX3" fmla="*/ 4807598 w 5262629"/>
              <a:gd name="connsiteY3" fmla="*/ 1537853 h 1537853"/>
              <a:gd name="connsiteX4" fmla="*/ 0 w 5262629"/>
              <a:gd name="connsiteY4" fmla="*/ 1483262 h 1537853"/>
              <a:gd name="connsiteX5" fmla="*/ 0 w 5262629"/>
              <a:gd name="connsiteY5" fmla="*/ 0 h 1537853"/>
              <a:gd name="connsiteX0" fmla="*/ 0 w 5276206"/>
              <a:gd name="connsiteY0" fmla="*/ 0 h 1537853"/>
              <a:gd name="connsiteX1" fmla="*/ 4698416 w 5276206"/>
              <a:gd name="connsiteY1" fmla="*/ 0 h 1537853"/>
              <a:gd name="connsiteX2" fmla="*/ 5276206 w 5276206"/>
              <a:gd name="connsiteY2" fmla="*/ 850812 h 1537853"/>
              <a:gd name="connsiteX3" fmla="*/ 4807598 w 5276206"/>
              <a:gd name="connsiteY3" fmla="*/ 1537853 h 1537853"/>
              <a:gd name="connsiteX4" fmla="*/ 0 w 5276206"/>
              <a:gd name="connsiteY4" fmla="*/ 1483262 h 1537853"/>
              <a:gd name="connsiteX5" fmla="*/ 0 w 5276206"/>
              <a:gd name="connsiteY5" fmla="*/ 0 h 1537853"/>
              <a:gd name="connsiteX0" fmla="*/ 0 w 5276206"/>
              <a:gd name="connsiteY0" fmla="*/ 0 h 1537853"/>
              <a:gd name="connsiteX1" fmla="*/ 4698416 w 5276206"/>
              <a:gd name="connsiteY1" fmla="*/ 0 h 1537853"/>
              <a:gd name="connsiteX2" fmla="*/ 5276206 w 5276206"/>
              <a:gd name="connsiteY2" fmla="*/ 850812 h 1537853"/>
              <a:gd name="connsiteX3" fmla="*/ 4807598 w 5276206"/>
              <a:gd name="connsiteY3" fmla="*/ 1537853 h 1537853"/>
              <a:gd name="connsiteX4" fmla="*/ 0 w 5276206"/>
              <a:gd name="connsiteY4" fmla="*/ 1483262 h 1537853"/>
              <a:gd name="connsiteX5" fmla="*/ 0 w 5276206"/>
              <a:gd name="connsiteY5" fmla="*/ 0 h 1537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6206" h="1537853">
                <a:moveTo>
                  <a:pt x="0" y="0"/>
                </a:moveTo>
                <a:lnTo>
                  <a:pt x="4698416" y="0"/>
                </a:lnTo>
                <a:cubicBezTo>
                  <a:pt x="4886487" y="292703"/>
                  <a:pt x="5129148" y="517166"/>
                  <a:pt x="5276206" y="850812"/>
                </a:cubicBezTo>
                <a:lnTo>
                  <a:pt x="4807598" y="1537853"/>
                </a:lnTo>
                <a:lnTo>
                  <a:pt x="0" y="1483262"/>
                </a:lnTo>
                <a:lnTo>
                  <a:pt x="0" y="0"/>
                </a:lnTo>
                <a:close/>
              </a:path>
            </a:pathLst>
          </a:custGeom>
          <a:solidFill>
            <a:schemeClr val="tx1">
              <a:alpha val="6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2" name="Rectangle 1"/>
          <p:cNvSpPr/>
          <p:nvPr/>
        </p:nvSpPr>
        <p:spPr>
          <a:xfrm>
            <a:off x="362856" y="2405338"/>
            <a:ext cx="3062515" cy="3539430"/>
          </a:xfrm>
          <a:prstGeom prst="rect">
            <a:avLst/>
          </a:prstGeom>
          <a:noFill/>
        </p:spPr>
        <p:txBody>
          <a:bodyPr wrap="square" lIns="91440" tIns="45720" rIns="91440" bIns="45720">
            <a:spAutoFit/>
          </a:bodyPr>
          <a:lstStyle/>
          <a:p>
            <a:pPr algn="just" defTabSz="457200"/>
            <a:r>
              <a:rPr lang="en-US" sz="2800" b="1" dirty="0" smtClean="0">
                <a:solidFill>
                  <a:srgbClr val="FFFF00"/>
                </a:solidFill>
                <a:latin typeface="Arial Narrow" panose="020B0606020202030204" pitchFamily="34" charset="0"/>
              </a:rPr>
              <a:t>Design an antenna to radiate in 90 degree for mobile phone with low SAR and with AI support, take a decision on </a:t>
            </a:r>
            <a:r>
              <a:rPr lang="en-US" sz="2800" b="1" dirty="0" smtClean="0">
                <a:solidFill>
                  <a:srgbClr val="FFFF00"/>
                </a:solidFill>
                <a:latin typeface="Arial Narrow" panose="020B0606020202030204" pitchFamily="34" charset="0"/>
              </a:rPr>
              <a:t>SAR certification </a:t>
            </a:r>
            <a:r>
              <a:rPr lang="en-US" sz="2800" b="1" dirty="0" smtClean="0">
                <a:solidFill>
                  <a:srgbClr val="FFFF00"/>
                </a:solidFill>
                <a:latin typeface="Arial Narrow" panose="020B0606020202030204" pitchFamily="34" charset="0"/>
              </a:rPr>
              <a:t>for the company</a:t>
            </a:r>
            <a:endParaRPr lang="en-US" sz="2800" b="1" dirty="0">
              <a:solidFill>
                <a:srgbClr val="FFFF00"/>
              </a:solidFill>
              <a:latin typeface="Arial Narrow" panose="020B0606020202030204" pitchFamily="34" charset="0"/>
            </a:endParaRPr>
          </a:p>
        </p:txBody>
      </p:sp>
      <p:sp>
        <p:nvSpPr>
          <p:cNvPr id="60" name="Slide Number Placeholder 59"/>
          <p:cNvSpPr>
            <a:spLocks noGrp="1"/>
          </p:cNvSpPr>
          <p:nvPr>
            <p:ph type="sldNum" sz="quarter" idx="12"/>
          </p:nvPr>
        </p:nvSpPr>
        <p:spPr>
          <a:xfrm>
            <a:off x="11380981" y="6354422"/>
            <a:ext cx="811019" cy="503578"/>
          </a:xfrm>
        </p:spPr>
        <p:txBody>
          <a:bodyPr/>
          <a:lstStyle/>
          <a:p>
            <a:fld id="{6D22F896-40B5-4ADD-8801-0D06FADFA095}" type="slidenum">
              <a:rPr lang="en-US" sz="1800" smtClean="0">
                <a:solidFill>
                  <a:srgbClr val="B71E42"/>
                </a:solidFill>
              </a:rPr>
              <a:pPr/>
              <a:t>19</a:t>
            </a:fld>
            <a:endParaRPr lang="en-US" sz="1800" dirty="0">
              <a:solidFill>
                <a:srgbClr val="B71E42"/>
              </a:solidFill>
            </a:endParaRPr>
          </a:p>
        </p:txBody>
      </p:sp>
      <p:sp>
        <p:nvSpPr>
          <p:cNvPr id="9" name="Rectangle 8"/>
          <p:cNvSpPr/>
          <p:nvPr/>
        </p:nvSpPr>
        <p:spPr>
          <a:xfrm>
            <a:off x="4929281" y="4595537"/>
            <a:ext cx="6303606" cy="646331"/>
          </a:xfrm>
          <a:prstGeom prst="rect">
            <a:avLst/>
          </a:prstGeom>
        </p:spPr>
        <p:txBody>
          <a:bodyPr wrap="square">
            <a:spAutoFit/>
          </a:bodyPr>
          <a:lstStyle/>
          <a:p>
            <a:pPr defTabSz="457200"/>
            <a:r>
              <a:rPr lang="en-IN" b="1" dirty="0" smtClean="0"/>
              <a:t>Environment and sustainability: </a:t>
            </a:r>
            <a:r>
              <a:rPr lang="en-IN" dirty="0" smtClean="0"/>
              <a:t>Does it relate to sustainability :  </a:t>
            </a:r>
            <a:r>
              <a:rPr lang="en-IN" b="1" dirty="0" smtClean="0"/>
              <a:t>NO   PO7</a:t>
            </a:r>
            <a:endParaRPr lang="en-IN" sz="2000" b="1" dirty="0">
              <a:latin typeface="Arial Narrow" panose="020B0606020202030204" pitchFamily="34" charset="0"/>
            </a:endParaRPr>
          </a:p>
        </p:txBody>
      </p:sp>
      <p:grpSp>
        <p:nvGrpSpPr>
          <p:cNvPr id="61" name="Group 60"/>
          <p:cNvGrpSpPr/>
          <p:nvPr/>
        </p:nvGrpSpPr>
        <p:grpSpPr>
          <a:xfrm>
            <a:off x="3441864" y="5290880"/>
            <a:ext cx="7705107" cy="672262"/>
            <a:chOff x="4237308" y="3860375"/>
            <a:chExt cx="7896352" cy="672262"/>
          </a:xfrm>
        </p:grpSpPr>
        <p:grpSp>
          <p:nvGrpSpPr>
            <p:cNvPr id="62" name="Group 54">
              <a:extLst>
                <a:ext uri="{FF2B5EF4-FFF2-40B4-BE49-F238E27FC236}">
                  <a16:creationId xmlns="" xmlns:a16="http://schemas.microsoft.com/office/drawing/2014/main" id="{C0A04F58-5904-415D-9D5E-9863D863C241}"/>
                </a:ext>
              </a:extLst>
            </p:cNvPr>
            <p:cNvGrpSpPr/>
            <p:nvPr/>
          </p:nvGrpSpPr>
          <p:grpSpPr>
            <a:xfrm>
              <a:off x="4919848" y="3877032"/>
              <a:ext cx="7213812" cy="640610"/>
              <a:chOff x="5148608" y="429066"/>
              <a:chExt cx="6764573" cy="815926"/>
            </a:xfrm>
          </p:grpSpPr>
          <p:sp>
            <p:nvSpPr>
              <p:cNvPr id="79" name="Freeform: Shape 20">
                <a:extLst>
                  <a:ext uri="{FF2B5EF4-FFF2-40B4-BE49-F238E27FC236}">
                    <a16:creationId xmlns="" xmlns:a16="http://schemas.microsoft.com/office/drawing/2014/main" id="{246AAB5D-D472-4BF0-8DF0-E2B4EB2489FB}"/>
                  </a:ext>
                </a:extLst>
              </p:cNvPr>
              <p:cNvSpPr/>
              <p:nvPr/>
            </p:nvSpPr>
            <p:spPr>
              <a:xfrm>
                <a:off x="5148608" y="429066"/>
                <a:ext cx="6764573" cy="815926"/>
              </a:xfrm>
              <a:custGeom>
                <a:avLst/>
                <a:gdLst>
                  <a:gd name="connsiteX0" fmla="*/ 0 w 5764427"/>
                  <a:gd name="connsiteY0" fmla="*/ 0 h 815926"/>
                  <a:gd name="connsiteX1" fmla="*/ 5356464 w 5764427"/>
                  <a:gd name="connsiteY1" fmla="*/ 0 h 815926"/>
                  <a:gd name="connsiteX2" fmla="*/ 5764427 w 5764427"/>
                  <a:gd name="connsiteY2" fmla="*/ 407963 h 815926"/>
                  <a:gd name="connsiteX3" fmla="*/ 5356464 w 5764427"/>
                  <a:gd name="connsiteY3" fmla="*/ 815926 h 815926"/>
                  <a:gd name="connsiteX4" fmla="*/ 562091 w 5764427"/>
                  <a:gd name="connsiteY4" fmla="*/ 815926 h 815926"/>
                  <a:gd name="connsiteX5" fmla="*/ 0 w 5764427"/>
                  <a:gd name="connsiteY5" fmla="*/ 0 h 815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64427" h="815926">
                    <a:moveTo>
                      <a:pt x="0" y="0"/>
                    </a:moveTo>
                    <a:lnTo>
                      <a:pt x="5356464" y="0"/>
                    </a:lnTo>
                    <a:cubicBezTo>
                      <a:pt x="5581776" y="0"/>
                      <a:pt x="5764427" y="182651"/>
                      <a:pt x="5764427" y="407963"/>
                    </a:cubicBezTo>
                    <a:cubicBezTo>
                      <a:pt x="5764427" y="633275"/>
                      <a:pt x="5581776" y="815926"/>
                      <a:pt x="5356464" y="815926"/>
                    </a:cubicBezTo>
                    <a:lnTo>
                      <a:pt x="562091" y="815926"/>
                    </a:lnTo>
                    <a:lnTo>
                      <a:pt x="0" y="0"/>
                    </a:lnTo>
                    <a:close/>
                  </a:path>
                </a:pathLst>
              </a:custGeom>
              <a:solidFill>
                <a:srgbClr val="F0F7F4"/>
              </a:solidFill>
              <a:ln>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80" name="TextBox 79">
                <a:extLst>
                  <a:ext uri="{FF2B5EF4-FFF2-40B4-BE49-F238E27FC236}">
                    <a16:creationId xmlns="" xmlns:a16="http://schemas.microsoft.com/office/drawing/2014/main" id="{F00B06E1-31E4-4710-A841-E947E3E66898}"/>
                  </a:ext>
                </a:extLst>
              </p:cNvPr>
              <p:cNvSpPr txBox="1"/>
              <p:nvPr/>
            </p:nvSpPr>
            <p:spPr>
              <a:xfrm>
                <a:off x="5729124" y="466300"/>
                <a:ext cx="6135238" cy="470407"/>
              </a:xfrm>
              <a:prstGeom prst="rect">
                <a:avLst/>
              </a:prstGeom>
              <a:noFill/>
            </p:spPr>
            <p:txBody>
              <a:bodyPr wrap="square" rtlCol="0">
                <a:spAutoFit/>
              </a:bodyPr>
              <a:lstStyle/>
              <a:p>
                <a:pPr defTabSz="457200"/>
                <a:r>
                  <a:rPr lang="en-IN" b="1" dirty="0" smtClean="0">
                    <a:solidFill>
                      <a:schemeClr val="accent3">
                        <a:lumMod val="75000"/>
                      </a:schemeClr>
                    </a:solidFill>
                  </a:rPr>
                  <a:t>Ethics:  </a:t>
                </a:r>
                <a:r>
                  <a:rPr lang="en-IN" dirty="0" smtClean="0"/>
                  <a:t>Does it require to apply ethical principle:   </a:t>
                </a:r>
                <a:r>
                  <a:rPr lang="en-IN" b="1" dirty="0" smtClean="0"/>
                  <a:t>Yes   PO8</a:t>
                </a:r>
                <a:endParaRPr lang="en-IN" b="1" dirty="0"/>
              </a:p>
            </p:txBody>
          </p:sp>
        </p:grpSp>
        <p:sp>
          <p:nvSpPr>
            <p:cNvPr id="63" name="Freeform: Shape 26">
              <a:extLst>
                <a:ext uri="{FF2B5EF4-FFF2-40B4-BE49-F238E27FC236}">
                  <a16:creationId xmlns="" xmlns:a16="http://schemas.microsoft.com/office/drawing/2014/main" id="{9A089D03-D87A-4C14-80BC-BD4424D1E94A}"/>
                </a:ext>
              </a:extLst>
            </p:cNvPr>
            <p:cNvSpPr/>
            <p:nvPr/>
          </p:nvSpPr>
          <p:spPr>
            <a:xfrm>
              <a:off x="4237308" y="3860375"/>
              <a:ext cx="1398910" cy="672262"/>
            </a:xfrm>
            <a:custGeom>
              <a:avLst/>
              <a:gdLst>
                <a:gd name="connsiteX0" fmla="*/ 407963 w 1381345"/>
                <a:gd name="connsiteY0" fmla="*/ 0 h 815926"/>
                <a:gd name="connsiteX1" fmla="*/ 819254 w 1381345"/>
                <a:gd name="connsiteY1" fmla="*/ 0 h 815926"/>
                <a:gd name="connsiteX2" fmla="*/ 1381345 w 1381345"/>
                <a:gd name="connsiteY2" fmla="*/ 815926 h 815926"/>
                <a:gd name="connsiteX3" fmla="*/ 407963 w 1381345"/>
                <a:gd name="connsiteY3" fmla="*/ 815926 h 815926"/>
                <a:gd name="connsiteX4" fmla="*/ 0 w 1381345"/>
                <a:gd name="connsiteY4" fmla="*/ 407963 h 815926"/>
                <a:gd name="connsiteX5" fmla="*/ 407963 w 1381345"/>
                <a:gd name="connsiteY5" fmla="*/ 0 h 815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1345" h="815926">
                  <a:moveTo>
                    <a:pt x="407963" y="0"/>
                  </a:moveTo>
                  <a:lnTo>
                    <a:pt x="819254" y="0"/>
                  </a:lnTo>
                  <a:lnTo>
                    <a:pt x="1381345" y="815926"/>
                  </a:lnTo>
                  <a:lnTo>
                    <a:pt x="407963" y="815926"/>
                  </a:lnTo>
                  <a:cubicBezTo>
                    <a:pt x="182651" y="815926"/>
                    <a:pt x="0" y="633275"/>
                    <a:pt x="0" y="407963"/>
                  </a:cubicBezTo>
                  <a:cubicBezTo>
                    <a:pt x="0" y="182651"/>
                    <a:pt x="182651" y="0"/>
                    <a:pt x="407963" y="0"/>
                  </a:cubicBezTo>
                  <a:close/>
                </a:path>
              </a:pathLst>
            </a:custGeom>
            <a:solidFill>
              <a:srgbClr val="00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64" name="TextBox 63">
              <a:extLst>
                <a:ext uri="{FF2B5EF4-FFF2-40B4-BE49-F238E27FC236}">
                  <a16:creationId xmlns="" xmlns:a16="http://schemas.microsoft.com/office/drawing/2014/main" id="{CA5D0CDF-507B-4982-BE99-B4A0CBE14E8B}"/>
                </a:ext>
              </a:extLst>
            </p:cNvPr>
            <p:cNvSpPr txBox="1"/>
            <p:nvPr/>
          </p:nvSpPr>
          <p:spPr>
            <a:xfrm>
              <a:off x="4490226" y="3869054"/>
              <a:ext cx="557235" cy="646331"/>
            </a:xfrm>
            <a:prstGeom prst="rect">
              <a:avLst/>
            </a:prstGeom>
            <a:noFill/>
          </p:spPr>
          <p:txBody>
            <a:bodyPr wrap="none" rtlCol="0">
              <a:spAutoFit/>
            </a:bodyPr>
            <a:lstStyle/>
            <a:p>
              <a:pPr defTabSz="457200"/>
              <a:r>
                <a:rPr lang="en-US" sz="3600" b="1" dirty="0" smtClean="0">
                  <a:solidFill>
                    <a:prstClr val="white"/>
                  </a:solidFill>
                  <a:latin typeface="Arial Nova" panose="020B0504020202020204" pitchFamily="34" charset="0"/>
                </a:rPr>
                <a:t>08</a:t>
              </a:r>
              <a:endParaRPr lang="en-US" sz="3600" b="1" dirty="0">
                <a:solidFill>
                  <a:prstClr val="white"/>
                </a:solidFill>
                <a:latin typeface="Arial Nova" panose="020B0504020202020204" pitchFamily="34" charset="0"/>
              </a:endParaRPr>
            </a:p>
          </p:txBody>
        </p:sp>
      </p:grpSp>
      <p:grpSp>
        <p:nvGrpSpPr>
          <p:cNvPr id="81" name="Group 80"/>
          <p:cNvGrpSpPr/>
          <p:nvPr/>
        </p:nvGrpSpPr>
        <p:grpSpPr>
          <a:xfrm>
            <a:off x="3051774" y="5983285"/>
            <a:ext cx="7913767" cy="672262"/>
            <a:chOff x="3679980" y="2800568"/>
            <a:chExt cx="8440552" cy="672262"/>
          </a:xfrm>
        </p:grpSpPr>
        <p:grpSp>
          <p:nvGrpSpPr>
            <p:cNvPr id="82" name="Group 49">
              <a:extLst>
                <a:ext uri="{FF2B5EF4-FFF2-40B4-BE49-F238E27FC236}">
                  <a16:creationId xmlns="" xmlns:a16="http://schemas.microsoft.com/office/drawing/2014/main" id="{C0A04F58-5904-415D-9D5E-9863D863C241}"/>
                </a:ext>
              </a:extLst>
            </p:cNvPr>
            <p:cNvGrpSpPr/>
            <p:nvPr/>
          </p:nvGrpSpPr>
          <p:grpSpPr>
            <a:xfrm>
              <a:off x="4958780" y="2817225"/>
              <a:ext cx="7161752" cy="646331"/>
              <a:chOff x="5145372" y="429066"/>
              <a:chExt cx="6715755" cy="823213"/>
            </a:xfrm>
          </p:grpSpPr>
          <p:sp>
            <p:nvSpPr>
              <p:cNvPr id="85" name="Freeform: Shape 20">
                <a:extLst>
                  <a:ext uri="{FF2B5EF4-FFF2-40B4-BE49-F238E27FC236}">
                    <a16:creationId xmlns="" xmlns:a16="http://schemas.microsoft.com/office/drawing/2014/main" id="{246AAB5D-D472-4BF0-8DF0-E2B4EB2489FB}"/>
                  </a:ext>
                </a:extLst>
              </p:cNvPr>
              <p:cNvSpPr/>
              <p:nvPr/>
            </p:nvSpPr>
            <p:spPr>
              <a:xfrm>
                <a:off x="5145372" y="429066"/>
                <a:ext cx="6715755" cy="815926"/>
              </a:xfrm>
              <a:custGeom>
                <a:avLst/>
                <a:gdLst>
                  <a:gd name="connsiteX0" fmla="*/ 0 w 5764427"/>
                  <a:gd name="connsiteY0" fmla="*/ 0 h 815926"/>
                  <a:gd name="connsiteX1" fmla="*/ 5356464 w 5764427"/>
                  <a:gd name="connsiteY1" fmla="*/ 0 h 815926"/>
                  <a:gd name="connsiteX2" fmla="*/ 5764427 w 5764427"/>
                  <a:gd name="connsiteY2" fmla="*/ 407963 h 815926"/>
                  <a:gd name="connsiteX3" fmla="*/ 5356464 w 5764427"/>
                  <a:gd name="connsiteY3" fmla="*/ 815926 h 815926"/>
                  <a:gd name="connsiteX4" fmla="*/ 562091 w 5764427"/>
                  <a:gd name="connsiteY4" fmla="*/ 815926 h 815926"/>
                  <a:gd name="connsiteX5" fmla="*/ 0 w 5764427"/>
                  <a:gd name="connsiteY5" fmla="*/ 0 h 815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64427" h="815926">
                    <a:moveTo>
                      <a:pt x="0" y="0"/>
                    </a:moveTo>
                    <a:lnTo>
                      <a:pt x="5356464" y="0"/>
                    </a:lnTo>
                    <a:cubicBezTo>
                      <a:pt x="5581776" y="0"/>
                      <a:pt x="5764427" y="182651"/>
                      <a:pt x="5764427" y="407963"/>
                    </a:cubicBezTo>
                    <a:cubicBezTo>
                      <a:pt x="5764427" y="633275"/>
                      <a:pt x="5581776" y="815926"/>
                      <a:pt x="5356464" y="815926"/>
                    </a:cubicBezTo>
                    <a:lnTo>
                      <a:pt x="562091" y="815926"/>
                    </a:lnTo>
                    <a:lnTo>
                      <a:pt x="0" y="0"/>
                    </a:lnTo>
                    <a:close/>
                  </a:path>
                </a:pathLst>
              </a:custGeom>
              <a:solidFill>
                <a:srgbClr val="F0F7F4"/>
              </a:solidFill>
              <a:ln>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86" name="TextBox 85">
                <a:extLst>
                  <a:ext uri="{FF2B5EF4-FFF2-40B4-BE49-F238E27FC236}">
                    <a16:creationId xmlns="" xmlns:a16="http://schemas.microsoft.com/office/drawing/2014/main" id="{F00B06E1-31E4-4710-A841-E947E3E66898}"/>
                  </a:ext>
                </a:extLst>
              </p:cNvPr>
              <p:cNvSpPr txBox="1"/>
              <p:nvPr/>
            </p:nvSpPr>
            <p:spPr>
              <a:xfrm>
                <a:off x="5637090" y="429066"/>
                <a:ext cx="6224037" cy="823213"/>
              </a:xfrm>
              <a:prstGeom prst="rect">
                <a:avLst/>
              </a:prstGeom>
              <a:noFill/>
            </p:spPr>
            <p:txBody>
              <a:bodyPr wrap="square" rtlCol="0">
                <a:spAutoFit/>
              </a:bodyPr>
              <a:lstStyle/>
              <a:p>
                <a:pPr defTabSz="457200"/>
                <a:r>
                  <a:rPr lang="en-IN" b="1" dirty="0" smtClean="0">
                    <a:solidFill>
                      <a:schemeClr val="accent3">
                        <a:lumMod val="75000"/>
                      </a:schemeClr>
                    </a:solidFill>
                  </a:rPr>
                  <a:t>Individual and Team Work:   Communication:  Project Management and Finance:    Life Long Learning  : </a:t>
                </a:r>
                <a:r>
                  <a:rPr lang="en-IN" b="1" dirty="0" smtClean="0"/>
                  <a:t>NO</a:t>
                </a:r>
                <a:endParaRPr lang="en-IN" sz="2000" b="1" dirty="0">
                  <a:latin typeface="Arial Narrow" panose="020B0606020202030204" pitchFamily="34" charset="0"/>
                </a:endParaRPr>
              </a:p>
            </p:txBody>
          </p:sp>
        </p:grpSp>
        <p:sp>
          <p:nvSpPr>
            <p:cNvPr id="83" name="Freeform: Shape 26">
              <a:extLst>
                <a:ext uri="{FF2B5EF4-FFF2-40B4-BE49-F238E27FC236}">
                  <a16:creationId xmlns="" xmlns:a16="http://schemas.microsoft.com/office/drawing/2014/main" id="{9A089D03-D87A-4C14-80BC-BD4424D1E94A}"/>
                </a:ext>
              </a:extLst>
            </p:cNvPr>
            <p:cNvSpPr/>
            <p:nvPr/>
          </p:nvSpPr>
          <p:spPr>
            <a:xfrm>
              <a:off x="3679980" y="2800568"/>
              <a:ext cx="1998621" cy="672262"/>
            </a:xfrm>
            <a:custGeom>
              <a:avLst/>
              <a:gdLst>
                <a:gd name="connsiteX0" fmla="*/ 407963 w 1381345"/>
                <a:gd name="connsiteY0" fmla="*/ 0 h 815926"/>
                <a:gd name="connsiteX1" fmla="*/ 819254 w 1381345"/>
                <a:gd name="connsiteY1" fmla="*/ 0 h 815926"/>
                <a:gd name="connsiteX2" fmla="*/ 1381345 w 1381345"/>
                <a:gd name="connsiteY2" fmla="*/ 815926 h 815926"/>
                <a:gd name="connsiteX3" fmla="*/ 407963 w 1381345"/>
                <a:gd name="connsiteY3" fmla="*/ 815926 h 815926"/>
                <a:gd name="connsiteX4" fmla="*/ 0 w 1381345"/>
                <a:gd name="connsiteY4" fmla="*/ 407963 h 815926"/>
                <a:gd name="connsiteX5" fmla="*/ 407963 w 1381345"/>
                <a:gd name="connsiteY5" fmla="*/ 0 h 815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1345" h="815926">
                  <a:moveTo>
                    <a:pt x="407963" y="0"/>
                  </a:moveTo>
                  <a:lnTo>
                    <a:pt x="819254" y="0"/>
                  </a:lnTo>
                  <a:lnTo>
                    <a:pt x="1381345" y="815926"/>
                  </a:lnTo>
                  <a:lnTo>
                    <a:pt x="407963" y="815926"/>
                  </a:lnTo>
                  <a:cubicBezTo>
                    <a:pt x="182651" y="815926"/>
                    <a:pt x="0" y="633275"/>
                    <a:pt x="0" y="407963"/>
                  </a:cubicBezTo>
                  <a:cubicBezTo>
                    <a:pt x="0" y="182651"/>
                    <a:pt x="182651" y="0"/>
                    <a:pt x="407963" y="0"/>
                  </a:cubicBezTo>
                  <a:close/>
                </a:path>
              </a:pathLst>
            </a:custGeom>
            <a:solidFill>
              <a:schemeClr val="accent3">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84" name="TextBox 83">
              <a:extLst>
                <a:ext uri="{FF2B5EF4-FFF2-40B4-BE49-F238E27FC236}">
                  <a16:creationId xmlns="" xmlns:a16="http://schemas.microsoft.com/office/drawing/2014/main" id="{CA5D0CDF-507B-4982-BE99-B4A0CBE14E8B}"/>
                </a:ext>
              </a:extLst>
            </p:cNvPr>
            <p:cNvSpPr txBox="1"/>
            <p:nvPr/>
          </p:nvSpPr>
          <p:spPr>
            <a:xfrm>
              <a:off x="3753233" y="2997934"/>
              <a:ext cx="1441547" cy="461665"/>
            </a:xfrm>
            <a:prstGeom prst="rect">
              <a:avLst/>
            </a:prstGeom>
            <a:noFill/>
          </p:spPr>
          <p:txBody>
            <a:bodyPr wrap="square" rtlCol="0">
              <a:spAutoFit/>
            </a:bodyPr>
            <a:lstStyle/>
            <a:p>
              <a:pPr defTabSz="457200"/>
              <a:r>
                <a:rPr lang="en-US" sz="2400" b="1" dirty="0" smtClean="0">
                  <a:solidFill>
                    <a:prstClr val="white"/>
                  </a:solidFill>
                  <a:latin typeface="Arial Nova" panose="020B0504020202020204" pitchFamily="34" charset="0"/>
                </a:rPr>
                <a:t>09-12</a:t>
              </a:r>
              <a:endParaRPr lang="en-US" sz="2400" b="1" dirty="0">
                <a:solidFill>
                  <a:prstClr val="white"/>
                </a:solidFill>
                <a:latin typeface="Arial Nova" panose="020B0504020202020204" pitchFamily="34" charset="0"/>
              </a:endParaRPr>
            </a:p>
          </p:txBody>
        </p:sp>
      </p:grpSp>
    </p:spTree>
    <p:extLst>
      <p:ext uri="{BB962C8B-B14F-4D97-AF65-F5344CB8AC3E}">
        <p14:creationId xmlns:p14="http://schemas.microsoft.com/office/powerpoint/2010/main" val="2445477408"/>
      </p:ext>
    </p:extLst>
  </p:cSld>
  <p:clrMapOvr>
    <a:masterClrMapping/>
  </p:clrMapOvr>
  <p:transition spd="slow">
    <p:push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0-#ppt_w/2"/>
                                          </p:val>
                                        </p:tav>
                                        <p:tav tm="100000">
                                          <p:val>
                                            <p:strVal val="#ppt_x"/>
                                          </p:val>
                                        </p:tav>
                                      </p:tavLst>
                                    </p:anim>
                                    <p:anim calcmode="lin" valueType="num">
                                      <p:cBhvr additive="base">
                                        <p:cTn id="8"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75"/>
                                        </p:tgtEl>
                                        <p:attrNameLst>
                                          <p:attrName>style.visibility</p:attrName>
                                        </p:attrNameLst>
                                      </p:cBhvr>
                                      <p:to>
                                        <p:strVal val="visible"/>
                                      </p:to>
                                    </p:set>
                                    <p:anim calcmode="lin" valueType="num">
                                      <p:cBhvr additive="base">
                                        <p:cTn id="13" dur="500" fill="hold"/>
                                        <p:tgtEl>
                                          <p:spTgt spid="75"/>
                                        </p:tgtEl>
                                        <p:attrNameLst>
                                          <p:attrName>ppt_x</p:attrName>
                                        </p:attrNameLst>
                                      </p:cBhvr>
                                      <p:tavLst>
                                        <p:tav tm="0">
                                          <p:val>
                                            <p:strVal val="0-#ppt_w/2"/>
                                          </p:val>
                                        </p:tav>
                                        <p:tav tm="100000">
                                          <p:val>
                                            <p:strVal val="#ppt_x"/>
                                          </p:val>
                                        </p:tav>
                                      </p:tavLst>
                                    </p:anim>
                                    <p:anim calcmode="lin" valueType="num">
                                      <p:cBhvr additive="base">
                                        <p:cTn id="14" dur="500" fill="hold"/>
                                        <p:tgtEl>
                                          <p:spTgt spid="7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61"/>
                                        </p:tgtEl>
                                        <p:attrNameLst>
                                          <p:attrName>style.visibility</p:attrName>
                                        </p:attrNameLst>
                                      </p:cBhvr>
                                      <p:to>
                                        <p:strVal val="visible"/>
                                      </p:to>
                                    </p:set>
                                    <p:anim calcmode="lin" valueType="num">
                                      <p:cBhvr additive="base">
                                        <p:cTn id="19" dur="500" fill="hold"/>
                                        <p:tgtEl>
                                          <p:spTgt spid="61"/>
                                        </p:tgtEl>
                                        <p:attrNameLst>
                                          <p:attrName>ppt_x</p:attrName>
                                        </p:attrNameLst>
                                      </p:cBhvr>
                                      <p:tavLst>
                                        <p:tav tm="0">
                                          <p:val>
                                            <p:strVal val="0-#ppt_w/2"/>
                                          </p:val>
                                        </p:tav>
                                        <p:tav tm="100000">
                                          <p:val>
                                            <p:strVal val="#ppt_x"/>
                                          </p:val>
                                        </p:tav>
                                      </p:tavLst>
                                    </p:anim>
                                    <p:anim calcmode="lin" valueType="num">
                                      <p:cBhvr additive="base">
                                        <p:cTn id="20" dur="500" fill="hold"/>
                                        <p:tgtEl>
                                          <p:spTgt spid="61"/>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81"/>
                                        </p:tgtEl>
                                        <p:attrNameLst>
                                          <p:attrName>style.visibility</p:attrName>
                                        </p:attrNameLst>
                                      </p:cBhvr>
                                      <p:to>
                                        <p:strVal val="visible"/>
                                      </p:to>
                                    </p:set>
                                    <p:anim calcmode="lin" valueType="num">
                                      <p:cBhvr additive="base">
                                        <p:cTn id="25" dur="500" fill="hold"/>
                                        <p:tgtEl>
                                          <p:spTgt spid="81"/>
                                        </p:tgtEl>
                                        <p:attrNameLst>
                                          <p:attrName>ppt_x</p:attrName>
                                        </p:attrNameLst>
                                      </p:cBhvr>
                                      <p:tavLst>
                                        <p:tav tm="0">
                                          <p:val>
                                            <p:strVal val="0-#ppt_w/2"/>
                                          </p:val>
                                        </p:tav>
                                        <p:tav tm="100000">
                                          <p:val>
                                            <p:strVal val="#ppt_x"/>
                                          </p:val>
                                        </p:tav>
                                      </p:tavLst>
                                    </p:anim>
                                    <p:anim calcmode="lin" valueType="num">
                                      <p:cBhvr additive="base">
                                        <p:cTn id="26" dur="500" fill="hold"/>
                                        <p:tgtEl>
                                          <p:spTgt spid="8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9345" y="286328"/>
            <a:ext cx="9144000" cy="969818"/>
          </a:xfrm>
        </p:spPr>
        <p:txBody>
          <a:bodyPr>
            <a:normAutofit/>
          </a:bodyPr>
          <a:lstStyle/>
          <a:p>
            <a:r>
              <a:rPr lang="en-US" sz="3200" b="1" dirty="0"/>
              <a:t>Criterion 3: Course Outcomes and Program Outcomes (175)</a:t>
            </a:r>
            <a:endParaRPr lang="en-IN" sz="3100" b="1" dirty="0"/>
          </a:p>
        </p:txBody>
      </p:sp>
      <p:sp>
        <p:nvSpPr>
          <p:cNvPr id="3" name="Subtitle 2"/>
          <p:cNvSpPr>
            <a:spLocks noGrp="1"/>
          </p:cNvSpPr>
          <p:nvPr>
            <p:ph type="subTitle" idx="1"/>
          </p:nvPr>
        </p:nvSpPr>
        <p:spPr>
          <a:xfrm>
            <a:off x="1459344" y="1634835"/>
            <a:ext cx="9818255" cy="4747491"/>
          </a:xfrm>
        </p:spPr>
        <p:txBody>
          <a:bodyPr>
            <a:normAutofit/>
          </a:bodyPr>
          <a:lstStyle/>
          <a:p>
            <a:r>
              <a:rPr lang="en-IN" sz="2800" b="1" dirty="0"/>
              <a:t>Establish the correlation between</a:t>
            </a:r>
          </a:p>
          <a:p>
            <a:r>
              <a:rPr lang="en-US" sz="2800" b="1" dirty="0"/>
              <a:t>the courses and the POs </a:t>
            </a:r>
            <a:r>
              <a:rPr lang="en-US" sz="2800" b="1" dirty="0" smtClean="0"/>
              <a:t>&amp; PSOs (25)</a:t>
            </a:r>
          </a:p>
          <a:p>
            <a:endParaRPr lang="en-US" sz="2800" dirty="0" smtClean="0"/>
          </a:p>
          <a:p>
            <a:pPr algn="l"/>
            <a:r>
              <a:rPr lang="en-US" sz="2800" dirty="0" smtClean="0"/>
              <a:t>A</a:t>
            </a:r>
            <a:r>
              <a:rPr lang="en-US" sz="2800" dirty="0"/>
              <a:t>. Evidence of COs being defined for every course (5)</a:t>
            </a:r>
          </a:p>
          <a:p>
            <a:pPr algn="l"/>
            <a:r>
              <a:rPr lang="en-US" sz="2800" dirty="0"/>
              <a:t>B. Availability of COs embedded in the syllabi (5)</a:t>
            </a:r>
          </a:p>
          <a:p>
            <a:pPr algn="l"/>
            <a:r>
              <a:rPr lang="en-US" sz="2800" dirty="0"/>
              <a:t>C. Explanation of </a:t>
            </a:r>
            <a:r>
              <a:rPr lang="en-US" sz="2800" b="1" i="1" dirty="0"/>
              <a:t>Course Articulation Matrix table </a:t>
            </a:r>
            <a:r>
              <a:rPr lang="en-US" sz="2800" dirty="0"/>
              <a:t>to be ascertained (5</a:t>
            </a:r>
            <a:r>
              <a:rPr lang="en-US" sz="2800" dirty="0" smtClean="0"/>
              <a:t>)</a:t>
            </a:r>
            <a:endParaRPr lang="en-US" sz="2800" dirty="0"/>
          </a:p>
          <a:p>
            <a:pPr algn="l"/>
            <a:r>
              <a:rPr lang="en-US" sz="2800" dirty="0"/>
              <a:t>D. </a:t>
            </a:r>
            <a:r>
              <a:rPr lang="en-US" sz="2800" i="1" dirty="0">
                <a:solidFill>
                  <a:srgbClr val="FF0000"/>
                </a:solidFill>
              </a:rPr>
              <a:t>Explanation of Program Articulation Matrix tables to be ascertained </a:t>
            </a:r>
            <a:r>
              <a:rPr lang="en-US" sz="2800" dirty="0"/>
              <a:t>(10)</a:t>
            </a:r>
            <a:endParaRPr lang="en-IN" sz="2800" dirty="0"/>
          </a:p>
        </p:txBody>
      </p:sp>
    </p:spTree>
    <p:extLst>
      <p:ext uri="{BB962C8B-B14F-4D97-AF65-F5344CB8AC3E}">
        <p14:creationId xmlns:p14="http://schemas.microsoft.com/office/powerpoint/2010/main" val="16029971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Shape 4">
            <a:extLst>
              <a:ext uri="{FF2B5EF4-FFF2-40B4-BE49-F238E27FC236}">
                <a16:creationId xmlns="" xmlns:a16="http://schemas.microsoft.com/office/drawing/2014/main" id="{E24BBD85-F4F9-41CD-A42D-C73819790FCE}"/>
              </a:ext>
            </a:extLst>
          </p:cNvPr>
          <p:cNvSpPr/>
          <p:nvPr/>
        </p:nvSpPr>
        <p:spPr>
          <a:xfrm>
            <a:off x="251245" y="1429950"/>
            <a:ext cx="1852534" cy="1565497"/>
          </a:xfrm>
          <a:prstGeom prst="rect">
            <a:avLst/>
          </a:prstGeom>
          <a:solidFill>
            <a:srgbClr val="FFCF37"/>
          </a:solidFill>
          <a:ln>
            <a:noFill/>
          </a:ln>
          <a:effectLst>
            <a:outerShdw blurRad="165100" dist="38100" sx="101000" sy="101000" algn="l" rotWithShape="0">
              <a:prstClr val="black">
                <a:alpha val="4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IN" b="1" dirty="0" smtClean="0">
                <a:solidFill>
                  <a:prstClr val="black"/>
                </a:solidFill>
              </a:rPr>
              <a:t>Mid-</a:t>
            </a:r>
            <a:r>
              <a:rPr lang="en-IN" b="1" dirty="0" err="1" smtClean="0">
                <a:solidFill>
                  <a:prstClr val="black"/>
                </a:solidFill>
              </a:rPr>
              <a:t>Sem</a:t>
            </a:r>
            <a:r>
              <a:rPr lang="en-IN" b="1" dirty="0" smtClean="0">
                <a:solidFill>
                  <a:prstClr val="black"/>
                </a:solidFill>
              </a:rPr>
              <a:t> and End-</a:t>
            </a:r>
            <a:r>
              <a:rPr lang="en-IN" b="1" dirty="0" err="1" smtClean="0">
                <a:solidFill>
                  <a:prstClr val="black"/>
                </a:solidFill>
              </a:rPr>
              <a:t>Sem</a:t>
            </a:r>
            <a:r>
              <a:rPr lang="en-IN" b="1" dirty="0" smtClean="0">
                <a:solidFill>
                  <a:prstClr val="black"/>
                </a:solidFill>
              </a:rPr>
              <a:t> Exam</a:t>
            </a:r>
            <a:endParaRPr lang="en-IN" dirty="0">
              <a:solidFill>
                <a:prstClr val="black"/>
              </a:solidFill>
            </a:endParaRPr>
          </a:p>
        </p:txBody>
      </p:sp>
      <p:sp>
        <p:nvSpPr>
          <p:cNvPr id="63" name="Rectangle 62"/>
          <p:cNvSpPr/>
          <p:nvPr/>
        </p:nvSpPr>
        <p:spPr>
          <a:xfrm>
            <a:off x="7345928" y="5130014"/>
            <a:ext cx="2447762" cy="400110"/>
          </a:xfrm>
          <a:prstGeom prst="rect">
            <a:avLst/>
          </a:prstGeom>
        </p:spPr>
        <p:txBody>
          <a:bodyPr wrap="square">
            <a:spAutoFit/>
          </a:bodyPr>
          <a:lstStyle/>
          <a:p>
            <a:pPr algn="ctr" defTabSz="457200"/>
            <a:endParaRPr lang="en-IN" sz="2000" b="1" dirty="0">
              <a:solidFill>
                <a:prstClr val="black"/>
              </a:solidFill>
              <a:latin typeface="Arial Narrow" panose="020B0606020202030204" pitchFamily="34" charset="0"/>
            </a:endParaRPr>
          </a:p>
        </p:txBody>
      </p:sp>
      <p:sp>
        <p:nvSpPr>
          <p:cNvPr id="65" name="Freeform: Shape 4">
            <a:extLst>
              <a:ext uri="{FF2B5EF4-FFF2-40B4-BE49-F238E27FC236}">
                <a16:creationId xmlns="" xmlns:a16="http://schemas.microsoft.com/office/drawing/2014/main" id="{E24BBD85-F4F9-41CD-A42D-C73819790FCE}"/>
              </a:ext>
            </a:extLst>
          </p:cNvPr>
          <p:cNvSpPr/>
          <p:nvPr/>
        </p:nvSpPr>
        <p:spPr>
          <a:xfrm>
            <a:off x="2103779" y="1426489"/>
            <a:ext cx="1852534" cy="1565497"/>
          </a:xfrm>
          <a:prstGeom prst="rect">
            <a:avLst/>
          </a:prstGeom>
          <a:solidFill>
            <a:srgbClr val="57D3FF"/>
          </a:solidFill>
          <a:ln>
            <a:noFill/>
          </a:ln>
          <a:effectLst>
            <a:outerShdw blurRad="165100" dist="38100" sx="101000" sy="101000" algn="l" rotWithShape="0">
              <a:prstClr val="black">
                <a:alpha val="4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IN" b="1" dirty="0" smtClean="0">
                <a:solidFill>
                  <a:prstClr val="black"/>
                </a:solidFill>
              </a:rPr>
              <a:t>Tutorials</a:t>
            </a:r>
            <a:endParaRPr lang="en-IN" dirty="0">
              <a:solidFill>
                <a:prstClr val="black"/>
              </a:solidFill>
            </a:endParaRPr>
          </a:p>
        </p:txBody>
      </p:sp>
      <p:sp>
        <p:nvSpPr>
          <p:cNvPr id="66" name="Freeform: Shape 4">
            <a:extLst>
              <a:ext uri="{FF2B5EF4-FFF2-40B4-BE49-F238E27FC236}">
                <a16:creationId xmlns="" xmlns:a16="http://schemas.microsoft.com/office/drawing/2014/main" id="{E24BBD85-F4F9-41CD-A42D-C73819790FCE}"/>
              </a:ext>
            </a:extLst>
          </p:cNvPr>
          <p:cNvSpPr/>
          <p:nvPr/>
        </p:nvSpPr>
        <p:spPr>
          <a:xfrm>
            <a:off x="4283665" y="1429950"/>
            <a:ext cx="1852534" cy="1565497"/>
          </a:xfrm>
          <a:prstGeom prst="rect">
            <a:avLst/>
          </a:prstGeom>
          <a:solidFill>
            <a:srgbClr val="EE96AB"/>
          </a:solidFill>
          <a:ln>
            <a:noFill/>
          </a:ln>
          <a:effectLst>
            <a:outerShdw blurRad="165100" dist="38100" sx="101000" sy="101000" algn="l" rotWithShape="0">
              <a:prstClr val="black">
                <a:alpha val="4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IN" b="1" dirty="0" smtClean="0">
                <a:solidFill>
                  <a:prstClr val="black"/>
                </a:solidFill>
              </a:rPr>
              <a:t>Home Assignment</a:t>
            </a:r>
            <a:endParaRPr lang="en-IN" dirty="0">
              <a:solidFill>
                <a:prstClr val="black"/>
              </a:solidFill>
            </a:endParaRPr>
          </a:p>
        </p:txBody>
      </p:sp>
      <p:sp>
        <p:nvSpPr>
          <p:cNvPr id="67" name="Freeform: Shape 4">
            <a:extLst>
              <a:ext uri="{FF2B5EF4-FFF2-40B4-BE49-F238E27FC236}">
                <a16:creationId xmlns="" xmlns:a16="http://schemas.microsoft.com/office/drawing/2014/main" id="{E24BBD85-F4F9-41CD-A42D-C73819790FCE}"/>
              </a:ext>
            </a:extLst>
          </p:cNvPr>
          <p:cNvSpPr/>
          <p:nvPr/>
        </p:nvSpPr>
        <p:spPr>
          <a:xfrm>
            <a:off x="6096005" y="1438257"/>
            <a:ext cx="1852534" cy="1565497"/>
          </a:xfrm>
          <a:prstGeom prst="rect">
            <a:avLst/>
          </a:prstGeom>
          <a:solidFill>
            <a:srgbClr val="CE96F4"/>
          </a:solidFill>
          <a:ln>
            <a:noFill/>
          </a:ln>
          <a:effectLst>
            <a:outerShdw blurRad="165100" dist="38100" sx="101000" sy="101000" algn="l" rotWithShape="0">
              <a:prstClr val="black">
                <a:alpha val="4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IN" b="1" dirty="0" smtClean="0">
                <a:solidFill>
                  <a:prstClr val="black"/>
                </a:solidFill>
              </a:rPr>
              <a:t>Laboratory Test</a:t>
            </a:r>
            <a:endParaRPr lang="en-IN" dirty="0">
              <a:solidFill>
                <a:prstClr val="black"/>
              </a:solidFill>
            </a:endParaRPr>
          </a:p>
        </p:txBody>
      </p:sp>
      <p:sp>
        <p:nvSpPr>
          <p:cNvPr id="68" name="Freeform: Shape 4">
            <a:extLst>
              <a:ext uri="{FF2B5EF4-FFF2-40B4-BE49-F238E27FC236}">
                <a16:creationId xmlns="" xmlns:a16="http://schemas.microsoft.com/office/drawing/2014/main" id="{E24BBD85-F4F9-41CD-A42D-C73819790FCE}"/>
              </a:ext>
            </a:extLst>
          </p:cNvPr>
          <p:cNvSpPr/>
          <p:nvPr/>
        </p:nvSpPr>
        <p:spPr>
          <a:xfrm>
            <a:off x="8335716" y="1403901"/>
            <a:ext cx="1852534" cy="1565497"/>
          </a:xfrm>
          <a:prstGeom prst="rect">
            <a:avLst/>
          </a:prstGeom>
          <a:solidFill>
            <a:srgbClr val="81FF81"/>
          </a:solidFill>
          <a:ln>
            <a:noFill/>
          </a:ln>
          <a:effectLst>
            <a:outerShdw blurRad="165100" dist="38100" sx="101000" sy="101000" algn="l" rotWithShape="0">
              <a:prstClr val="black">
                <a:alpha val="4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IN" b="1" dirty="0" smtClean="0">
                <a:solidFill>
                  <a:prstClr val="black"/>
                </a:solidFill>
              </a:rPr>
              <a:t>Project Work</a:t>
            </a:r>
            <a:endParaRPr lang="en-IN" dirty="0">
              <a:solidFill>
                <a:prstClr val="black"/>
              </a:solidFill>
            </a:endParaRPr>
          </a:p>
        </p:txBody>
      </p:sp>
      <p:sp>
        <p:nvSpPr>
          <p:cNvPr id="69" name="Freeform: Shape 4">
            <a:extLst>
              <a:ext uri="{FF2B5EF4-FFF2-40B4-BE49-F238E27FC236}">
                <a16:creationId xmlns="" xmlns:a16="http://schemas.microsoft.com/office/drawing/2014/main" id="{E24BBD85-F4F9-41CD-A42D-C73819790FCE}"/>
              </a:ext>
            </a:extLst>
          </p:cNvPr>
          <p:cNvSpPr/>
          <p:nvPr/>
        </p:nvSpPr>
        <p:spPr>
          <a:xfrm>
            <a:off x="10188250" y="1396269"/>
            <a:ext cx="1852534" cy="1565497"/>
          </a:xfrm>
          <a:prstGeom prst="rect">
            <a:avLst/>
          </a:prstGeom>
          <a:solidFill>
            <a:srgbClr val="FF8181"/>
          </a:solidFill>
          <a:ln>
            <a:noFill/>
          </a:ln>
          <a:effectLst>
            <a:outerShdw blurRad="165100" dist="38100" sx="101000" sy="101000" algn="l" rotWithShape="0">
              <a:prstClr val="black">
                <a:alpha val="4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IN" dirty="0">
              <a:solidFill>
                <a:prstClr val="black"/>
              </a:solidFill>
            </a:endParaRPr>
          </a:p>
        </p:txBody>
      </p:sp>
      <p:sp>
        <p:nvSpPr>
          <p:cNvPr id="4" name="Rectangle 3"/>
          <p:cNvSpPr/>
          <p:nvPr/>
        </p:nvSpPr>
        <p:spPr>
          <a:xfrm>
            <a:off x="3693831" y="306791"/>
            <a:ext cx="4241610" cy="769441"/>
          </a:xfrm>
          <a:prstGeom prst="rect">
            <a:avLst/>
          </a:prstGeom>
        </p:spPr>
        <p:txBody>
          <a:bodyPr wrap="none">
            <a:spAutoFit/>
          </a:bodyPr>
          <a:lstStyle/>
          <a:p>
            <a:pPr algn="ctr" defTabSz="457200"/>
            <a:r>
              <a:rPr lang="en-US" sz="4400" b="1" dirty="0" smtClean="0">
                <a:ln w="0"/>
                <a:effectLst>
                  <a:outerShdw blurRad="38100" dist="19050" dir="2700000" algn="tl" rotWithShape="0">
                    <a:prstClr val="black">
                      <a:alpha val="40000"/>
                    </a:prstClr>
                  </a:outerShdw>
                </a:effectLst>
                <a:latin typeface="Arial Narrow" panose="020B0606020202030204" pitchFamily="34" charset="0"/>
              </a:rPr>
              <a:t>Assessment Tools</a:t>
            </a:r>
            <a:endParaRPr lang="en-US" sz="4400" b="1" dirty="0">
              <a:ln w="0"/>
              <a:effectLst>
                <a:outerShdw blurRad="38100" dist="19050" dir="2700000" algn="tl" rotWithShape="0">
                  <a:prstClr val="black">
                    <a:alpha val="40000"/>
                  </a:prstClr>
                </a:outerShdw>
              </a:effectLst>
              <a:latin typeface="Arial Narrow" panose="020B0606020202030204" pitchFamily="34" charset="0"/>
            </a:endParaRPr>
          </a:p>
        </p:txBody>
      </p:sp>
      <p:sp>
        <p:nvSpPr>
          <p:cNvPr id="132" name="Freeform: Shape 10">
            <a:extLst>
              <a:ext uri="{FF2B5EF4-FFF2-40B4-BE49-F238E27FC236}">
                <a16:creationId xmlns="" xmlns:a16="http://schemas.microsoft.com/office/drawing/2014/main" id="{0A1A17A0-5214-429D-8C20-F3CD8EED0067}"/>
              </a:ext>
            </a:extLst>
          </p:cNvPr>
          <p:cNvSpPr/>
          <p:nvPr/>
        </p:nvSpPr>
        <p:spPr>
          <a:xfrm rot="21115844">
            <a:off x="1927899" y="3455467"/>
            <a:ext cx="1050567" cy="1358440"/>
          </a:xfrm>
          <a:custGeom>
            <a:avLst/>
            <a:gdLst>
              <a:gd name="connsiteX0" fmla="*/ 0 w 1252024"/>
              <a:gd name="connsiteY0" fmla="*/ 1026941 h 1223889"/>
              <a:gd name="connsiteX1" fmla="*/ 675249 w 1252024"/>
              <a:gd name="connsiteY1" fmla="*/ 0 h 1223889"/>
              <a:gd name="connsiteX2" fmla="*/ 1055077 w 1252024"/>
              <a:gd name="connsiteY2" fmla="*/ 98473 h 1223889"/>
              <a:gd name="connsiteX3" fmla="*/ 1252024 w 1252024"/>
              <a:gd name="connsiteY3" fmla="*/ 1223889 h 1223889"/>
            </a:gdLst>
            <a:ahLst/>
            <a:cxnLst>
              <a:cxn ang="0">
                <a:pos x="connsiteX0" y="connsiteY0"/>
              </a:cxn>
              <a:cxn ang="0">
                <a:pos x="connsiteX1" y="connsiteY1"/>
              </a:cxn>
              <a:cxn ang="0">
                <a:pos x="connsiteX2" y="connsiteY2"/>
              </a:cxn>
              <a:cxn ang="0">
                <a:pos x="connsiteX3" y="connsiteY3"/>
              </a:cxn>
            </a:cxnLst>
            <a:rect l="l" t="t" r="r" b="b"/>
            <a:pathLst>
              <a:path w="1252024" h="1223889">
                <a:moveTo>
                  <a:pt x="0" y="1026941"/>
                </a:moveTo>
                <a:lnTo>
                  <a:pt x="675249" y="0"/>
                </a:lnTo>
                <a:lnTo>
                  <a:pt x="1055077" y="98473"/>
                </a:lnTo>
                <a:lnTo>
                  <a:pt x="1252024" y="1223889"/>
                </a:lnTo>
              </a:path>
            </a:pathLst>
          </a:custGeom>
          <a:noFill/>
          <a:ln>
            <a:solidFill>
              <a:schemeClr val="bg1"/>
            </a:solidFill>
          </a:ln>
          <a:effectLst>
            <a:outerShdw dist="76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grpSp>
        <p:nvGrpSpPr>
          <p:cNvPr id="1030" name="Group 1029"/>
          <p:cNvGrpSpPr/>
          <p:nvPr/>
        </p:nvGrpSpPr>
        <p:grpSpPr>
          <a:xfrm>
            <a:off x="283282" y="3938195"/>
            <a:ext cx="2155132" cy="1900215"/>
            <a:chOff x="283282" y="3938195"/>
            <a:chExt cx="2155132" cy="1900215"/>
          </a:xfrm>
        </p:grpSpPr>
        <p:grpSp>
          <p:nvGrpSpPr>
            <p:cNvPr id="13" name="Group 12">
              <a:extLst>
                <a:ext uri="{FF2B5EF4-FFF2-40B4-BE49-F238E27FC236}">
                  <a16:creationId xmlns="" xmlns:a16="http://schemas.microsoft.com/office/drawing/2014/main" id="{9F5973D6-74BD-4A55-8C80-DB922F64BB3E}"/>
                </a:ext>
              </a:extLst>
            </p:cNvPr>
            <p:cNvGrpSpPr/>
            <p:nvPr/>
          </p:nvGrpSpPr>
          <p:grpSpPr>
            <a:xfrm rot="21115844">
              <a:off x="283282" y="3938195"/>
              <a:ext cx="2155132" cy="1900215"/>
              <a:chOff x="2388335" y="1636826"/>
              <a:chExt cx="2091712" cy="1415210"/>
            </a:xfrm>
          </p:grpSpPr>
          <p:sp>
            <p:nvSpPr>
              <p:cNvPr id="14" name="Rectangle: Rounded Corners 3">
                <a:extLst>
                  <a:ext uri="{FF2B5EF4-FFF2-40B4-BE49-F238E27FC236}">
                    <a16:creationId xmlns="" xmlns:a16="http://schemas.microsoft.com/office/drawing/2014/main" id="{6E24FA8D-EFB7-4DB8-97BD-19864994B1E6}"/>
                  </a:ext>
                </a:extLst>
              </p:cNvPr>
              <p:cNvSpPr/>
              <p:nvPr/>
            </p:nvSpPr>
            <p:spPr>
              <a:xfrm rot="481027">
                <a:off x="2403082" y="1636826"/>
                <a:ext cx="2076965" cy="1415210"/>
              </a:xfrm>
              <a:prstGeom prst="roundRect">
                <a:avLst>
                  <a:gd name="adj" fmla="val 8432"/>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15" name="Rectangle: Rounded Corners 4">
                <a:extLst>
                  <a:ext uri="{FF2B5EF4-FFF2-40B4-BE49-F238E27FC236}">
                    <a16:creationId xmlns="" xmlns:a16="http://schemas.microsoft.com/office/drawing/2014/main" id="{A3E22C48-8F16-427E-926E-91C12BE6594E}"/>
                  </a:ext>
                </a:extLst>
              </p:cNvPr>
              <p:cNvSpPr/>
              <p:nvPr/>
            </p:nvSpPr>
            <p:spPr>
              <a:xfrm rot="481027">
                <a:off x="2388335" y="1665940"/>
                <a:ext cx="2086693" cy="1243140"/>
              </a:xfrm>
              <a:prstGeom prst="roundRect">
                <a:avLst>
                  <a:gd name="adj" fmla="val 8432"/>
                </a:avLst>
              </a:prstGeom>
              <a:gradFill>
                <a:gsLst>
                  <a:gs pos="0">
                    <a:schemeClr val="bg1"/>
                  </a:gs>
                  <a:gs pos="100000">
                    <a:schemeClr val="bg1">
                      <a:lumMod val="9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grpSp>
        <p:sp>
          <p:nvSpPr>
            <p:cNvPr id="60" name="Rectangle 59"/>
            <p:cNvSpPr/>
            <p:nvPr/>
          </p:nvSpPr>
          <p:spPr>
            <a:xfrm>
              <a:off x="304800" y="4580467"/>
              <a:ext cx="1828800" cy="707886"/>
            </a:xfrm>
            <a:prstGeom prst="rect">
              <a:avLst/>
            </a:prstGeom>
          </p:spPr>
          <p:txBody>
            <a:bodyPr wrap="square">
              <a:spAutoFit/>
            </a:bodyPr>
            <a:lstStyle/>
            <a:p>
              <a:pPr algn="ctr" defTabSz="457200"/>
              <a:r>
                <a:rPr lang="en-US" sz="2000" b="1" dirty="0" smtClean="0">
                  <a:solidFill>
                    <a:prstClr val="black"/>
                  </a:solidFill>
                  <a:latin typeface="Arial Narrow" panose="020B0606020202030204" pitchFamily="34" charset="0"/>
                </a:rPr>
                <a:t>Employer’s Feedback</a:t>
              </a:r>
              <a:endParaRPr lang="en-US" sz="2000" b="1" dirty="0">
                <a:solidFill>
                  <a:prstClr val="black"/>
                </a:solidFill>
                <a:latin typeface="Arial Narrow" panose="020B0606020202030204" pitchFamily="34" charset="0"/>
              </a:endParaRPr>
            </a:p>
          </p:txBody>
        </p:sp>
      </p:grpSp>
      <p:grpSp>
        <p:nvGrpSpPr>
          <p:cNvPr id="1025" name="Group 1024"/>
          <p:cNvGrpSpPr/>
          <p:nvPr/>
        </p:nvGrpSpPr>
        <p:grpSpPr>
          <a:xfrm>
            <a:off x="2639560" y="4430107"/>
            <a:ext cx="2140765" cy="1610063"/>
            <a:chOff x="2189434" y="4672291"/>
            <a:chExt cx="1872744" cy="1900215"/>
          </a:xfrm>
        </p:grpSpPr>
        <p:grpSp>
          <p:nvGrpSpPr>
            <p:cNvPr id="83" name="Group 82">
              <a:extLst>
                <a:ext uri="{FF2B5EF4-FFF2-40B4-BE49-F238E27FC236}">
                  <a16:creationId xmlns="" xmlns:a16="http://schemas.microsoft.com/office/drawing/2014/main" id="{9F5973D6-74BD-4A55-8C80-DB922F64BB3E}"/>
                </a:ext>
              </a:extLst>
            </p:cNvPr>
            <p:cNvGrpSpPr/>
            <p:nvPr/>
          </p:nvGrpSpPr>
          <p:grpSpPr>
            <a:xfrm rot="21115844">
              <a:off x="2189434" y="4672291"/>
              <a:ext cx="1872744" cy="1900215"/>
              <a:chOff x="2303767" y="2151029"/>
              <a:chExt cx="2086693" cy="1415210"/>
            </a:xfrm>
          </p:grpSpPr>
          <p:sp>
            <p:nvSpPr>
              <p:cNvPr id="84" name="Rectangle: Rounded Corners 3">
                <a:extLst>
                  <a:ext uri="{FF2B5EF4-FFF2-40B4-BE49-F238E27FC236}">
                    <a16:creationId xmlns="" xmlns:a16="http://schemas.microsoft.com/office/drawing/2014/main" id="{6E24FA8D-EFB7-4DB8-97BD-19864994B1E6}"/>
                  </a:ext>
                </a:extLst>
              </p:cNvPr>
              <p:cNvSpPr/>
              <p:nvPr/>
            </p:nvSpPr>
            <p:spPr>
              <a:xfrm rot="481027">
                <a:off x="2308119" y="2151029"/>
                <a:ext cx="2076965" cy="1415210"/>
              </a:xfrm>
              <a:prstGeom prst="roundRect">
                <a:avLst>
                  <a:gd name="adj" fmla="val 8432"/>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85" name="Rectangle: Rounded Corners 4">
                <a:extLst>
                  <a:ext uri="{FF2B5EF4-FFF2-40B4-BE49-F238E27FC236}">
                    <a16:creationId xmlns="" xmlns:a16="http://schemas.microsoft.com/office/drawing/2014/main" id="{A3E22C48-8F16-427E-926E-91C12BE6594E}"/>
                  </a:ext>
                </a:extLst>
              </p:cNvPr>
              <p:cNvSpPr/>
              <p:nvPr/>
            </p:nvSpPr>
            <p:spPr>
              <a:xfrm rot="481027">
                <a:off x="2303767" y="2252251"/>
                <a:ext cx="2086693" cy="1243140"/>
              </a:xfrm>
              <a:prstGeom prst="roundRect">
                <a:avLst>
                  <a:gd name="adj" fmla="val 8432"/>
                </a:avLst>
              </a:prstGeom>
              <a:gradFill>
                <a:gsLst>
                  <a:gs pos="0">
                    <a:schemeClr val="bg1"/>
                  </a:gs>
                  <a:gs pos="100000">
                    <a:schemeClr val="bg1">
                      <a:lumMod val="9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grpSp>
        <p:sp>
          <p:nvSpPr>
            <p:cNvPr id="61" name="Rectangle 60"/>
            <p:cNvSpPr/>
            <p:nvPr/>
          </p:nvSpPr>
          <p:spPr>
            <a:xfrm>
              <a:off x="2407070" y="4931317"/>
              <a:ext cx="1396683" cy="1126048"/>
            </a:xfrm>
            <a:prstGeom prst="rect">
              <a:avLst/>
            </a:prstGeom>
          </p:spPr>
          <p:txBody>
            <a:bodyPr wrap="square">
              <a:spAutoFit/>
            </a:bodyPr>
            <a:lstStyle/>
            <a:p>
              <a:pPr algn="ctr" defTabSz="457200"/>
              <a:r>
                <a:rPr lang="en-IN" b="1" dirty="0" smtClean="0">
                  <a:solidFill>
                    <a:prstClr val="black"/>
                  </a:solidFill>
                  <a:latin typeface="Arial Narrow" panose="020B0606020202030204" pitchFamily="34" charset="0"/>
                </a:rPr>
                <a:t>Alumni Feedback</a:t>
              </a:r>
            </a:p>
            <a:p>
              <a:pPr algn="ctr" defTabSz="457200"/>
              <a:r>
                <a:rPr lang="en-IN" sz="2000" b="1" dirty="0" smtClean="0">
                  <a:solidFill>
                    <a:prstClr val="black"/>
                  </a:solidFill>
                  <a:latin typeface="Arial Narrow" panose="020B0606020202030204" pitchFamily="34" charset="0"/>
                </a:rPr>
                <a:t>Exit survey </a:t>
              </a:r>
              <a:endParaRPr lang="en-IN" sz="2000" b="1" dirty="0">
                <a:solidFill>
                  <a:prstClr val="black"/>
                </a:solidFill>
                <a:latin typeface="Arial Narrow" panose="020B0606020202030204" pitchFamily="34" charset="0"/>
              </a:endParaRPr>
            </a:p>
          </p:txBody>
        </p:sp>
      </p:grpSp>
      <p:sp>
        <p:nvSpPr>
          <p:cNvPr id="138" name="Freeform: Shape 10">
            <a:extLst>
              <a:ext uri="{FF2B5EF4-FFF2-40B4-BE49-F238E27FC236}">
                <a16:creationId xmlns="" xmlns:a16="http://schemas.microsoft.com/office/drawing/2014/main" id="{0A1A17A0-5214-429D-8C20-F3CD8EED0067}"/>
              </a:ext>
            </a:extLst>
          </p:cNvPr>
          <p:cNvSpPr/>
          <p:nvPr/>
        </p:nvSpPr>
        <p:spPr>
          <a:xfrm rot="21115844">
            <a:off x="6473265" y="3549380"/>
            <a:ext cx="1050567" cy="1358440"/>
          </a:xfrm>
          <a:custGeom>
            <a:avLst/>
            <a:gdLst>
              <a:gd name="connsiteX0" fmla="*/ 0 w 1252024"/>
              <a:gd name="connsiteY0" fmla="*/ 1026941 h 1223889"/>
              <a:gd name="connsiteX1" fmla="*/ 675249 w 1252024"/>
              <a:gd name="connsiteY1" fmla="*/ 0 h 1223889"/>
              <a:gd name="connsiteX2" fmla="*/ 1055077 w 1252024"/>
              <a:gd name="connsiteY2" fmla="*/ 98473 h 1223889"/>
              <a:gd name="connsiteX3" fmla="*/ 1252024 w 1252024"/>
              <a:gd name="connsiteY3" fmla="*/ 1223889 h 1223889"/>
            </a:gdLst>
            <a:ahLst/>
            <a:cxnLst>
              <a:cxn ang="0">
                <a:pos x="connsiteX0" y="connsiteY0"/>
              </a:cxn>
              <a:cxn ang="0">
                <a:pos x="connsiteX1" y="connsiteY1"/>
              </a:cxn>
              <a:cxn ang="0">
                <a:pos x="connsiteX2" y="connsiteY2"/>
              </a:cxn>
              <a:cxn ang="0">
                <a:pos x="connsiteX3" y="connsiteY3"/>
              </a:cxn>
            </a:cxnLst>
            <a:rect l="l" t="t" r="r" b="b"/>
            <a:pathLst>
              <a:path w="1252024" h="1223889">
                <a:moveTo>
                  <a:pt x="0" y="1026941"/>
                </a:moveTo>
                <a:lnTo>
                  <a:pt x="675249" y="0"/>
                </a:lnTo>
                <a:lnTo>
                  <a:pt x="1055077" y="98473"/>
                </a:lnTo>
                <a:lnTo>
                  <a:pt x="1252024" y="1223889"/>
                </a:lnTo>
              </a:path>
            </a:pathLst>
          </a:custGeom>
          <a:noFill/>
          <a:ln>
            <a:solidFill>
              <a:schemeClr val="bg1"/>
            </a:solidFill>
          </a:ln>
          <a:effectLst>
            <a:outerShdw dist="76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grpSp>
        <p:nvGrpSpPr>
          <p:cNvPr id="127" name="Group 126"/>
          <p:cNvGrpSpPr/>
          <p:nvPr/>
        </p:nvGrpSpPr>
        <p:grpSpPr>
          <a:xfrm>
            <a:off x="7416784" y="4304838"/>
            <a:ext cx="2093115" cy="1891311"/>
            <a:chOff x="7137941" y="4548385"/>
            <a:chExt cx="1872744" cy="1900214"/>
          </a:xfrm>
        </p:grpSpPr>
        <p:grpSp>
          <p:nvGrpSpPr>
            <p:cNvPr id="103" name="Group 102">
              <a:extLst>
                <a:ext uri="{FF2B5EF4-FFF2-40B4-BE49-F238E27FC236}">
                  <a16:creationId xmlns="" xmlns:a16="http://schemas.microsoft.com/office/drawing/2014/main" id="{9F5973D6-74BD-4A55-8C80-DB922F64BB3E}"/>
                </a:ext>
              </a:extLst>
            </p:cNvPr>
            <p:cNvGrpSpPr/>
            <p:nvPr/>
          </p:nvGrpSpPr>
          <p:grpSpPr>
            <a:xfrm rot="21115844">
              <a:off x="7137941" y="4548385"/>
              <a:ext cx="1872744" cy="1900214"/>
              <a:chOff x="2303767" y="2151029"/>
              <a:chExt cx="2086693" cy="1415210"/>
            </a:xfrm>
          </p:grpSpPr>
          <p:sp>
            <p:nvSpPr>
              <p:cNvPr id="104" name="Rectangle: Rounded Corners 3">
                <a:extLst>
                  <a:ext uri="{FF2B5EF4-FFF2-40B4-BE49-F238E27FC236}">
                    <a16:creationId xmlns="" xmlns:a16="http://schemas.microsoft.com/office/drawing/2014/main" id="{6E24FA8D-EFB7-4DB8-97BD-19864994B1E6}"/>
                  </a:ext>
                </a:extLst>
              </p:cNvPr>
              <p:cNvSpPr/>
              <p:nvPr/>
            </p:nvSpPr>
            <p:spPr>
              <a:xfrm rot="481027">
                <a:off x="2308119" y="2151029"/>
                <a:ext cx="2076965" cy="1415210"/>
              </a:xfrm>
              <a:prstGeom prst="roundRect">
                <a:avLst>
                  <a:gd name="adj" fmla="val 8432"/>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105" name="Rectangle: Rounded Corners 4">
                <a:extLst>
                  <a:ext uri="{FF2B5EF4-FFF2-40B4-BE49-F238E27FC236}">
                    <a16:creationId xmlns="" xmlns:a16="http://schemas.microsoft.com/office/drawing/2014/main" id="{A3E22C48-8F16-427E-926E-91C12BE6594E}"/>
                  </a:ext>
                </a:extLst>
              </p:cNvPr>
              <p:cNvSpPr/>
              <p:nvPr/>
            </p:nvSpPr>
            <p:spPr>
              <a:xfrm rot="481027">
                <a:off x="2303767" y="2252251"/>
                <a:ext cx="2086693" cy="1243140"/>
              </a:xfrm>
              <a:prstGeom prst="roundRect">
                <a:avLst>
                  <a:gd name="adj" fmla="val 8432"/>
                </a:avLst>
              </a:prstGeom>
              <a:gradFill>
                <a:gsLst>
                  <a:gs pos="0">
                    <a:schemeClr val="bg1"/>
                  </a:gs>
                  <a:gs pos="100000">
                    <a:schemeClr val="bg1">
                      <a:lumMod val="9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grpSp>
        <p:sp>
          <p:nvSpPr>
            <p:cNvPr id="70" name="Rectangle 69"/>
            <p:cNvSpPr/>
            <p:nvPr/>
          </p:nvSpPr>
          <p:spPr>
            <a:xfrm>
              <a:off x="7485431" y="4913305"/>
              <a:ext cx="1275796" cy="1205979"/>
            </a:xfrm>
            <a:prstGeom prst="rect">
              <a:avLst/>
            </a:prstGeom>
          </p:spPr>
          <p:txBody>
            <a:bodyPr wrap="square">
              <a:spAutoFit/>
            </a:bodyPr>
            <a:lstStyle/>
            <a:p>
              <a:pPr algn="ctr" defTabSz="457200"/>
              <a:r>
                <a:rPr lang="en-IN" b="1" dirty="0" smtClean="0">
                  <a:solidFill>
                    <a:prstClr val="black"/>
                  </a:solidFill>
                  <a:latin typeface="Arial Narrow" panose="020B0606020202030204" pitchFamily="34" charset="0"/>
                </a:rPr>
                <a:t>Publications/Patent/</a:t>
              </a:r>
            </a:p>
            <a:p>
              <a:pPr algn="ctr" defTabSz="457200"/>
              <a:r>
                <a:rPr lang="en-IN" b="1" dirty="0" smtClean="0">
                  <a:solidFill>
                    <a:prstClr val="black"/>
                  </a:solidFill>
                  <a:latin typeface="Arial Narrow" panose="020B0606020202030204" pitchFamily="34" charset="0"/>
                </a:rPr>
                <a:t>Awards/</a:t>
              </a:r>
            </a:p>
            <a:p>
              <a:pPr algn="ctr" defTabSz="457200"/>
              <a:r>
                <a:rPr lang="en-IN" b="1" dirty="0" smtClean="0">
                  <a:solidFill>
                    <a:prstClr val="black"/>
                  </a:solidFill>
                  <a:latin typeface="Arial Narrow" panose="020B0606020202030204" pitchFamily="34" charset="0"/>
                </a:rPr>
                <a:t>Rubrics</a:t>
              </a:r>
              <a:endParaRPr lang="en-IN" dirty="0">
                <a:solidFill>
                  <a:prstClr val="black"/>
                </a:solidFill>
                <a:latin typeface="Arial Narrow" panose="020B0606020202030204" pitchFamily="34" charset="0"/>
              </a:endParaRPr>
            </a:p>
          </p:txBody>
        </p:sp>
      </p:grpSp>
      <p:grpSp>
        <p:nvGrpSpPr>
          <p:cNvPr id="1024" name="Group 1023"/>
          <p:cNvGrpSpPr/>
          <p:nvPr/>
        </p:nvGrpSpPr>
        <p:grpSpPr>
          <a:xfrm>
            <a:off x="4986620" y="3957246"/>
            <a:ext cx="2279076" cy="1900215"/>
            <a:chOff x="4177615" y="4673207"/>
            <a:chExt cx="1994517" cy="1900215"/>
          </a:xfrm>
        </p:grpSpPr>
        <p:grpSp>
          <p:nvGrpSpPr>
            <p:cNvPr id="93" name="Group 92">
              <a:extLst>
                <a:ext uri="{FF2B5EF4-FFF2-40B4-BE49-F238E27FC236}">
                  <a16:creationId xmlns="" xmlns:a16="http://schemas.microsoft.com/office/drawing/2014/main" id="{9F5973D6-74BD-4A55-8C80-DB922F64BB3E}"/>
                </a:ext>
              </a:extLst>
            </p:cNvPr>
            <p:cNvGrpSpPr/>
            <p:nvPr/>
          </p:nvGrpSpPr>
          <p:grpSpPr>
            <a:xfrm rot="21115844">
              <a:off x="4218573" y="4673207"/>
              <a:ext cx="1872744" cy="1900215"/>
              <a:chOff x="2303767" y="2151029"/>
              <a:chExt cx="2086693" cy="1415210"/>
            </a:xfrm>
          </p:grpSpPr>
          <p:sp>
            <p:nvSpPr>
              <p:cNvPr id="94" name="Rectangle: Rounded Corners 3">
                <a:extLst>
                  <a:ext uri="{FF2B5EF4-FFF2-40B4-BE49-F238E27FC236}">
                    <a16:creationId xmlns="" xmlns:a16="http://schemas.microsoft.com/office/drawing/2014/main" id="{6E24FA8D-EFB7-4DB8-97BD-19864994B1E6}"/>
                  </a:ext>
                </a:extLst>
              </p:cNvPr>
              <p:cNvSpPr/>
              <p:nvPr/>
            </p:nvSpPr>
            <p:spPr>
              <a:xfrm rot="481027">
                <a:off x="2308119" y="2151029"/>
                <a:ext cx="2076965" cy="1415210"/>
              </a:xfrm>
              <a:prstGeom prst="roundRect">
                <a:avLst>
                  <a:gd name="adj" fmla="val 8432"/>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95" name="Rectangle: Rounded Corners 4">
                <a:extLst>
                  <a:ext uri="{FF2B5EF4-FFF2-40B4-BE49-F238E27FC236}">
                    <a16:creationId xmlns="" xmlns:a16="http://schemas.microsoft.com/office/drawing/2014/main" id="{A3E22C48-8F16-427E-926E-91C12BE6594E}"/>
                  </a:ext>
                </a:extLst>
              </p:cNvPr>
              <p:cNvSpPr/>
              <p:nvPr/>
            </p:nvSpPr>
            <p:spPr>
              <a:xfrm rot="481027">
                <a:off x="2303767" y="2252251"/>
                <a:ext cx="2086693" cy="1243140"/>
              </a:xfrm>
              <a:prstGeom prst="roundRect">
                <a:avLst>
                  <a:gd name="adj" fmla="val 8432"/>
                </a:avLst>
              </a:prstGeom>
              <a:gradFill>
                <a:gsLst>
                  <a:gs pos="0">
                    <a:schemeClr val="bg1"/>
                  </a:gs>
                  <a:gs pos="100000">
                    <a:schemeClr val="bg1">
                      <a:lumMod val="9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grpSp>
        <p:sp>
          <p:nvSpPr>
            <p:cNvPr id="62" name="Rectangle 61"/>
            <p:cNvSpPr/>
            <p:nvPr/>
          </p:nvSpPr>
          <p:spPr>
            <a:xfrm>
              <a:off x="4177615" y="5054712"/>
              <a:ext cx="1994517" cy="923330"/>
            </a:xfrm>
            <a:prstGeom prst="rect">
              <a:avLst/>
            </a:prstGeom>
          </p:spPr>
          <p:txBody>
            <a:bodyPr wrap="square">
              <a:spAutoFit/>
            </a:bodyPr>
            <a:lstStyle/>
            <a:p>
              <a:pPr algn="ctr" defTabSz="457200"/>
              <a:r>
                <a:rPr lang="en-IN" b="1" dirty="0" smtClean="0">
                  <a:solidFill>
                    <a:prstClr val="black"/>
                  </a:solidFill>
                  <a:latin typeface="Arial Narrow" panose="020B0606020202030204" pitchFamily="34" charset="0"/>
                </a:rPr>
                <a:t>Result of GATE/CAT/GRE/Any national level test</a:t>
              </a:r>
              <a:endParaRPr lang="en-IN" sz="2000" b="1" dirty="0">
                <a:solidFill>
                  <a:prstClr val="black"/>
                </a:solidFill>
                <a:latin typeface="Arial Narrow" panose="020B0606020202030204" pitchFamily="34" charset="0"/>
              </a:endParaRPr>
            </a:p>
          </p:txBody>
        </p:sp>
      </p:grpSp>
      <p:sp>
        <p:nvSpPr>
          <p:cNvPr id="139" name="Freeform: Shape 10">
            <a:extLst>
              <a:ext uri="{FF2B5EF4-FFF2-40B4-BE49-F238E27FC236}">
                <a16:creationId xmlns="" xmlns:a16="http://schemas.microsoft.com/office/drawing/2014/main" id="{0A1A17A0-5214-429D-8C20-F3CD8EED0067}"/>
              </a:ext>
            </a:extLst>
          </p:cNvPr>
          <p:cNvSpPr/>
          <p:nvPr/>
        </p:nvSpPr>
        <p:spPr>
          <a:xfrm rot="21115844" flipH="1">
            <a:off x="10547999" y="3700588"/>
            <a:ext cx="1067084" cy="1358440"/>
          </a:xfrm>
          <a:custGeom>
            <a:avLst/>
            <a:gdLst>
              <a:gd name="connsiteX0" fmla="*/ 0 w 1252024"/>
              <a:gd name="connsiteY0" fmla="*/ 1026941 h 1223889"/>
              <a:gd name="connsiteX1" fmla="*/ 675249 w 1252024"/>
              <a:gd name="connsiteY1" fmla="*/ 0 h 1223889"/>
              <a:gd name="connsiteX2" fmla="*/ 1055077 w 1252024"/>
              <a:gd name="connsiteY2" fmla="*/ 98473 h 1223889"/>
              <a:gd name="connsiteX3" fmla="*/ 1252024 w 1252024"/>
              <a:gd name="connsiteY3" fmla="*/ 1223889 h 1223889"/>
            </a:gdLst>
            <a:ahLst/>
            <a:cxnLst>
              <a:cxn ang="0">
                <a:pos x="connsiteX0" y="connsiteY0"/>
              </a:cxn>
              <a:cxn ang="0">
                <a:pos x="connsiteX1" y="connsiteY1"/>
              </a:cxn>
              <a:cxn ang="0">
                <a:pos x="connsiteX2" y="connsiteY2"/>
              </a:cxn>
              <a:cxn ang="0">
                <a:pos x="connsiteX3" y="connsiteY3"/>
              </a:cxn>
            </a:cxnLst>
            <a:rect l="l" t="t" r="r" b="b"/>
            <a:pathLst>
              <a:path w="1252024" h="1223889">
                <a:moveTo>
                  <a:pt x="0" y="1026941"/>
                </a:moveTo>
                <a:lnTo>
                  <a:pt x="675249" y="0"/>
                </a:lnTo>
                <a:lnTo>
                  <a:pt x="1055077" y="98473"/>
                </a:lnTo>
                <a:lnTo>
                  <a:pt x="1252024" y="1223889"/>
                </a:lnTo>
              </a:path>
            </a:pathLst>
          </a:custGeom>
          <a:noFill/>
          <a:ln>
            <a:solidFill>
              <a:schemeClr val="bg1"/>
            </a:solidFill>
          </a:ln>
          <a:effectLst>
            <a:outerShdw dist="76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71" name="Rectangle 70"/>
          <p:cNvSpPr/>
          <p:nvPr/>
        </p:nvSpPr>
        <p:spPr>
          <a:xfrm>
            <a:off x="8913" y="3266255"/>
            <a:ext cx="12180269" cy="5141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grpSp>
        <p:nvGrpSpPr>
          <p:cNvPr id="126" name="Group 125"/>
          <p:cNvGrpSpPr/>
          <p:nvPr/>
        </p:nvGrpSpPr>
        <p:grpSpPr>
          <a:xfrm>
            <a:off x="10087429" y="3918857"/>
            <a:ext cx="1872342" cy="1897667"/>
            <a:chOff x="8181755" y="4654624"/>
            <a:chExt cx="1872744" cy="1900215"/>
          </a:xfrm>
        </p:grpSpPr>
        <p:grpSp>
          <p:nvGrpSpPr>
            <p:cNvPr id="113" name="Group 112">
              <a:extLst>
                <a:ext uri="{FF2B5EF4-FFF2-40B4-BE49-F238E27FC236}">
                  <a16:creationId xmlns="" xmlns:a16="http://schemas.microsoft.com/office/drawing/2014/main" id="{9F5973D6-74BD-4A55-8C80-DB922F64BB3E}"/>
                </a:ext>
              </a:extLst>
            </p:cNvPr>
            <p:cNvGrpSpPr/>
            <p:nvPr/>
          </p:nvGrpSpPr>
          <p:grpSpPr>
            <a:xfrm rot="21115844">
              <a:off x="8181755" y="4654624"/>
              <a:ext cx="1872744" cy="1900215"/>
              <a:chOff x="2303767" y="2151029"/>
              <a:chExt cx="2086693" cy="1415210"/>
            </a:xfrm>
          </p:grpSpPr>
          <p:sp>
            <p:nvSpPr>
              <p:cNvPr id="114" name="Rectangle: Rounded Corners 3">
                <a:extLst>
                  <a:ext uri="{FF2B5EF4-FFF2-40B4-BE49-F238E27FC236}">
                    <a16:creationId xmlns="" xmlns:a16="http://schemas.microsoft.com/office/drawing/2014/main" id="{6E24FA8D-EFB7-4DB8-97BD-19864994B1E6}"/>
                  </a:ext>
                </a:extLst>
              </p:cNvPr>
              <p:cNvSpPr/>
              <p:nvPr/>
            </p:nvSpPr>
            <p:spPr>
              <a:xfrm rot="481027">
                <a:off x="2308119" y="2151029"/>
                <a:ext cx="2076965" cy="1415210"/>
              </a:xfrm>
              <a:prstGeom prst="roundRect">
                <a:avLst>
                  <a:gd name="adj" fmla="val 8432"/>
                </a:avLst>
              </a:prstGeom>
              <a:solidFill>
                <a:srgbClr val="00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115" name="Rectangle: Rounded Corners 4">
                <a:extLst>
                  <a:ext uri="{FF2B5EF4-FFF2-40B4-BE49-F238E27FC236}">
                    <a16:creationId xmlns="" xmlns:a16="http://schemas.microsoft.com/office/drawing/2014/main" id="{A3E22C48-8F16-427E-926E-91C12BE6594E}"/>
                  </a:ext>
                </a:extLst>
              </p:cNvPr>
              <p:cNvSpPr/>
              <p:nvPr/>
            </p:nvSpPr>
            <p:spPr>
              <a:xfrm rot="481027">
                <a:off x="2303767" y="2252251"/>
                <a:ext cx="2086693" cy="1243140"/>
              </a:xfrm>
              <a:prstGeom prst="roundRect">
                <a:avLst>
                  <a:gd name="adj" fmla="val 8432"/>
                </a:avLst>
              </a:prstGeom>
              <a:gradFill>
                <a:gsLst>
                  <a:gs pos="0">
                    <a:schemeClr val="bg1"/>
                  </a:gs>
                  <a:gs pos="100000">
                    <a:schemeClr val="bg1">
                      <a:lumMod val="9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grpSp>
        <p:sp>
          <p:nvSpPr>
            <p:cNvPr id="64" name="Rectangle 63"/>
            <p:cNvSpPr/>
            <p:nvPr/>
          </p:nvSpPr>
          <p:spPr>
            <a:xfrm>
              <a:off x="8369874" y="5051459"/>
              <a:ext cx="1376955" cy="1200329"/>
            </a:xfrm>
            <a:prstGeom prst="rect">
              <a:avLst/>
            </a:prstGeom>
          </p:spPr>
          <p:txBody>
            <a:bodyPr wrap="square">
              <a:spAutoFit/>
            </a:bodyPr>
            <a:lstStyle/>
            <a:p>
              <a:pPr algn="ctr" defTabSz="457200"/>
              <a:r>
                <a:rPr lang="en-IN" b="1" dirty="0" smtClean="0">
                  <a:solidFill>
                    <a:prstClr val="black"/>
                  </a:solidFill>
                  <a:latin typeface="Arial Narrow" panose="020B0606020202030204" pitchFamily="34" charset="0"/>
                </a:rPr>
                <a:t>Professional Society membership and position</a:t>
              </a:r>
              <a:endParaRPr lang="en-IN" sz="2000" b="1" dirty="0">
                <a:solidFill>
                  <a:prstClr val="black"/>
                </a:solidFill>
                <a:latin typeface="Arial Narrow" panose="020B0606020202030204" pitchFamily="34" charset="0"/>
              </a:endParaRPr>
            </a:p>
          </p:txBody>
        </p:sp>
      </p:grpSp>
      <p:sp>
        <p:nvSpPr>
          <p:cNvPr id="2" name="TextBox 1"/>
          <p:cNvSpPr txBox="1"/>
          <p:nvPr/>
        </p:nvSpPr>
        <p:spPr>
          <a:xfrm>
            <a:off x="10377714" y="1826978"/>
            <a:ext cx="1306286" cy="923330"/>
          </a:xfrm>
          <a:prstGeom prst="rect">
            <a:avLst/>
          </a:prstGeom>
          <a:noFill/>
        </p:spPr>
        <p:txBody>
          <a:bodyPr wrap="square" rtlCol="0">
            <a:spAutoFit/>
          </a:bodyPr>
          <a:lstStyle/>
          <a:p>
            <a:pPr algn="ctr"/>
            <a:r>
              <a:rPr lang="en-US" b="1" dirty="0" smtClean="0"/>
              <a:t>Viva, Quiz, Seminar</a:t>
            </a:r>
            <a:endParaRPr lang="en-IN" b="1" dirty="0"/>
          </a:p>
        </p:txBody>
      </p:sp>
      <p:sp>
        <p:nvSpPr>
          <p:cNvPr id="40" name="TextBox 39"/>
          <p:cNvSpPr txBox="1"/>
          <p:nvPr/>
        </p:nvSpPr>
        <p:spPr>
          <a:xfrm>
            <a:off x="3222171" y="3396343"/>
            <a:ext cx="5515429" cy="369332"/>
          </a:xfrm>
          <a:prstGeom prst="rect">
            <a:avLst/>
          </a:prstGeom>
          <a:noFill/>
        </p:spPr>
        <p:txBody>
          <a:bodyPr wrap="square" rtlCol="0">
            <a:spAutoFit/>
          </a:bodyPr>
          <a:lstStyle/>
          <a:p>
            <a:r>
              <a:rPr lang="en-IN" b="1" dirty="0" smtClean="0"/>
              <a:t>DIRECT </a:t>
            </a:r>
            <a:r>
              <a:rPr lang="en-IN" b="1" dirty="0" smtClean="0">
                <a:solidFill>
                  <a:schemeClr val="bg1"/>
                </a:solidFill>
              </a:rPr>
              <a:t>                                   </a:t>
            </a:r>
            <a:r>
              <a:rPr lang="en-IN" b="1" dirty="0" smtClean="0"/>
              <a:t>INDIRECT</a:t>
            </a:r>
            <a:endParaRPr lang="en-IN" b="1" dirty="0"/>
          </a:p>
        </p:txBody>
      </p:sp>
      <p:sp>
        <p:nvSpPr>
          <p:cNvPr id="41" name="Right Arrow 40"/>
          <p:cNvSpPr/>
          <p:nvPr/>
        </p:nvSpPr>
        <p:spPr>
          <a:xfrm rot="16200000">
            <a:off x="3860801" y="2801259"/>
            <a:ext cx="435428" cy="6241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srgbClr val="FFFF00"/>
              </a:solidFill>
            </a:endParaRPr>
          </a:p>
        </p:txBody>
      </p:sp>
      <p:sp>
        <p:nvSpPr>
          <p:cNvPr id="42" name="Right Arrow 41"/>
          <p:cNvSpPr/>
          <p:nvPr/>
        </p:nvSpPr>
        <p:spPr>
          <a:xfrm rot="5400000">
            <a:off x="7714344" y="3592288"/>
            <a:ext cx="435428" cy="6241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srgbClr val="FFFF00"/>
              </a:solidFill>
            </a:endParaRPr>
          </a:p>
        </p:txBody>
      </p:sp>
    </p:spTree>
    <p:extLst>
      <p:ext uri="{BB962C8B-B14F-4D97-AF65-F5344CB8AC3E}">
        <p14:creationId xmlns:p14="http://schemas.microsoft.com/office/powerpoint/2010/main" val="9885372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PSOs</a:t>
            </a:r>
            <a:endParaRPr lang="en-IN" b="1" dirty="0"/>
          </a:p>
        </p:txBody>
      </p:sp>
      <p:sp>
        <p:nvSpPr>
          <p:cNvPr id="3" name="Content Placeholder 2"/>
          <p:cNvSpPr>
            <a:spLocks noGrp="1"/>
          </p:cNvSpPr>
          <p:nvPr>
            <p:ph idx="1"/>
          </p:nvPr>
        </p:nvSpPr>
        <p:spPr/>
        <p:txBody>
          <a:bodyPr/>
          <a:lstStyle/>
          <a:p>
            <a:pPr algn="just"/>
            <a:r>
              <a:rPr lang="en-IN" dirty="0" smtClean="0"/>
              <a:t>Let us think about mechanical graduate of your institute. And the institute wants them to be efficient workforce in smart industries having fully industry 4.0 or beyond compliance. </a:t>
            </a:r>
          </a:p>
          <a:p>
            <a:pPr algn="just"/>
            <a:r>
              <a:rPr lang="en-IN" dirty="0" smtClean="0"/>
              <a:t>In a normal curriculum of mechanical engineering, the student may not get ample scope to gain knowledge in the areas of Machine-learning, Python coding, AI, Working in a cloud environment , Autonomous system interface, etc .</a:t>
            </a:r>
          </a:p>
          <a:p>
            <a:pPr algn="just"/>
            <a:r>
              <a:rPr lang="en-IN" dirty="0" smtClean="0"/>
              <a:t>To take care of the PEOs through POs and PSOs additional specialisation oriented specific POs named as PSOs </a:t>
            </a:r>
            <a:r>
              <a:rPr lang="en-IN" b="1" dirty="0" smtClean="0"/>
              <a:t>( Program Specific Outcomes) </a:t>
            </a:r>
            <a:r>
              <a:rPr lang="en-IN" dirty="0" smtClean="0"/>
              <a:t>are to be listed.</a:t>
            </a:r>
            <a:endParaRPr lang="en-IN" dirty="0"/>
          </a:p>
        </p:txBody>
      </p:sp>
      <p:sp>
        <p:nvSpPr>
          <p:cNvPr id="4" name="Slide Number Placeholder 3"/>
          <p:cNvSpPr>
            <a:spLocks noGrp="1"/>
          </p:cNvSpPr>
          <p:nvPr>
            <p:ph type="sldNum" sz="quarter" idx="12"/>
          </p:nvPr>
        </p:nvSpPr>
        <p:spPr/>
        <p:txBody>
          <a:bodyPr/>
          <a:lstStyle/>
          <a:p>
            <a:fld id="{18A077A3-31BC-42ED-916D-F08A2C9952D5}" type="slidenum">
              <a:rPr lang="en-IN" smtClean="0">
                <a:solidFill>
                  <a:prstClr val="black">
                    <a:tint val="75000"/>
                  </a:prstClr>
                </a:solidFill>
              </a:rPr>
              <a:pPr/>
              <a:t>21</a:t>
            </a:fld>
            <a:endParaRPr lang="en-IN">
              <a:solidFill>
                <a:prstClr val="black">
                  <a:tint val="75000"/>
                </a:prstClr>
              </a:solidFill>
            </a:endParaRPr>
          </a:p>
        </p:txBody>
      </p:sp>
    </p:spTree>
    <p:extLst>
      <p:ext uri="{BB962C8B-B14F-4D97-AF65-F5344CB8AC3E}">
        <p14:creationId xmlns:p14="http://schemas.microsoft.com/office/powerpoint/2010/main" val="401699136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p:nvPr/>
        </p:nvGrpSpPr>
        <p:grpSpPr>
          <a:xfrm>
            <a:off x="2881985" y="-9537"/>
            <a:ext cx="7513256" cy="1144426"/>
            <a:chOff x="214985" y="282342"/>
            <a:chExt cx="7513256" cy="1144426"/>
          </a:xfrm>
        </p:grpSpPr>
        <p:sp>
          <p:nvSpPr>
            <p:cNvPr id="9" name="Rectangle 8"/>
            <p:cNvSpPr/>
            <p:nvPr/>
          </p:nvSpPr>
          <p:spPr>
            <a:xfrm>
              <a:off x="214985" y="448458"/>
              <a:ext cx="7425797" cy="871008"/>
            </a:xfrm>
            <a:prstGeom prst="rect">
              <a:avLst/>
            </a:prstGeom>
          </p:spPr>
          <p:txBody>
            <a:bodyPr wrap="square">
              <a:spAutoFit/>
            </a:bodyPr>
            <a:lstStyle/>
            <a:p>
              <a:pPr algn="ctr">
                <a:lnSpc>
                  <a:spcPct val="115000"/>
                </a:lnSpc>
                <a:spcAft>
                  <a:spcPts val="1000"/>
                </a:spcAft>
              </a:pPr>
              <a:r>
                <a:rPr lang="en-US" sz="4400" b="1" dirty="0" smtClean="0">
                  <a:solidFill>
                    <a:prstClr val="white"/>
                  </a:solidFill>
                  <a:latin typeface="Arial Narrow" panose="020B0606020202030204" pitchFamily="34" charset="0"/>
                </a:rPr>
                <a:t>Research</a:t>
              </a:r>
              <a:endParaRPr lang="en-US" sz="4400" b="1" dirty="0">
                <a:solidFill>
                  <a:prstClr val="white"/>
                </a:solidFill>
                <a:latin typeface="Arial Narrow" panose="020B0606020202030204" pitchFamily="34" charset="0"/>
              </a:endParaRPr>
            </a:p>
          </p:txBody>
        </p:sp>
        <p:grpSp>
          <p:nvGrpSpPr>
            <p:cNvPr id="3" name="Group 9"/>
            <p:cNvGrpSpPr/>
            <p:nvPr/>
          </p:nvGrpSpPr>
          <p:grpSpPr>
            <a:xfrm>
              <a:off x="350196" y="282342"/>
              <a:ext cx="7378045" cy="1144426"/>
              <a:chOff x="385763" y="1185863"/>
              <a:chExt cx="3986760" cy="2089096"/>
            </a:xfrm>
          </p:grpSpPr>
          <p:sp>
            <p:nvSpPr>
              <p:cNvPr id="11" name="L-Shape 10"/>
              <p:cNvSpPr/>
              <p:nvPr/>
            </p:nvSpPr>
            <p:spPr>
              <a:xfrm>
                <a:off x="385763" y="1185863"/>
                <a:ext cx="857250" cy="2071687"/>
              </a:xfrm>
              <a:prstGeom prst="corner">
                <a:avLst>
                  <a:gd name="adj1" fmla="val 10440"/>
                  <a:gd name="adj2" fmla="val 115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prstClr val="white"/>
                  </a:solidFill>
                </a:endParaRPr>
              </a:p>
            </p:txBody>
          </p:sp>
          <p:sp>
            <p:nvSpPr>
              <p:cNvPr id="12" name="L-Shape 11"/>
              <p:cNvSpPr/>
              <p:nvPr/>
            </p:nvSpPr>
            <p:spPr>
              <a:xfrm flipH="1" flipV="1">
                <a:off x="3515273" y="1203272"/>
                <a:ext cx="857250" cy="2071687"/>
              </a:xfrm>
              <a:prstGeom prst="corner">
                <a:avLst>
                  <a:gd name="adj1" fmla="val 10440"/>
                  <a:gd name="adj2" fmla="val 115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prstClr val="white"/>
                  </a:solidFill>
                </a:endParaRPr>
              </a:p>
            </p:txBody>
          </p:sp>
        </p:grpSp>
      </p:grpSp>
      <p:grpSp>
        <p:nvGrpSpPr>
          <p:cNvPr id="4" name="Group 17">
            <a:extLst>
              <a:ext uri="{FF2B5EF4-FFF2-40B4-BE49-F238E27FC236}">
                <a16:creationId xmlns="" xmlns:a16="http://schemas.microsoft.com/office/drawing/2014/main" id="{88DFCD59-3A61-4F25-B2B2-D3918B0D8600}"/>
              </a:ext>
            </a:extLst>
          </p:cNvPr>
          <p:cNvGrpSpPr/>
          <p:nvPr/>
        </p:nvGrpSpPr>
        <p:grpSpPr>
          <a:xfrm>
            <a:off x="131853" y="1988456"/>
            <a:ext cx="2750132" cy="4869543"/>
            <a:chOff x="2218102" y="2322286"/>
            <a:chExt cx="2222695" cy="4535714"/>
          </a:xfrm>
        </p:grpSpPr>
        <p:sp>
          <p:nvSpPr>
            <p:cNvPr id="19" name="Rectangle 18">
              <a:extLst>
                <a:ext uri="{FF2B5EF4-FFF2-40B4-BE49-F238E27FC236}">
                  <a16:creationId xmlns="" xmlns:a16="http://schemas.microsoft.com/office/drawing/2014/main" id="{8D44A9FC-A282-4934-AA86-56AB9A708962}"/>
                </a:ext>
              </a:extLst>
            </p:cNvPr>
            <p:cNvSpPr/>
            <p:nvPr/>
          </p:nvSpPr>
          <p:spPr>
            <a:xfrm>
              <a:off x="2218102" y="2786743"/>
              <a:ext cx="2222695" cy="4071257"/>
            </a:xfrm>
            <a:prstGeom prst="rect">
              <a:avLst/>
            </a:prstGeom>
            <a:gradFill flip="none" rotWithShape="1">
              <a:gsLst>
                <a:gs pos="19000">
                  <a:srgbClr val="BB4139"/>
                </a:gs>
                <a:gs pos="0">
                  <a:srgbClr val="8D322B"/>
                </a:gs>
                <a:gs pos="100000">
                  <a:srgbClr val="D64D4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0" name="Oval 19">
              <a:extLst>
                <a:ext uri="{FF2B5EF4-FFF2-40B4-BE49-F238E27FC236}">
                  <a16:creationId xmlns="" xmlns:a16="http://schemas.microsoft.com/office/drawing/2014/main" id="{A1F40E03-C86A-4CA8-975C-B5FA2D75B487}"/>
                </a:ext>
              </a:extLst>
            </p:cNvPr>
            <p:cNvSpPr/>
            <p:nvPr/>
          </p:nvSpPr>
          <p:spPr>
            <a:xfrm>
              <a:off x="2218102" y="2322286"/>
              <a:ext cx="2222695" cy="928914"/>
            </a:xfrm>
            <a:prstGeom prst="ellipse">
              <a:avLst/>
            </a:prstGeom>
            <a:gradFill flip="none" rotWithShape="1">
              <a:gsLst>
                <a:gs pos="26000">
                  <a:srgbClr val="BB4139"/>
                </a:gs>
                <a:gs pos="0">
                  <a:srgbClr val="8D322B"/>
                </a:gs>
                <a:gs pos="100000">
                  <a:srgbClr val="D64D43"/>
                </a:gs>
              </a:gsLst>
              <a:lin ang="0" scaled="1"/>
              <a:tileRect/>
            </a:gra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prstClr val="white"/>
                </a:solidFill>
              </a:endParaRPr>
            </a:p>
          </p:txBody>
        </p:sp>
      </p:grpSp>
      <p:sp>
        <p:nvSpPr>
          <p:cNvPr id="36" name="Slide Number Placeholder 35"/>
          <p:cNvSpPr>
            <a:spLocks noGrp="1"/>
          </p:cNvSpPr>
          <p:nvPr>
            <p:ph type="sldNum" sz="quarter" idx="12"/>
          </p:nvPr>
        </p:nvSpPr>
        <p:spPr/>
        <p:txBody>
          <a:bodyPr/>
          <a:lstStyle/>
          <a:p>
            <a:fld id="{C95FA1E4-8C5B-4C4F-A36A-B3044A0BFC76}" type="slidenum">
              <a:rPr lang="en-US" smtClean="0">
                <a:solidFill>
                  <a:prstClr val="black">
                    <a:tint val="75000"/>
                  </a:prstClr>
                </a:solidFill>
              </a:rPr>
              <a:pPr/>
              <a:t>22</a:t>
            </a:fld>
            <a:endParaRPr lang="en-US" dirty="0">
              <a:solidFill>
                <a:prstClr val="black">
                  <a:tint val="75000"/>
                </a:prstClr>
              </a:solidFill>
            </a:endParaRPr>
          </a:p>
        </p:txBody>
      </p:sp>
      <p:sp>
        <p:nvSpPr>
          <p:cNvPr id="31" name="Rectangle 30"/>
          <p:cNvSpPr/>
          <p:nvPr/>
        </p:nvSpPr>
        <p:spPr>
          <a:xfrm>
            <a:off x="488414" y="1692625"/>
            <a:ext cx="184731" cy="369332"/>
          </a:xfrm>
          <a:prstGeom prst="rect">
            <a:avLst/>
          </a:prstGeom>
        </p:spPr>
        <p:txBody>
          <a:bodyPr wrap="none">
            <a:spAutoFit/>
          </a:bodyPr>
          <a:lstStyle/>
          <a:p>
            <a:endParaRPr lang="en-IN" dirty="0"/>
          </a:p>
        </p:txBody>
      </p:sp>
      <p:sp>
        <p:nvSpPr>
          <p:cNvPr id="32" name="Rectangle 31"/>
          <p:cNvSpPr/>
          <p:nvPr/>
        </p:nvSpPr>
        <p:spPr>
          <a:xfrm>
            <a:off x="464290" y="2286955"/>
            <a:ext cx="2172345" cy="523220"/>
          </a:xfrm>
          <a:prstGeom prst="rect">
            <a:avLst/>
          </a:prstGeom>
        </p:spPr>
        <p:txBody>
          <a:bodyPr wrap="square">
            <a:spAutoFit/>
          </a:bodyPr>
          <a:lstStyle/>
          <a:p>
            <a:pPr algn="ctr"/>
            <a:r>
              <a:rPr lang="en-US" sz="2800" b="1" dirty="0" smtClean="0">
                <a:solidFill>
                  <a:srgbClr val="FFFF00"/>
                </a:solidFill>
                <a:latin typeface="Arial Narrow" panose="020B0606020202030204" pitchFamily="34" charset="0"/>
                <a:ea typeface="Calibri" panose="020F0502020204030204" pitchFamily="34" charset="0"/>
                <a:cs typeface="Times New Roman" panose="02020603050405020304" pitchFamily="18" charset="0"/>
              </a:rPr>
              <a:t>PSO1</a:t>
            </a:r>
            <a:endParaRPr lang="en-IN" sz="2800" dirty="0"/>
          </a:p>
        </p:txBody>
      </p:sp>
      <p:grpSp>
        <p:nvGrpSpPr>
          <p:cNvPr id="42" name="Group 27">
            <a:extLst>
              <a:ext uri="{FF2B5EF4-FFF2-40B4-BE49-F238E27FC236}">
                <a16:creationId xmlns="" xmlns:a16="http://schemas.microsoft.com/office/drawing/2014/main" id="{BB9D2A4C-4D89-48F5-802A-9F8C9CB5F46C}"/>
              </a:ext>
            </a:extLst>
          </p:cNvPr>
          <p:cNvGrpSpPr/>
          <p:nvPr/>
        </p:nvGrpSpPr>
        <p:grpSpPr>
          <a:xfrm>
            <a:off x="3370744" y="2061029"/>
            <a:ext cx="2663536" cy="4796970"/>
            <a:chOff x="2684632" y="4416082"/>
            <a:chExt cx="2222695" cy="2230170"/>
          </a:xfrm>
        </p:grpSpPr>
        <p:sp>
          <p:nvSpPr>
            <p:cNvPr id="44" name="Rectangle 43">
              <a:extLst>
                <a:ext uri="{FF2B5EF4-FFF2-40B4-BE49-F238E27FC236}">
                  <a16:creationId xmlns="" xmlns:a16="http://schemas.microsoft.com/office/drawing/2014/main" id="{94EE4091-741D-4DA6-AE5F-ECB8900C5D92}"/>
                </a:ext>
              </a:extLst>
            </p:cNvPr>
            <p:cNvSpPr/>
            <p:nvPr/>
          </p:nvSpPr>
          <p:spPr>
            <a:xfrm>
              <a:off x="2684632" y="4908436"/>
              <a:ext cx="2222695" cy="1737816"/>
            </a:xfrm>
            <a:prstGeom prst="rect">
              <a:avLst/>
            </a:prstGeom>
            <a:gradFill flip="none" rotWithShape="1">
              <a:gsLst>
                <a:gs pos="0">
                  <a:srgbClr val="005800"/>
                </a:gs>
                <a:gs pos="23000">
                  <a:srgbClr val="229509"/>
                </a:gs>
                <a:gs pos="100000">
                  <a:srgbClr val="CCFF3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5" name="Oval 44">
              <a:extLst>
                <a:ext uri="{FF2B5EF4-FFF2-40B4-BE49-F238E27FC236}">
                  <a16:creationId xmlns="" xmlns:a16="http://schemas.microsoft.com/office/drawing/2014/main" id="{F3BD0B95-AE63-4054-A25B-A745BA029BF7}"/>
                </a:ext>
              </a:extLst>
            </p:cNvPr>
            <p:cNvSpPr/>
            <p:nvPr/>
          </p:nvSpPr>
          <p:spPr>
            <a:xfrm>
              <a:off x="2684632" y="4416082"/>
              <a:ext cx="2222695" cy="732893"/>
            </a:xfrm>
            <a:prstGeom prst="ellipse">
              <a:avLst/>
            </a:prstGeom>
            <a:gradFill>
              <a:gsLst>
                <a:gs pos="0">
                  <a:srgbClr val="005800"/>
                </a:gs>
                <a:gs pos="22100">
                  <a:srgbClr val="2D9C0B"/>
                </a:gs>
                <a:gs pos="100000">
                  <a:srgbClr val="CCFF33"/>
                </a:gs>
              </a:gsLst>
              <a:lin ang="0" scaled="1"/>
            </a:gra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sp>
        <p:nvSpPr>
          <p:cNvPr id="62" name="Rectangle 61"/>
          <p:cNvSpPr/>
          <p:nvPr/>
        </p:nvSpPr>
        <p:spPr>
          <a:xfrm>
            <a:off x="7371875" y="4588474"/>
            <a:ext cx="1892505" cy="769441"/>
          </a:xfrm>
          <a:prstGeom prst="rect">
            <a:avLst/>
          </a:prstGeom>
          <a:scene3d>
            <a:camera prst="perspectiveBelow"/>
            <a:lightRig rig="threePt" dir="t"/>
          </a:scene3d>
        </p:spPr>
        <p:txBody>
          <a:bodyPr wrap="square">
            <a:spAutoFit/>
          </a:bodyPr>
          <a:lstStyle/>
          <a:p>
            <a:endParaRPr lang="en-US" sz="4400" dirty="0">
              <a:solidFill>
                <a:prstClr val="black"/>
              </a:solidFill>
            </a:endParaRPr>
          </a:p>
        </p:txBody>
      </p:sp>
      <p:grpSp>
        <p:nvGrpSpPr>
          <p:cNvPr id="81" name="Group 22">
            <a:extLst>
              <a:ext uri="{FF2B5EF4-FFF2-40B4-BE49-F238E27FC236}">
                <a16:creationId xmlns="" xmlns:a16="http://schemas.microsoft.com/office/drawing/2014/main" id="{EEF7F772-499B-4365-A45F-D19E0AB53F7C}"/>
              </a:ext>
            </a:extLst>
          </p:cNvPr>
          <p:cNvGrpSpPr/>
          <p:nvPr/>
        </p:nvGrpSpPr>
        <p:grpSpPr>
          <a:xfrm>
            <a:off x="6301426" y="2220685"/>
            <a:ext cx="2898356" cy="4646851"/>
            <a:chOff x="3360458" y="3322598"/>
            <a:chExt cx="2428667" cy="1900567"/>
          </a:xfrm>
        </p:grpSpPr>
        <p:sp>
          <p:nvSpPr>
            <p:cNvPr id="82" name="Rectangle 81">
              <a:extLst>
                <a:ext uri="{FF2B5EF4-FFF2-40B4-BE49-F238E27FC236}">
                  <a16:creationId xmlns="" xmlns:a16="http://schemas.microsoft.com/office/drawing/2014/main" id="{19D772BD-2671-4751-83C8-5028AF7D3792}"/>
                </a:ext>
              </a:extLst>
            </p:cNvPr>
            <p:cNvSpPr/>
            <p:nvPr/>
          </p:nvSpPr>
          <p:spPr>
            <a:xfrm>
              <a:off x="3449041" y="3816576"/>
              <a:ext cx="2222695" cy="1406589"/>
            </a:xfrm>
            <a:prstGeom prst="rect">
              <a:avLst/>
            </a:prstGeom>
            <a:gradFill flip="none" rotWithShape="1">
              <a:gsLst>
                <a:gs pos="21000">
                  <a:srgbClr val="800080"/>
                </a:gs>
                <a:gs pos="0">
                  <a:srgbClr val="4C004C"/>
                </a:gs>
                <a:gs pos="100000">
                  <a:srgbClr val="FF00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83" name="Oval 82">
              <a:extLst>
                <a:ext uri="{FF2B5EF4-FFF2-40B4-BE49-F238E27FC236}">
                  <a16:creationId xmlns="" xmlns:a16="http://schemas.microsoft.com/office/drawing/2014/main" id="{9248FDD7-31FE-4FDF-9BA6-012F02B34A3B}"/>
                </a:ext>
              </a:extLst>
            </p:cNvPr>
            <p:cNvSpPr/>
            <p:nvPr/>
          </p:nvSpPr>
          <p:spPr>
            <a:xfrm>
              <a:off x="3360458" y="3322598"/>
              <a:ext cx="2428667" cy="669040"/>
            </a:xfrm>
            <a:prstGeom prst="ellipse">
              <a:avLst/>
            </a:prstGeom>
            <a:gradFill>
              <a:gsLst>
                <a:gs pos="20326">
                  <a:srgbClr val="830083"/>
                </a:gs>
                <a:gs pos="2000">
                  <a:srgbClr val="4C004C"/>
                </a:gs>
                <a:gs pos="100000">
                  <a:srgbClr val="FF00FF"/>
                </a:gs>
              </a:gsLst>
              <a:lin ang="0" scaled="1"/>
            </a:gra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grpSp>
        <p:nvGrpSpPr>
          <p:cNvPr id="86" name="Group 17">
            <a:extLst>
              <a:ext uri="{FF2B5EF4-FFF2-40B4-BE49-F238E27FC236}">
                <a16:creationId xmlns="" xmlns:a16="http://schemas.microsoft.com/office/drawing/2014/main" id="{88DFCD59-3A61-4F25-B2B2-D3918B0D8600}"/>
              </a:ext>
            </a:extLst>
          </p:cNvPr>
          <p:cNvGrpSpPr/>
          <p:nvPr/>
        </p:nvGrpSpPr>
        <p:grpSpPr>
          <a:xfrm>
            <a:off x="9305496" y="2011763"/>
            <a:ext cx="2673309" cy="4855774"/>
            <a:chOff x="2218102" y="1691800"/>
            <a:chExt cx="2278532" cy="3945050"/>
          </a:xfrm>
        </p:grpSpPr>
        <p:sp>
          <p:nvSpPr>
            <p:cNvPr id="87" name="Rectangle 86">
              <a:extLst>
                <a:ext uri="{FF2B5EF4-FFF2-40B4-BE49-F238E27FC236}">
                  <a16:creationId xmlns="" xmlns:a16="http://schemas.microsoft.com/office/drawing/2014/main" id="{8D44A9FC-A282-4934-AA86-56AB9A708962}"/>
                </a:ext>
              </a:extLst>
            </p:cNvPr>
            <p:cNvSpPr/>
            <p:nvPr/>
          </p:nvSpPr>
          <p:spPr>
            <a:xfrm>
              <a:off x="2218102" y="2438590"/>
              <a:ext cx="2222695" cy="319826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88" name="Oval 87">
              <a:extLst>
                <a:ext uri="{FF2B5EF4-FFF2-40B4-BE49-F238E27FC236}">
                  <a16:creationId xmlns="" xmlns:a16="http://schemas.microsoft.com/office/drawing/2014/main" id="{A1F40E03-C86A-4CA8-975C-B5FA2D75B487}"/>
                </a:ext>
              </a:extLst>
            </p:cNvPr>
            <p:cNvSpPr/>
            <p:nvPr/>
          </p:nvSpPr>
          <p:spPr>
            <a:xfrm>
              <a:off x="2239777" y="1691800"/>
              <a:ext cx="2256857" cy="1061111"/>
            </a:xfrm>
            <a:prstGeom prst="ellipse">
              <a:avLst/>
            </a:prstGeom>
            <a:gradFill flip="none" rotWithShape="1">
              <a:gsLst>
                <a:gs pos="26000">
                  <a:srgbClr val="BB4139"/>
                </a:gs>
                <a:gs pos="0">
                  <a:srgbClr val="8D322B"/>
                </a:gs>
                <a:gs pos="100000">
                  <a:srgbClr val="D64D43"/>
                </a:gs>
              </a:gsLst>
              <a:lin ang="0" scaled="1"/>
              <a:tileRect/>
            </a:gra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200" b="1" dirty="0" smtClean="0">
                  <a:solidFill>
                    <a:prstClr val="white"/>
                  </a:solidFill>
                </a:rPr>
                <a:t>PSO4</a:t>
              </a:r>
              <a:endParaRPr lang="en-US" sz="3200" b="1" dirty="0">
                <a:solidFill>
                  <a:prstClr val="white"/>
                </a:solidFill>
              </a:endParaRPr>
            </a:p>
          </p:txBody>
        </p:sp>
      </p:grpSp>
      <p:sp>
        <p:nvSpPr>
          <p:cNvPr id="6" name="TextBox 5"/>
          <p:cNvSpPr txBox="1"/>
          <p:nvPr/>
        </p:nvSpPr>
        <p:spPr>
          <a:xfrm>
            <a:off x="3727749" y="2503785"/>
            <a:ext cx="2001520" cy="584775"/>
          </a:xfrm>
          <a:prstGeom prst="rect">
            <a:avLst/>
          </a:prstGeom>
          <a:noFill/>
        </p:spPr>
        <p:txBody>
          <a:bodyPr wrap="square" rtlCol="0">
            <a:spAutoFit/>
          </a:bodyPr>
          <a:lstStyle/>
          <a:p>
            <a:pPr algn="ctr"/>
            <a:r>
              <a:rPr lang="en-US" sz="3200" b="1" dirty="0" smtClean="0">
                <a:solidFill>
                  <a:schemeClr val="bg1"/>
                </a:solidFill>
              </a:rPr>
              <a:t>PSO2</a:t>
            </a:r>
            <a:endParaRPr lang="en-IN" sz="3200" b="1" dirty="0">
              <a:solidFill>
                <a:schemeClr val="bg1"/>
              </a:solidFill>
            </a:endParaRPr>
          </a:p>
        </p:txBody>
      </p:sp>
      <p:sp>
        <p:nvSpPr>
          <p:cNvPr id="7" name="TextBox 6"/>
          <p:cNvSpPr txBox="1"/>
          <p:nvPr/>
        </p:nvSpPr>
        <p:spPr>
          <a:xfrm>
            <a:off x="6852155" y="2823022"/>
            <a:ext cx="2035846" cy="523220"/>
          </a:xfrm>
          <a:prstGeom prst="rect">
            <a:avLst/>
          </a:prstGeom>
          <a:noFill/>
        </p:spPr>
        <p:txBody>
          <a:bodyPr wrap="square" rtlCol="0">
            <a:spAutoFit/>
          </a:bodyPr>
          <a:lstStyle/>
          <a:p>
            <a:pPr algn="ctr"/>
            <a:r>
              <a:rPr lang="en-US" sz="2800" b="1" dirty="0" smtClean="0">
                <a:solidFill>
                  <a:srgbClr val="FFFF00"/>
                </a:solidFill>
              </a:rPr>
              <a:t>PSO3</a:t>
            </a:r>
            <a:endParaRPr lang="en-IN" sz="2800" b="1" dirty="0">
              <a:solidFill>
                <a:srgbClr val="FFFF00"/>
              </a:solidFill>
            </a:endParaRPr>
          </a:p>
        </p:txBody>
      </p:sp>
      <p:sp>
        <p:nvSpPr>
          <p:cNvPr id="13" name="TextBox 12"/>
          <p:cNvSpPr txBox="1"/>
          <p:nvPr/>
        </p:nvSpPr>
        <p:spPr>
          <a:xfrm>
            <a:off x="319315" y="3454400"/>
            <a:ext cx="2293257" cy="1815882"/>
          </a:xfrm>
          <a:prstGeom prst="rect">
            <a:avLst/>
          </a:prstGeom>
          <a:noFill/>
        </p:spPr>
        <p:txBody>
          <a:bodyPr wrap="square" rtlCol="0">
            <a:spAutoFit/>
          </a:bodyPr>
          <a:lstStyle/>
          <a:p>
            <a:pPr marL="457200" indent="-457200" algn="ctr">
              <a:buFont typeface="Arial" panose="020B0604020202020204" pitchFamily="34" charset="0"/>
              <a:buChar char="•"/>
            </a:pPr>
            <a:r>
              <a:rPr lang="en-US" sz="2800" b="1" dirty="0" smtClean="0">
                <a:solidFill>
                  <a:schemeClr val="bg1"/>
                </a:solidFill>
              </a:rPr>
              <a:t>Knowledge in Machine Learning</a:t>
            </a:r>
          </a:p>
          <a:p>
            <a:pPr marL="457200" indent="-457200" algn="ctr">
              <a:buFont typeface="Arial" panose="020B0604020202020204" pitchFamily="34" charset="0"/>
              <a:buChar char="•"/>
            </a:pPr>
            <a:endParaRPr lang="en-IN" sz="2800" b="1" dirty="0">
              <a:solidFill>
                <a:schemeClr val="bg1"/>
              </a:solidFill>
            </a:endParaRPr>
          </a:p>
        </p:txBody>
      </p:sp>
      <p:sp>
        <p:nvSpPr>
          <p:cNvPr id="14" name="TextBox 13"/>
          <p:cNvSpPr txBox="1"/>
          <p:nvPr/>
        </p:nvSpPr>
        <p:spPr>
          <a:xfrm>
            <a:off x="3576043" y="3846285"/>
            <a:ext cx="2236038" cy="1384995"/>
          </a:xfrm>
          <a:prstGeom prst="rect">
            <a:avLst/>
          </a:prstGeom>
          <a:noFill/>
        </p:spPr>
        <p:txBody>
          <a:bodyPr wrap="square" rtlCol="0">
            <a:spAutoFit/>
          </a:bodyPr>
          <a:lstStyle/>
          <a:p>
            <a:pPr marL="457200" indent="-457200">
              <a:buFont typeface="Arial" panose="020B0604020202020204" pitchFamily="34" charset="0"/>
              <a:buChar char="•"/>
            </a:pPr>
            <a:r>
              <a:rPr lang="en-US" sz="2800" b="1" dirty="0" smtClean="0"/>
              <a:t>Skill in Python Coding</a:t>
            </a:r>
            <a:endParaRPr lang="en-IN" sz="2800" b="1" dirty="0"/>
          </a:p>
        </p:txBody>
      </p:sp>
      <p:sp>
        <p:nvSpPr>
          <p:cNvPr id="15" name="TextBox 14"/>
          <p:cNvSpPr txBox="1"/>
          <p:nvPr/>
        </p:nvSpPr>
        <p:spPr>
          <a:xfrm>
            <a:off x="6647543" y="4281714"/>
            <a:ext cx="2191657" cy="1200329"/>
          </a:xfrm>
          <a:prstGeom prst="rect">
            <a:avLst/>
          </a:prstGeom>
          <a:noFill/>
        </p:spPr>
        <p:txBody>
          <a:bodyPr wrap="square" rtlCol="0">
            <a:spAutoFit/>
          </a:bodyPr>
          <a:lstStyle/>
          <a:p>
            <a:pPr marL="342900" indent="-342900">
              <a:buFont typeface="Arial" panose="020B0604020202020204" pitchFamily="34" charset="0"/>
              <a:buChar char="•"/>
            </a:pPr>
            <a:r>
              <a:rPr lang="en-US" sz="2400" b="1" dirty="0" smtClean="0">
                <a:solidFill>
                  <a:schemeClr val="bg1"/>
                </a:solidFill>
              </a:rPr>
              <a:t>Working in Cloud Environment</a:t>
            </a:r>
            <a:endParaRPr lang="en-IN" sz="2400" b="1" dirty="0">
              <a:solidFill>
                <a:schemeClr val="bg1"/>
              </a:solidFill>
            </a:endParaRPr>
          </a:p>
        </p:txBody>
      </p:sp>
      <p:sp>
        <p:nvSpPr>
          <p:cNvPr id="16" name="TextBox 15"/>
          <p:cNvSpPr txBox="1"/>
          <p:nvPr/>
        </p:nvSpPr>
        <p:spPr>
          <a:xfrm>
            <a:off x="9347199" y="4054317"/>
            <a:ext cx="2496457" cy="1384995"/>
          </a:xfrm>
          <a:prstGeom prst="rect">
            <a:avLst/>
          </a:prstGeom>
          <a:noFill/>
        </p:spPr>
        <p:txBody>
          <a:bodyPr wrap="square" rtlCol="0">
            <a:spAutoFit/>
          </a:bodyPr>
          <a:lstStyle/>
          <a:p>
            <a:pPr marL="342900" indent="-342900">
              <a:buFont typeface="Arial" panose="020B0604020202020204" pitchFamily="34" charset="0"/>
              <a:buChar char="•"/>
            </a:pPr>
            <a:r>
              <a:rPr lang="en-US" sz="2800" b="1" dirty="0" smtClean="0"/>
              <a:t>Autonomous System  Interface</a:t>
            </a:r>
            <a:endParaRPr lang="en-IN" sz="2800" b="1" dirty="0"/>
          </a:p>
        </p:txBody>
      </p:sp>
      <p:sp>
        <p:nvSpPr>
          <p:cNvPr id="29" name="TextBox 28"/>
          <p:cNvSpPr txBox="1"/>
          <p:nvPr/>
        </p:nvSpPr>
        <p:spPr>
          <a:xfrm>
            <a:off x="4310742" y="290285"/>
            <a:ext cx="7460343" cy="707886"/>
          </a:xfrm>
          <a:prstGeom prst="rect">
            <a:avLst/>
          </a:prstGeom>
          <a:noFill/>
        </p:spPr>
        <p:txBody>
          <a:bodyPr wrap="square" rtlCol="0">
            <a:spAutoFit/>
          </a:bodyPr>
          <a:lstStyle/>
          <a:p>
            <a:pPr algn="ctr"/>
            <a:r>
              <a:rPr lang="en-IN" sz="4000" dirty="0" smtClean="0"/>
              <a:t>PSOs: Program Specific Outcomes</a:t>
            </a:r>
            <a:endParaRPr lang="en-IN" sz="4000" dirty="0"/>
          </a:p>
        </p:txBody>
      </p:sp>
      <p:sp>
        <p:nvSpPr>
          <p:cNvPr id="30" name="TextBox 29"/>
          <p:cNvSpPr txBox="1"/>
          <p:nvPr/>
        </p:nvSpPr>
        <p:spPr>
          <a:xfrm>
            <a:off x="696687" y="1074058"/>
            <a:ext cx="11495313" cy="461665"/>
          </a:xfrm>
          <a:prstGeom prst="rect">
            <a:avLst/>
          </a:prstGeom>
          <a:noFill/>
        </p:spPr>
        <p:txBody>
          <a:bodyPr wrap="square" rtlCol="0">
            <a:spAutoFit/>
          </a:bodyPr>
          <a:lstStyle/>
          <a:p>
            <a:pPr algn="ctr"/>
            <a:r>
              <a:rPr lang="en-IN" sz="2400" dirty="0" smtClean="0"/>
              <a:t>2 to 4  for the Program emphasises the unique specialisation correlating with PEOs</a:t>
            </a:r>
            <a:endParaRPr lang="en-IN" sz="2400" dirty="0"/>
          </a:p>
        </p:txBody>
      </p:sp>
    </p:spTree>
    <p:extLst>
      <p:ext uri="{BB962C8B-B14F-4D97-AF65-F5344CB8AC3E}">
        <p14:creationId xmlns:p14="http://schemas.microsoft.com/office/powerpoint/2010/main" val="4240236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2"/>
                                        </p:tgtEl>
                                        <p:attrNameLst>
                                          <p:attrName>style.visibility</p:attrName>
                                        </p:attrNameLst>
                                      </p:cBhvr>
                                      <p:to>
                                        <p:strVal val="visible"/>
                                      </p:to>
                                    </p:set>
                                    <p:anim calcmode="lin" valueType="num">
                                      <p:cBhvr additive="base">
                                        <p:cTn id="13" dur="500" fill="hold"/>
                                        <p:tgtEl>
                                          <p:spTgt spid="42"/>
                                        </p:tgtEl>
                                        <p:attrNameLst>
                                          <p:attrName>ppt_x</p:attrName>
                                        </p:attrNameLst>
                                      </p:cBhvr>
                                      <p:tavLst>
                                        <p:tav tm="0">
                                          <p:val>
                                            <p:strVal val="#ppt_x"/>
                                          </p:val>
                                        </p:tav>
                                        <p:tav tm="100000">
                                          <p:val>
                                            <p:strVal val="#ppt_x"/>
                                          </p:val>
                                        </p:tav>
                                      </p:tavLst>
                                    </p:anim>
                                    <p:anim calcmode="lin" valueType="num">
                                      <p:cBhvr additive="base">
                                        <p:cTn id="14" dur="500" fill="hold"/>
                                        <p:tgtEl>
                                          <p:spTgt spid="42"/>
                                        </p:tgtEl>
                                        <p:attrNameLst>
                                          <p:attrName>ppt_y</p:attrName>
                                        </p:attrNameLst>
                                      </p:cBhvr>
                                      <p:tavLst>
                                        <p:tav tm="0">
                                          <p:val>
                                            <p:strVal val="1+#ppt_h/2"/>
                                          </p:val>
                                        </p:tav>
                                        <p:tav tm="100000">
                                          <p:val>
                                            <p:strVal val="#ppt_y"/>
                                          </p:val>
                                        </p:tav>
                                      </p:tavLst>
                                    </p:anim>
                                  </p:childTnLst>
                                </p:cTn>
                              </p:par>
                              <p:par>
                                <p:cTn id="15" presetID="22" presetClass="entr" presetSubtype="4" fill="hold" grpId="0" nodeType="withEffect" nodePh="1">
                                  <p:stCondLst>
                                    <p:cond delay="0"/>
                                  </p:stCondLst>
                                  <p:endCondLst>
                                    <p:cond evt="begin" delay="0">
                                      <p:tn val="15"/>
                                    </p:cond>
                                  </p:endCondLst>
                                  <p:childTnLst>
                                    <p:set>
                                      <p:cBhvr>
                                        <p:cTn id="16" dur="1" fill="hold">
                                          <p:stCondLst>
                                            <p:cond delay="0"/>
                                          </p:stCondLst>
                                        </p:cTn>
                                        <p:tgtEl>
                                          <p:spTgt spid="62"/>
                                        </p:tgtEl>
                                        <p:attrNameLst>
                                          <p:attrName>style.visibility</p:attrName>
                                        </p:attrNameLst>
                                      </p:cBhvr>
                                      <p:to>
                                        <p:strVal val="visible"/>
                                      </p:to>
                                    </p:set>
                                    <p:animEffect transition="in" filter="wipe(down)">
                                      <p:cBhvr>
                                        <p:cTn id="17" dur="10"/>
                                        <p:tgtEl>
                                          <p:spTgt spid="62"/>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81"/>
                                        </p:tgtEl>
                                        <p:attrNameLst>
                                          <p:attrName>style.visibility</p:attrName>
                                        </p:attrNameLst>
                                      </p:cBhvr>
                                      <p:to>
                                        <p:strVal val="visible"/>
                                      </p:to>
                                    </p:set>
                                    <p:anim calcmode="lin" valueType="num">
                                      <p:cBhvr additive="base">
                                        <p:cTn id="22" dur="500" fill="hold"/>
                                        <p:tgtEl>
                                          <p:spTgt spid="81"/>
                                        </p:tgtEl>
                                        <p:attrNameLst>
                                          <p:attrName>ppt_x</p:attrName>
                                        </p:attrNameLst>
                                      </p:cBhvr>
                                      <p:tavLst>
                                        <p:tav tm="0">
                                          <p:val>
                                            <p:strVal val="#ppt_x"/>
                                          </p:val>
                                        </p:tav>
                                        <p:tav tm="100000">
                                          <p:val>
                                            <p:strVal val="#ppt_x"/>
                                          </p:val>
                                        </p:tav>
                                      </p:tavLst>
                                    </p:anim>
                                    <p:anim calcmode="lin" valueType="num">
                                      <p:cBhvr additive="base">
                                        <p:cTn id="23" dur="500" fill="hold"/>
                                        <p:tgtEl>
                                          <p:spTgt spid="81"/>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86"/>
                                        </p:tgtEl>
                                        <p:attrNameLst>
                                          <p:attrName>style.visibility</p:attrName>
                                        </p:attrNameLst>
                                      </p:cBhvr>
                                      <p:to>
                                        <p:strVal val="visible"/>
                                      </p:to>
                                    </p:set>
                                    <p:anim calcmode="lin" valueType="num">
                                      <p:cBhvr additive="base">
                                        <p:cTn id="28" dur="500" fill="hold"/>
                                        <p:tgtEl>
                                          <p:spTgt spid="86"/>
                                        </p:tgtEl>
                                        <p:attrNameLst>
                                          <p:attrName>ppt_x</p:attrName>
                                        </p:attrNameLst>
                                      </p:cBhvr>
                                      <p:tavLst>
                                        <p:tav tm="0">
                                          <p:val>
                                            <p:strVal val="#ppt_x"/>
                                          </p:val>
                                        </p:tav>
                                        <p:tav tm="100000">
                                          <p:val>
                                            <p:strVal val="#ppt_x"/>
                                          </p:val>
                                        </p:tav>
                                      </p:tavLst>
                                    </p:anim>
                                    <p:anim calcmode="lin" valueType="num">
                                      <p:cBhvr additive="base">
                                        <p:cTn id="29" dur="500" fill="hold"/>
                                        <p:tgtEl>
                                          <p:spTgt spid="8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1207CDD-8B0A-4A2F-9CEB-8E60A2236ECC}"/>
              </a:ext>
            </a:extLst>
          </p:cNvPr>
          <p:cNvSpPr>
            <a:spLocks noGrp="1"/>
          </p:cNvSpPr>
          <p:nvPr>
            <p:ph type="title"/>
          </p:nvPr>
        </p:nvSpPr>
        <p:spPr>
          <a:xfrm>
            <a:off x="838200" y="365125"/>
            <a:ext cx="10515600" cy="509518"/>
          </a:xfrm>
        </p:spPr>
        <p:txBody>
          <a:bodyPr>
            <a:normAutofit fontScale="90000"/>
          </a:bodyPr>
          <a:lstStyle/>
          <a:p>
            <a:r>
              <a:rPr lang="en-US" dirty="0"/>
              <a:t>		</a:t>
            </a:r>
            <a:r>
              <a:rPr lang="en-US" sz="3600" b="1" dirty="0">
                <a:latin typeface="+mn-lt"/>
              </a:rPr>
              <a:t>PSOs – An Example </a:t>
            </a:r>
            <a:r>
              <a:rPr lang="en-US" sz="3100" b="1" dirty="0">
                <a:latin typeface="+mn-lt"/>
              </a:rPr>
              <a:t>(Civil Engineering)</a:t>
            </a:r>
            <a:endParaRPr lang="en-IN" b="1" dirty="0">
              <a:latin typeface="+mn-lt"/>
            </a:endParaRPr>
          </a:p>
        </p:txBody>
      </p:sp>
      <p:sp>
        <p:nvSpPr>
          <p:cNvPr id="3" name="Content Placeholder 2">
            <a:extLst>
              <a:ext uri="{FF2B5EF4-FFF2-40B4-BE49-F238E27FC236}">
                <a16:creationId xmlns="" xmlns:a16="http://schemas.microsoft.com/office/drawing/2014/main" id="{87363F36-3639-49C4-9AC0-2A2982791445}"/>
              </a:ext>
            </a:extLst>
          </p:cNvPr>
          <p:cNvSpPr>
            <a:spLocks noGrp="1"/>
          </p:cNvSpPr>
          <p:nvPr>
            <p:ph idx="1"/>
          </p:nvPr>
        </p:nvSpPr>
        <p:spPr>
          <a:xfrm>
            <a:off x="838200" y="1038578"/>
            <a:ext cx="10515600" cy="5454297"/>
          </a:xfrm>
        </p:spPr>
        <p:txBody>
          <a:bodyPr>
            <a:normAutofit/>
          </a:bodyPr>
          <a:lstStyle/>
          <a:p>
            <a:pPr algn="just"/>
            <a:r>
              <a:rPr lang="en-US" b="1" dirty="0"/>
              <a:t>PSO1: Proficiency in a specialized area: Demonstrate proficiency in one of the following specialized areas of Civil Engineering i) Construction Materials and Management ii) Structural and Geotechnical Engineering iii) Environmental, water resources and Transportation Engineering </a:t>
            </a:r>
          </a:p>
          <a:p>
            <a:endParaRPr lang="en-US" b="1" dirty="0"/>
          </a:p>
          <a:p>
            <a:pPr algn="just"/>
            <a:r>
              <a:rPr lang="en-US" b="1" dirty="0"/>
              <a:t>PSO2: </a:t>
            </a:r>
            <a:r>
              <a:rPr lang="en-US" b="1" dirty="0" smtClean="0"/>
              <a:t>Apply principles </a:t>
            </a:r>
            <a:r>
              <a:rPr lang="en-US" b="1" dirty="0"/>
              <a:t>of civil engineering for the entire life cycle of the project ranging from initial design to the closure of the project. </a:t>
            </a:r>
          </a:p>
          <a:p>
            <a:endParaRPr lang="en-US" b="1" dirty="0"/>
          </a:p>
          <a:p>
            <a:pPr algn="just"/>
            <a:r>
              <a:rPr lang="en-US" b="1" dirty="0"/>
              <a:t>PSO3: </a:t>
            </a:r>
            <a:r>
              <a:rPr lang="en-US" b="1" dirty="0" smtClean="0"/>
              <a:t>Identify </a:t>
            </a:r>
            <a:r>
              <a:rPr lang="en-US" b="1" dirty="0"/>
              <a:t>and analyse various properties of construction materials and their applications in design and construction of various structures</a:t>
            </a:r>
            <a:endParaRPr lang="en-IN" b="1" dirty="0"/>
          </a:p>
        </p:txBody>
      </p:sp>
      <p:sp>
        <p:nvSpPr>
          <p:cNvPr id="4" name="Rectangle 3">
            <a:extLst>
              <a:ext uri="{FF2B5EF4-FFF2-40B4-BE49-F238E27FC236}">
                <a16:creationId xmlns="" xmlns:a16="http://schemas.microsoft.com/office/drawing/2014/main" id="{F9A2822D-1BB3-4C83-9D24-330ED772724B}"/>
              </a:ext>
            </a:extLst>
          </p:cNvPr>
          <p:cNvSpPr/>
          <p:nvPr/>
        </p:nvSpPr>
        <p:spPr>
          <a:xfrm>
            <a:off x="742122" y="225287"/>
            <a:ext cx="11131826" cy="646706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 name="Slide Number Placeholder 4">
            <a:extLst>
              <a:ext uri="{FF2B5EF4-FFF2-40B4-BE49-F238E27FC236}">
                <a16:creationId xmlns="" xmlns:a16="http://schemas.microsoft.com/office/drawing/2014/main" id="{FF9A4225-B8A7-4AC9-90D1-2B3B4EBE6376}"/>
              </a:ext>
            </a:extLst>
          </p:cNvPr>
          <p:cNvSpPr>
            <a:spLocks noGrp="1"/>
          </p:cNvSpPr>
          <p:nvPr>
            <p:ph type="sldNum" sz="quarter" idx="12"/>
          </p:nvPr>
        </p:nvSpPr>
        <p:spPr/>
        <p:txBody>
          <a:bodyPr/>
          <a:lstStyle/>
          <a:p>
            <a:fld id="{71EC9CE2-5AEF-428F-9B76-4FE97200EC74}" type="slidenum">
              <a:rPr lang="en-IN" smtClean="0"/>
              <a:t>23</a:t>
            </a:fld>
            <a:endParaRPr lang="en-IN" dirty="0"/>
          </a:p>
        </p:txBody>
      </p:sp>
    </p:spTree>
    <p:extLst>
      <p:ext uri="{BB962C8B-B14F-4D97-AF65-F5344CB8AC3E}">
        <p14:creationId xmlns:p14="http://schemas.microsoft.com/office/powerpoint/2010/main" val="35564768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3" name="Group 37">
            <a:extLst>
              <a:ext uri="{FF2B5EF4-FFF2-40B4-BE49-F238E27FC236}">
                <a16:creationId xmlns="" xmlns:a16="http://schemas.microsoft.com/office/drawing/2014/main" id="{75639F87-D4BE-4518-B139-75A7016B4602}"/>
              </a:ext>
            </a:extLst>
          </p:cNvPr>
          <p:cNvGrpSpPr/>
          <p:nvPr/>
        </p:nvGrpSpPr>
        <p:grpSpPr>
          <a:xfrm>
            <a:off x="6804981" y="5242149"/>
            <a:ext cx="4293002" cy="1615851"/>
            <a:chOff x="5847004" y="5166096"/>
            <a:chExt cx="4293002" cy="901027"/>
          </a:xfrm>
        </p:grpSpPr>
        <p:sp>
          <p:nvSpPr>
            <p:cNvPr id="54" name="Freeform: Shape 15">
              <a:extLst>
                <a:ext uri="{FF2B5EF4-FFF2-40B4-BE49-F238E27FC236}">
                  <a16:creationId xmlns="" xmlns:a16="http://schemas.microsoft.com/office/drawing/2014/main" id="{331EDF45-2011-4B9A-A2EE-DB26F605F477}"/>
                </a:ext>
              </a:extLst>
            </p:cNvPr>
            <p:cNvSpPr/>
            <p:nvPr/>
          </p:nvSpPr>
          <p:spPr>
            <a:xfrm rot="5400000">
              <a:off x="9266077" y="5112584"/>
              <a:ext cx="806560" cy="913583"/>
            </a:xfrm>
            <a:custGeom>
              <a:avLst/>
              <a:gdLst>
                <a:gd name="connsiteX0" fmla="*/ 0 w 806560"/>
                <a:gd name="connsiteY0" fmla="*/ 6879 h 913583"/>
                <a:gd name="connsiteX1" fmla="*/ 64620 w 806560"/>
                <a:gd name="connsiteY1" fmla="*/ 0 h 913583"/>
                <a:gd name="connsiteX2" fmla="*/ 441210 w 806560"/>
                <a:gd name="connsiteY2" fmla="*/ 0 h 913583"/>
                <a:gd name="connsiteX3" fmla="*/ 806560 w 806560"/>
                <a:gd name="connsiteY3" fmla="*/ 385845 h 913583"/>
                <a:gd name="connsiteX4" fmla="*/ 806560 w 806560"/>
                <a:gd name="connsiteY4" fmla="*/ 913583 h 913583"/>
                <a:gd name="connsiteX5" fmla="*/ 300730 w 806560"/>
                <a:gd name="connsiteY5" fmla="*/ 913583 h 913583"/>
                <a:gd name="connsiteX6" fmla="*/ 300730 w 806560"/>
                <a:gd name="connsiteY6" fmla="*/ 385845 h 913583"/>
                <a:gd name="connsiteX7" fmla="*/ 9011 w 806560"/>
                <a:gd name="connsiteY7" fmla="*/ 7839 h 913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6560" h="913583">
                  <a:moveTo>
                    <a:pt x="0" y="6879"/>
                  </a:moveTo>
                  <a:lnTo>
                    <a:pt x="64620" y="0"/>
                  </a:lnTo>
                  <a:lnTo>
                    <a:pt x="441210" y="0"/>
                  </a:lnTo>
                  <a:cubicBezTo>
                    <a:pt x="642987" y="0"/>
                    <a:pt x="806560" y="172749"/>
                    <a:pt x="806560" y="385845"/>
                  </a:cubicBezTo>
                  <a:lnTo>
                    <a:pt x="806560" y="913583"/>
                  </a:lnTo>
                  <a:lnTo>
                    <a:pt x="300730" y="913583"/>
                  </a:lnTo>
                  <a:lnTo>
                    <a:pt x="300730" y="385845"/>
                  </a:lnTo>
                  <a:cubicBezTo>
                    <a:pt x="300730" y="199386"/>
                    <a:pt x="175495" y="43817"/>
                    <a:pt x="9011" y="7839"/>
                  </a:cubicBezTo>
                  <a:close/>
                </a:path>
              </a:pathLst>
            </a:custGeom>
            <a:gradFill flip="none" rotWithShape="1">
              <a:gsLst>
                <a:gs pos="0">
                  <a:schemeClr val="accent1">
                    <a:lumMod val="5000"/>
                    <a:lumOff val="95000"/>
                  </a:schemeClr>
                </a:gs>
                <a:gs pos="100000">
                  <a:schemeClr val="tx1">
                    <a:alpha val="26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5" name="Freeform: Shape 5">
              <a:extLst>
                <a:ext uri="{FF2B5EF4-FFF2-40B4-BE49-F238E27FC236}">
                  <a16:creationId xmlns="" xmlns:a16="http://schemas.microsoft.com/office/drawing/2014/main" id="{FF59AAA0-80E4-477D-9D55-5D63054A3404}"/>
                </a:ext>
              </a:extLst>
            </p:cNvPr>
            <p:cNvSpPr/>
            <p:nvPr/>
          </p:nvSpPr>
          <p:spPr>
            <a:xfrm rot="5400000">
              <a:off x="7590225" y="3517342"/>
              <a:ext cx="806560" cy="4293002"/>
            </a:xfrm>
            <a:custGeom>
              <a:avLst/>
              <a:gdLst>
                <a:gd name="connsiteX0" fmla="*/ 0 w 1511774"/>
                <a:gd name="connsiteY0" fmla="*/ 12210 h 5518484"/>
                <a:gd name="connsiteX1" fmla="*/ 121120 w 1511774"/>
                <a:gd name="connsiteY1" fmla="*/ 0 h 5518484"/>
                <a:gd name="connsiteX2" fmla="*/ 826980 w 1511774"/>
                <a:gd name="connsiteY2" fmla="*/ 0 h 5518484"/>
                <a:gd name="connsiteX3" fmla="*/ 1511774 w 1511774"/>
                <a:gd name="connsiteY3" fmla="*/ 684794 h 5518484"/>
                <a:gd name="connsiteX4" fmla="*/ 1511774 w 1511774"/>
                <a:gd name="connsiteY4" fmla="*/ 5518484 h 5518484"/>
                <a:gd name="connsiteX5" fmla="*/ 563673 w 1511774"/>
                <a:gd name="connsiteY5" fmla="*/ 5518484 h 5518484"/>
                <a:gd name="connsiteX6" fmla="*/ 563673 w 1511774"/>
                <a:gd name="connsiteY6" fmla="*/ 684794 h 5518484"/>
                <a:gd name="connsiteX7" fmla="*/ 16889 w 1511774"/>
                <a:gd name="connsiteY7" fmla="*/ 13913 h 5518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11774" h="5518484">
                  <a:moveTo>
                    <a:pt x="0" y="12210"/>
                  </a:moveTo>
                  <a:lnTo>
                    <a:pt x="121120" y="0"/>
                  </a:lnTo>
                  <a:lnTo>
                    <a:pt x="826980" y="0"/>
                  </a:lnTo>
                  <a:cubicBezTo>
                    <a:pt x="1205181" y="0"/>
                    <a:pt x="1511774" y="306593"/>
                    <a:pt x="1511774" y="684794"/>
                  </a:cubicBezTo>
                  <a:lnTo>
                    <a:pt x="1511774" y="5518484"/>
                  </a:lnTo>
                  <a:lnTo>
                    <a:pt x="563673" y="5518484"/>
                  </a:lnTo>
                  <a:lnTo>
                    <a:pt x="563673" y="684794"/>
                  </a:lnTo>
                  <a:cubicBezTo>
                    <a:pt x="563673" y="353868"/>
                    <a:pt x="328938" y="77767"/>
                    <a:pt x="16889" y="13913"/>
                  </a:cubicBezTo>
                  <a:close/>
                </a:path>
              </a:pathLst>
            </a:custGeom>
            <a:solidFill>
              <a:srgbClr val="009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2" name="Group 6">
            <a:extLst>
              <a:ext uri="{FF2B5EF4-FFF2-40B4-BE49-F238E27FC236}">
                <a16:creationId xmlns="" xmlns:a16="http://schemas.microsoft.com/office/drawing/2014/main" id="{75639F87-D4BE-4518-B139-75A7016B4602}"/>
              </a:ext>
            </a:extLst>
          </p:cNvPr>
          <p:cNvGrpSpPr/>
          <p:nvPr/>
        </p:nvGrpSpPr>
        <p:grpSpPr>
          <a:xfrm>
            <a:off x="848427" y="4284206"/>
            <a:ext cx="4082510" cy="1615851"/>
            <a:chOff x="5847004" y="5166096"/>
            <a:chExt cx="4293002" cy="901027"/>
          </a:xfrm>
        </p:grpSpPr>
        <p:sp>
          <p:nvSpPr>
            <p:cNvPr id="8" name="Freeform: Shape 15">
              <a:extLst>
                <a:ext uri="{FF2B5EF4-FFF2-40B4-BE49-F238E27FC236}">
                  <a16:creationId xmlns="" xmlns:a16="http://schemas.microsoft.com/office/drawing/2014/main" id="{331EDF45-2011-4B9A-A2EE-DB26F605F477}"/>
                </a:ext>
              </a:extLst>
            </p:cNvPr>
            <p:cNvSpPr/>
            <p:nvPr/>
          </p:nvSpPr>
          <p:spPr>
            <a:xfrm rot="5400000">
              <a:off x="9266077" y="5112584"/>
              <a:ext cx="806560" cy="913583"/>
            </a:xfrm>
            <a:custGeom>
              <a:avLst/>
              <a:gdLst>
                <a:gd name="connsiteX0" fmla="*/ 0 w 806560"/>
                <a:gd name="connsiteY0" fmla="*/ 6879 h 913583"/>
                <a:gd name="connsiteX1" fmla="*/ 64620 w 806560"/>
                <a:gd name="connsiteY1" fmla="*/ 0 h 913583"/>
                <a:gd name="connsiteX2" fmla="*/ 441210 w 806560"/>
                <a:gd name="connsiteY2" fmla="*/ 0 h 913583"/>
                <a:gd name="connsiteX3" fmla="*/ 806560 w 806560"/>
                <a:gd name="connsiteY3" fmla="*/ 385845 h 913583"/>
                <a:gd name="connsiteX4" fmla="*/ 806560 w 806560"/>
                <a:gd name="connsiteY4" fmla="*/ 913583 h 913583"/>
                <a:gd name="connsiteX5" fmla="*/ 300730 w 806560"/>
                <a:gd name="connsiteY5" fmla="*/ 913583 h 913583"/>
                <a:gd name="connsiteX6" fmla="*/ 300730 w 806560"/>
                <a:gd name="connsiteY6" fmla="*/ 385845 h 913583"/>
                <a:gd name="connsiteX7" fmla="*/ 9011 w 806560"/>
                <a:gd name="connsiteY7" fmla="*/ 7839 h 913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6560" h="913583">
                  <a:moveTo>
                    <a:pt x="0" y="6879"/>
                  </a:moveTo>
                  <a:lnTo>
                    <a:pt x="64620" y="0"/>
                  </a:lnTo>
                  <a:lnTo>
                    <a:pt x="441210" y="0"/>
                  </a:lnTo>
                  <a:cubicBezTo>
                    <a:pt x="642987" y="0"/>
                    <a:pt x="806560" y="172749"/>
                    <a:pt x="806560" y="385845"/>
                  </a:cubicBezTo>
                  <a:lnTo>
                    <a:pt x="806560" y="913583"/>
                  </a:lnTo>
                  <a:lnTo>
                    <a:pt x="300730" y="913583"/>
                  </a:lnTo>
                  <a:lnTo>
                    <a:pt x="300730" y="385845"/>
                  </a:lnTo>
                  <a:cubicBezTo>
                    <a:pt x="300730" y="199386"/>
                    <a:pt x="175495" y="43817"/>
                    <a:pt x="9011" y="7839"/>
                  </a:cubicBezTo>
                  <a:close/>
                </a:path>
              </a:pathLst>
            </a:custGeom>
            <a:gradFill flip="none" rotWithShape="1">
              <a:gsLst>
                <a:gs pos="0">
                  <a:schemeClr val="accent1">
                    <a:lumMod val="5000"/>
                    <a:lumOff val="95000"/>
                  </a:schemeClr>
                </a:gs>
                <a:gs pos="100000">
                  <a:schemeClr val="tx1">
                    <a:alpha val="26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9" name="Freeform: Shape 5">
              <a:extLst>
                <a:ext uri="{FF2B5EF4-FFF2-40B4-BE49-F238E27FC236}">
                  <a16:creationId xmlns="" xmlns:a16="http://schemas.microsoft.com/office/drawing/2014/main" id="{FF59AAA0-80E4-477D-9D55-5D63054A3404}"/>
                </a:ext>
              </a:extLst>
            </p:cNvPr>
            <p:cNvSpPr/>
            <p:nvPr/>
          </p:nvSpPr>
          <p:spPr>
            <a:xfrm rot="5400000">
              <a:off x="7590225" y="3517342"/>
              <a:ext cx="806560" cy="4293002"/>
            </a:xfrm>
            <a:custGeom>
              <a:avLst/>
              <a:gdLst>
                <a:gd name="connsiteX0" fmla="*/ 0 w 1511774"/>
                <a:gd name="connsiteY0" fmla="*/ 12210 h 5518484"/>
                <a:gd name="connsiteX1" fmla="*/ 121120 w 1511774"/>
                <a:gd name="connsiteY1" fmla="*/ 0 h 5518484"/>
                <a:gd name="connsiteX2" fmla="*/ 826980 w 1511774"/>
                <a:gd name="connsiteY2" fmla="*/ 0 h 5518484"/>
                <a:gd name="connsiteX3" fmla="*/ 1511774 w 1511774"/>
                <a:gd name="connsiteY3" fmla="*/ 684794 h 5518484"/>
                <a:gd name="connsiteX4" fmla="*/ 1511774 w 1511774"/>
                <a:gd name="connsiteY4" fmla="*/ 5518484 h 5518484"/>
                <a:gd name="connsiteX5" fmla="*/ 563673 w 1511774"/>
                <a:gd name="connsiteY5" fmla="*/ 5518484 h 5518484"/>
                <a:gd name="connsiteX6" fmla="*/ 563673 w 1511774"/>
                <a:gd name="connsiteY6" fmla="*/ 684794 h 5518484"/>
                <a:gd name="connsiteX7" fmla="*/ 16889 w 1511774"/>
                <a:gd name="connsiteY7" fmla="*/ 13913 h 5518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11774" h="5518484">
                  <a:moveTo>
                    <a:pt x="0" y="12210"/>
                  </a:moveTo>
                  <a:lnTo>
                    <a:pt x="121120" y="0"/>
                  </a:lnTo>
                  <a:lnTo>
                    <a:pt x="826980" y="0"/>
                  </a:lnTo>
                  <a:cubicBezTo>
                    <a:pt x="1205181" y="0"/>
                    <a:pt x="1511774" y="306593"/>
                    <a:pt x="1511774" y="684794"/>
                  </a:cubicBezTo>
                  <a:lnTo>
                    <a:pt x="1511774" y="5518484"/>
                  </a:lnTo>
                  <a:lnTo>
                    <a:pt x="563673" y="5518484"/>
                  </a:lnTo>
                  <a:lnTo>
                    <a:pt x="563673" y="684794"/>
                  </a:lnTo>
                  <a:cubicBezTo>
                    <a:pt x="563673" y="353868"/>
                    <a:pt x="328938" y="77767"/>
                    <a:pt x="16889" y="13913"/>
                  </a:cubicBezTo>
                  <a:close/>
                </a:path>
              </a:pathLst>
            </a:custGeom>
            <a:solidFill>
              <a:srgbClr val="DA00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10" name="TextBox 9">
            <a:extLst>
              <a:ext uri="{FF2B5EF4-FFF2-40B4-BE49-F238E27FC236}">
                <a16:creationId xmlns="" xmlns:a16="http://schemas.microsoft.com/office/drawing/2014/main" id="{C807F423-18FC-487E-ACFE-B129D9073ACF}"/>
              </a:ext>
            </a:extLst>
          </p:cNvPr>
          <p:cNvSpPr txBox="1"/>
          <p:nvPr/>
        </p:nvSpPr>
        <p:spPr>
          <a:xfrm>
            <a:off x="1088571" y="238104"/>
            <a:ext cx="10130971" cy="646331"/>
          </a:xfrm>
          <a:prstGeom prst="rect">
            <a:avLst/>
          </a:prstGeom>
          <a:noFill/>
        </p:spPr>
        <p:txBody>
          <a:bodyPr wrap="square" rtlCol="0">
            <a:spAutoFit/>
          </a:bodyPr>
          <a:lstStyle/>
          <a:p>
            <a:pPr algn="ctr"/>
            <a:r>
              <a:rPr lang="en-US" sz="3600" b="1" dirty="0" smtClean="0">
                <a:solidFill>
                  <a:schemeClr val="bg1"/>
                </a:solidFill>
                <a:latin typeface="Arial Narrow" panose="020B0606020202030204" pitchFamily="34" charset="0"/>
              </a:rPr>
              <a:t>Mapping of Courses with POs and PSOs</a:t>
            </a:r>
            <a:endParaRPr lang="en-US" sz="3600" b="1" dirty="0">
              <a:solidFill>
                <a:schemeClr val="bg1"/>
              </a:solidFill>
              <a:latin typeface="Arial Narrow" panose="020B0606020202030204" pitchFamily="34" charset="0"/>
            </a:endParaRPr>
          </a:p>
        </p:txBody>
      </p:sp>
      <p:sp>
        <p:nvSpPr>
          <p:cNvPr id="11" name="Rectangle 10"/>
          <p:cNvSpPr/>
          <p:nvPr/>
        </p:nvSpPr>
        <p:spPr>
          <a:xfrm>
            <a:off x="870195" y="5299309"/>
            <a:ext cx="3990110" cy="461665"/>
          </a:xfrm>
          <a:prstGeom prst="rect">
            <a:avLst/>
          </a:prstGeom>
        </p:spPr>
        <p:txBody>
          <a:bodyPr wrap="square">
            <a:spAutoFit/>
          </a:bodyPr>
          <a:lstStyle/>
          <a:p>
            <a:pPr algn="ctr"/>
            <a:r>
              <a:rPr lang="en-US" sz="2400" b="1" i="1" dirty="0">
                <a:solidFill>
                  <a:prstClr val="white"/>
                </a:solidFill>
                <a:latin typeface="Arial Narrow" panose="020B0606020202030204" pitchFamily="34" charset="0"/>
              </a:rPr>
              <a:t> </a:t>
            </a:r>
            <a:r>
              <a:rPr lang="en-US" sz="2400" b="1" i="1" dirty="0" smtClean="0">
                <a:solidFill>
                  <a:prstClr val="white"/>
                </a:solidFill>
                <a:latin typeface="Arial Narrow" panose="020B0606020202030204" pitchFamily="34" charset="0"/>
              </a:rPr>
              <a:t>Major Project</a:t>
            </a:r>
            <a:endParaRPr lang="en-US" sz="2400" b="1" i="1" dirty="0">
              <a:solidFill>
                <a:prstClr val="white"/>
              </a:solidFill>
              <a:latin typeface="Arial Narrow" panose="020B0606020202030204" pitchFamily="34" charset="0"/>
            </a:endParaRPr>
          </a:p>
        </p:txBody>
      </p:sp>
      <p:grpSp>
        <p:nvGrpSpPr>
          <p:cNvPr id="3" name="Group 11">
            <a:extLst>
              <a:ext uri="{FF2B5EF4-FFF2-40B4-BE49-F238E27FC236}">
                <a16:creationId xmlns="" xmlns:a16="http://schemas.microsoft.com/office/drawing/2014/main" id="{75639F87-D4BE-4518-B139-75A7016B4602}"/>
              </a:ext>
            </a:extLst>
          </p:cNvPr>
          <p:cNvGrpSpPr/>
          <p:nvPr/>
        </p:nvGrpSpPr>
        <p:grpSpPr>
          <a:xfrm>
            <a:off x="886691" y="853044"/>
            <a:ext cx="4017818" cy="1129610"/>
            <a:chOff x="5847004" y="5166096"/>
            <a:chExt cx="4293002" cy="901027"/>
          </a:xfrm>
        </p:grpSpPr>
        <p:sp>
          <p:nvSpPr>
            <p:cNvPr id="13" name="Freeform: Shape 15">
              <a:extLst>
                <a:ext uri="{FF2B5EF4-FFF2-40B4-BE49-F238E27FC236}">
                  <a16:creationId xmlns="" xmlns:a16="http://schemas.microsoft.com/office/drawing/2014/main" id="{331EDF45-2011-4B9A-A2EE-DB26F605F477}"/>
                </a:ext>
              </a:extLst>
            </p:cNvPr>
            <p:cNvSpPr/>
            <p:nvPr/>
          </p:nvSpPr>
          <p:spPr>
            <a:xfrm rot="5400000">
              <a:off x="9266077" y="5112584"/>
              <a:ext cx="806560" cy="913583"/>
            </a:xfrm>
            <a:custGeom>
              <a:avLst/>
              <a:gdLst>
                <a:gd name="connsiteX0" fmla="*/ 0 w 806560"/>
                <a:gd name="connsiteY0" fmla="*/ 6879 h 913583"/>
                <a:gd name="connsiteX1" fmla="*/ 64620 w 806560"/>
                <a:gd name="connsiteY1" fmla="*/ 0 h 913583"/>
                <a:gd name="connsiteX2" fmla="*/ 441210 w 806560"/>
                <a:gd name="connsiteY2" fmla="*/ 0 h 913583"/>
                <a:gd name="connsiteX3" fmla="*/ 806560 w 806560"/>
                <a:gd name="connsiteY3" fmla="*/ 385845 h 913583"/>
                <a:gd name="connsiteX4" fmla="*/ 806560 w 806560"/>
                <a:gd name="connsiteY4" fmla="*/ 913583 h 913583"/>
                <a:gd name="connsiteX5" fmla="*/ 300730 w 806560"/>
                <a:gd name="connsiteY5" fmla="*/ 913583 h 913583"/>
                <a:gd name="connsiteX6" fmla="*/ 300730 w 806560"/>
                <a:gd name="connsiteY6" fmla="*/ 385845 h 913583"/>
                <a:gd name="connsiteX7" fmla="*/ 9011 w 806560"/>
                <a:gd name="connsiteY7" fmla="*/ 7839 h 913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6560" h="913583">
                  <a:moveTo>
                    <a:pt x="0" y="6879"/>
                  </a:moveTo>
                  <a:lnTo>
                    <a:pt x="64620" y="0"/>
                  </a:lnTo>
                  <a:lnTo>
                    <a:pt x="441210" y="0"/>
                  </a:lnTo>
                  <a:cubicBezTo>
                    <a:pt x="642987" y="0"/>
                    <a:pt x="806560" y="172749"/>
                    <a:pt x="806560" y="385845"/>
                  </a:cubicBezTo>
                  <a:lnTo>
                    <a:pt x="806560" y="913583"/>
                  </a:lnTo>
                  <a:lnTo>
                    <a:pt x="300730" y="913583"/>
                  </a:lnTo>
                  <a:lnTo>
                    <a:pt x="300730" y="385845"/>
                  </a:lnTo>
                  <a:cubicBezTo>
                    <a:pt x="300730" y="199386"/>
                    <a:pt x="175495" y="43817"/>
                    <a:pt x="9011" y="7839"/>
                  </a:cubicBezTo>
                  <a:close/>
                </a:path>
              </a:pathLst>
            </a:custGeom>
            <a:gradFill flip="none" rotWithShape="1">
              <a:gsLst>
                <a:gs pos="0">
                  <a:schemeClr val="accent1">
                    <a:lumMod val="5000"/>
                    <a:lumOff val="95000"/>
                  </a:schemeClr>
                </a:gs>
                <a:gs pos="100000">
                  <a:schemeClr val="tx1">
                    <a:alpha val="26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14" name="Freeform: Shape 5">
              <a:extLst>
                <a:ext uri="{FF2B5EF4-FFF2-40B4-BE49-F238E27FC236}">
                  <a16:creationId xmlns="" xmlns:a16="http://schemas.microsoft.com/office/drawing/2014/main" id="{FF59AAA0-80E4-477D-9D55-5D63054A3404}"/>
                </a:ext>
              </a:extLst>
            </p:cNvPr>
            <p:cNvSpPr/>
            <p:nvPr/>
          </p:nvSpPr>
          <p:spPr>
            <a:xfrm rot="5400000">
              <a:off x="7590225" y="3517342"/>
              <a:ext cx="806560" cy="4293002"/>
            </a:xfrm>
            <a:custGeom>
              <a:avLst/>
              <a:gdLst>
                <a:gd name="connsiteX0" fmla="*/ 0 w 1511774"/>
                <a:gd name="connsiteY0" fmla="*/ 12210 h 5518484"/>
                <a:gd name="connsiteX1" fmla="*/ 121120 w 1511774"/>
                <a:gd name="connsiteY1" fmla="*/ 0 h 5518484"/>
                <a:gd name="connsiteX2" fmla="*/ 826980 w 1511774"/>
                <a:gd name="connsiteY2" fmla="*/ 0 h 5518484"/>
                <a:gd name="connsiteX3" fmla="*/ 1511774 w 1511774"/>
                <a:gd name="connsiteY3" fmla="*/ 684794 h 5518484"/>
                <a:gd name="connsiteX4" fmla="*/ 1511774 w 1511774"/>
                <a:gd name="connsiteY4" fmla="*/ 5518484 h 5518484"/>
                <a:gd name="connsiteX5" fmla="*/ 563673 w 1511774"/>
                <a:gd name="connsiteY5" fmla="*/ 5518484 h 5518484"/>
                <a:gd name="connsiteX6" fmla="*/ 563673 w 1511774"/>
                <a:gd name="connsiteY6" fmla="*/ 684794 h 5518484"/>
                <a:gd name="connsiteX7" fmla="*/ 16889 w 1511774"/>
                <a:gd name="connsiteY7" fmla="*/ 13913 h 5518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11774" h="5518484">
                  <a:moveTo>
                    <a:pt x="0" y="12210"/>
                  </a:moveTo>
                  <a:lnTo>
                    <a:pt x="121120" y="0"/>
                  </a:lnTo>
                  <a:lnTo>
                    <a:pt x="826980" y="0"/>
                  </a:lnTo>
                  <a:cubicBezTo>
                    <a:pt x="1205181" y="0"/>
                    <a:pt x="1511774" y="306593"/>
                    <a:pt x="1511774" y="684794"/>
                  </a:cubicBezTo>
                  <a:lnTo>
                    <a:pt x="1511774" y="5518484"/>
                  </a:lnTo>
                  <a:lnTo>
                    <a:pt x="563673" y="5518484"/>
                  </a:lnTo>
                  <a:lnTo>
                    <a:pt x="563673" y="684794"/>
                  </a:lnTo>
                  <a:cubicBezTo>
                    <a:pt x="563673" y="353868"/>
                    <a:pt x="328938" y="77767"/>
                    <a:pt x="16889" y="13913"/>
                  </a:cubicBezTo>
                  <a:close/>
                </a:path>
              </a:pathLst>
            </a:custGeom>
            <a:solidFill>
              <a:srgbClr val="E68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4" name="Group 14">
            <a:extLst>
              <a:ext uri="{FF2B5EF4-FFF2-40B4-BE49-F238E27FC236}">
                <a16:creationId xmlns="" xmlns:a16="http://schemas.microsoft.com/office/drawing/2014/main" id="{75639F87-D4BE-4518-B139-75A7016B4602}"/>
              </a:ext>
            </a:extLst>
          </p:cNvPr>
          <p:cNvGrpSpPr/>
          <p:nvPr/>
        </p:nvGrpSpPr>
        <p:grpSpPr>
          <a:xfrm>
            <a:off x="874156" y="3254756"/>
            <a:ext cx="4026261" cy="1624023"/>
            <a:chOff x="5847004" y="5166096"/>
            <a:chExt cx="4293002" cy="901027"/>
          </a:xfrm>
        </p:grpSpPr>
        <p:sp>
          <p:nvSpPr>
            <p:cNvPr id="16" name="Freeform: Shape 15">
              <a:extLst>
                <a:ext uri="{FF2B5EF4-FFF2-40B4-BE49-F238E27FC236}">
                  <a16:creationId xmlns="" xmlns:a16="http://schemas.microsoft.com/office/drawing/2014/main" id="{331EDF45-2011-4B9A-A2EE-DB26F605F477}"/>
                </a:ext>
              </a:extLst>
            </p:cNvPr>
            <p:cNvSpPr/>
            <p:nvPr/>
          </p:nvSpPr>
          <p:spPr>
            <a:xfrm rot="5400000">
              <a:off x="9266077" y="5112584"/>
              <a:ext cx="806560" cy="913583"/>
            </a:xfrm>
            <a:custGeom>
              <a:avLst/>
              <a:gdLst>
                <a:gd name="connsiteX0" fmla="*/ 0 w 806560"/>
                <a:gd name="connsiteY0" fmla="*/ 6879 h 913583"/>
                <a:gd name="connsiteX1" fmla="*/ 64620 w 806560"/>
                <a:gd name="connsiteY1" fmla="*/ 0 h 913583"/>
                <a:gd name="connsiteX2" fmla="*/ 441210 w 806560"/>
                <a:gd name="connsiteY2" fmla="*/ 0 h 913583"/>
                <a:gd name="connsiteX3" fmla="*/ 806560 w 806560"/>
                <a:gd name="connsiteY3" fmla="*/ 385845 h 913583"/>
                <a:gd name="connsiteX4" fmla="*/ 806560 w 806560"/>
                <a:gd name="connsiteY4" fmla="*/ 913583 h 913583"/>
                <a:gd name="connsiteX5" fmla="*/ 300730 w 806560"/>
                <a:gd name="connsiteY5" fmla="*/ 913583 h 913583"/>
                <a:gd name="connsiteX6" fmla="*/ 300730 w 806560"/>
                <a:gd name="connsiteY6" fmla="*/ 385845 h 913583"/>
                <a:gd name="connsiteX7" fmla="*/ 9011 w 806560"/>
                <a:gd name="connsiteY7" fmla="*/ 7839 h 913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6560" h="913583">
                  <a:moveTo>
                    <a:pt x="0" y="6879"/>
                  </a:moveTo>
                  <a:lnTo>
                    <a:pt x="64620" y="0"/>
                  </a:lnTo>
                  <a:lnTo>
                    <a:pt x="441210" y="0"/>
                  </a:lnTo>
                  <a:cubicBezTo>
                    <a:pt x="642987" y="0"/>
                    <a:pt x="806560" y="172749"/>
                    <a:pt x="806560" y="385845"/>
                  </a:cubicBezTo>
                  <a:lnTo>
                    <a:pt x="806560" y="913583"/>
                  </a:lnTo>
                  <a:lnTo>
                    <a:pt x="300730" y="913583"/>
                  </a:lnTo>
                  <a:lnTo>
                    <a:pt x="300730" y="385845"/>
                  </a:lnTo>
                  <a:cubicBezTo>
                    <a:pt x="300730" y="199386"/>
                    <a:pt x="175495" y="43817"/>
                    <a:pt x="9011" y="7839"/>
                  </a:cubicBezTo>
                  <a:close/>
                </a:path>
              </a:pathLst>
            </a:custGeom>
            <a:gradFill flip="none" rotWithShape="1">
              <a:gsLst>
                <a:gs pos="0">
                  <a:schemeClr val="accent1">
                    <a:lumMod val="5000"/>
                    <a:lumOff val="95000"/>
                  </a:schemeClr>
                </a:gs>
                <a:gs pos="100000">
                  <a:schemeClr val="tx1">
                    <a:alpha val="26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17" name="Freeform: Shape 5">
              <a:extLst>
                <a:ext uri="{FF2B5EF4-FFF2-40B4-BE49-F238E27FC236}">
                  <a16:creationId xmlns="" xmlns:a16="http://schemas.microsoft.com/office/drawing/2014/main" id="{FF59AAA0-80E4-477D-9D55-5D63054A3404}"/>
                </a:ext>
              </a:extLst>
            </p:cNvPr>
            <p:cNvSpPr/>
            <p:nvPr/>
          </p:nvSpPr>
          <p:spPr>
            <a:xfrm rot="5400000">
              <a:off x="7590225" y="3517342"/>
              <a:ext cx="806560" cy="4293002"/>
            </a:xfrm>
            <a:custGeom>
              <a:avLst/>
              <a:gdLst>
                <a:gd name="connsiteX0" fmla="*/ 0 w 1511774"/>
                <a:gd name="connsiteY0" fmla="*/ 12210 h 5518484"/>
                <a:gd name="connsiteX1" fmla="*/ 121120 w 1511774"/>
                <a:gd name="connsiteY1" fmla="*/ 0 h 5518484"/>
                <a:gd name="connsiteX2" fmla="*/ 826980 w 1511774"/>
                <a:gd name="connsiteY2" fmla="*/ 0 h 5518484"/>
                <a:gd name="connsiteX3" fmla="*/ 1511774 w 1511774"/>
                <a:gd name="connsiteY3" fmla="*/ 684794 h 5518484"/>
                <a:gd name="connsiteX4" fmla="*/ 1511774 w 1511774"/>
                <a:gd name="connsiteY4" fmla="*/ 5518484 h 5518484"/>
                <a:gd name="connsiteX5" fmla="*/ 563673 w 1511774"/>
                <a:gd name="connsiteY5" fmla="*/ 5518484 h 5518484"/>
                <a:gd name="connsiteX6" fmla="*/ 563673 w 1511774"/>
                <a:gd name="connsiteY6" fmla="*/ 684794 h 5518484"/>
                <a:gd name="connsiteX7" fmla="*/ 16889 w 1511774"/>
                <a:gd name="connsiteY7" fmla="*/ 13913 h 5518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11774" h="5518484">
                  <a:moveTo>
                    <a:pt x="0" y="12210"/>
                  </a:moveTo>
                  <a:lnTo>
                    <a:pt x="121120" y="0"/>
                  </a:lnTo>
                  <a:lnTo>
                    <a:pt x="826980" y="0"/>
                  </a:lnTo>
                  <a:cubicBezTo>
                    <a:pt x="1205181" y="0"/>
                    <a:pt x="1511774" y="306593"/>
                    <a:pt x="1511774" y="684794"/>
                  </a:cubicBezTo>
                  <a:lnTo>
                    <a:pt x="1511774" y="5518484"/>
                  </a:lnTo>
                  <a:lnTo>
                    <a:pt x="563673" y="5518484"/>
                  </a:lnTo>
                  <a:lnTo>
                    <a:pt x="563673" y="684794"/>
                  </a:lnTo>
                  <a:cubicBezTo>
                    <a:pt x="563673" y="353868"/>
                    <a:pt x="328938" y="77767"/>
                    <a:pt x="16889" y="13913"/>
                  </a:cubicBezTo>
                  <a:close/>
                </a:path>
              </a:pathLst>
            </a:custGeom>
            <a:solidFill>
              <a:srgbClr val="E68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5" name="Group 17">
            <a:extLst>
              <a:ext uri="{FF2B5EF4-FFF2-40B4-BE49-F238E27FC236}">
                <a16:creationId xmlns="" xmlns:a16="http://schemas.microsoft.com/office/drawing/2014/main" id="{75639F87-D4BE-4518-B139-75A7016B4602}"/>
              </a:ext>
            </a:extLst>
          </p:cNvPr>
          <p:cNvGrpSpPr/>
          <p:nvPr/>
        </p:nvGrpSpPr>
        <p:grpSpPr>
          <a:xfrm>
            <a:off x="858981" y="2319939"/>
            <a:ext cx="4045527" cy="1615851"/>
            <a:chOff x="5847004" y="5166096"/>
            <a:chExt cx="4293002" cy="901027"/>
          </a:xfrm>
        </p:grpSpPr>
        <p:sp>
          <p:nvSpPr>
            <p:cNvPr id="19" name="Freeform: Shape 15">
              <a:extLst>
                <a:ext uri="{FF2B5EF4-FFF2-40B4-BE49-F238E27FC236}">
                  <a16:creationId xmlns="" xmlns:a16="http://schemas.microsoft.com/office/drawing/2014/main" id="{331EDF45-2011-4B9A-A2EE-DB26F605F477}"/>
                </a:ext>
              </a:extLst>
            </p:cNvPr>
            <p:cNvSpPr/>
            <p:nvPr/>
          </p:nvSpPr>
          <p:spPr>
            <a:xfrm rot="5400000">
              <a:off x="9266077" y="5112584"/>
              <a:ext cx="806560" cy="913583"/>
            </a:xfrm>
            <a:custGeom>
              <a:avLst/>
              <a:gdLst>
                <a:gd name="connsiteX0" fmla="*/ 0 w 806560"/>
                <a:gd name="connsiteY0" fmla="*/ 6879 h 913583"/>
                <a:gd name="connsiteX1" fmla="*/ 64620 w 806560"/>
                <a:gd name="connsiteY1" fmla="*/ 0 h 913583"/>
                <a:gd name="connsiteX2" fmla="*/ 441210 w 806560"/>
                <a:gd name="connsiteY2" fmla="*/ 0 h 913583"/>
                <a:gd name="connsiteX3" fmla="*/ 806560 w 806560"/>
                <a:gd name="connsiteY3" fmla="*/ 385845 h 913583"/>
                <a:gd name="connsiteX4" fmla="*/ 806560 w 806560"/>
                <a:gd name="connsiteY4" fmla="*/ 913583 h 913583"/>
                <a:gd name="connsiteX5" fmla="*/ 300730 w 806560"/>
                <a:gd name="connsiteY5" fmla="*/ 913583 h 913583"/>
                <a:gd name="connsiteX6" fmla="*/ 300730 w 806560"/>
                <a:gd name="connsiteY6" fmla="*/ 385845 h 913583"/>
                <a:gd name="connsiteX7" fmla="*/ 9011 w 806560"/>
                <a:gd name="connsiteY7" fmla="*/ 7839 h 913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6560" h="913583">
                  <a:moveTo>
                    <a:pt x="0" y="6879"/>
                  </a:moveTo>
                  <a:lnTo>
                    <a:pt x="64620" y="0"/>
                  </a:lnTo>
                  <a:lnTo>
                    <a:pt x="441210" y="0"/>
                  </a:lnTo>
                  <a:cubicBezTo>
                    <a:pt x="642987" y="0"/>
                    <a:pt x="806560" y="172749"/>
                    <a:pt x="806560" y="385845"/>
                  </a:cubicBezTo>
                  <a:lnTo>
                    <a:pt x="806560" y="913583"/>
                  </a:lnTo>
                  <a:lnTo>
                    <a:pt x="300730" y="913583"/>
                  </a:lnTo>
                  <a:lnTo>
                    <a:pt x="300730" y="385845"/>
                  </a:lnTo>
                  <a:cubicBezTo>
                    <a:pt x="300730" y="199386"/>
                    <a:pt x="175495" y="43817"/>
                    <a:pt x="9011" y="7839"/>
                  </a:cubicBezTo>
                  <a:close/>
                </a:path>
              </a:pathLst>
            </a:custGeom>
            <a:gradFill flip="none" rotWithShape="1">
              <a:gsLst>
                <a:gs pos="0">
                  <a:schemeClr val="accent1">
                    <a:lumMod val="5000"/>
                    <a:lumOff val="95000"/>
                  </a:schemeClr>
                </a:gs>
                <a:gs pos="100000">
                  <a:schemeClr val="tx1">
                    <a:alpha val="26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20" name="Freeform: Shape 5">
              <a:extLst>
                <a:ext uri="{FF2B5EF4-FFF2-40B4-BE49-F238E27FC236}">
                  <a16:creationId xmlns="" xmlns:a16="http://schemas.microsoft.com/office/drawing/2014/main" id="{FF59AAA0-80E4-477D-9D55-5D63054A3404}"/>
                </a:ext>
              </a:extLst>
            </p:cNvPr>
            <p:cNvSpPr/>
            <p:nvPr/>
          </p:nvSpPr>
          <p:spPr>
            <a:xfrm rot="5400000">
              <a:off x="7590225" y="3517342"/>
              <a:ext cx="806560" cy="4293002"/>
            </a:xfrm>
            <a:custGeom>
              <a:avLst/>
              <a:gdLst>
                <a:gd name="connsiteX0" fmla="*/ 0 w 1511774"/>
                <a:gd name="connsiteY0" fmla="*/ 12210 h 5518484"/>
                <a:gd name="connsiteX1" fmla="*/ 121120 w 1511774"/>
                <a:gd name="connsiteY1" fmla="*/ 0 h 5518484"/>
                <a:gd name="connsiteX2" fmla="*/ 826980 w 1511774"/>
                <a:gd name="connsiteY2" fmla="*/ 0 h 5518484"/>
                <a:gd name="connsiteX3" fmla="*/ 1511774 w 1511774"/>
                <a:gd name="connsiteY3" fmla="*/ 684794 h 5518484"/>
                <a:gd name="connsiteX4" fmla="*/ 1511774 w 1511774"/>
                <a:gd name="connsiteY4" fmla="*/ 5518484 h 5518484"/>
                <a:gd name="connsiteX5" fmla="*/ 563673 w 1511774"/>
                <a:gd name="connsiteY5" fmla="*/ 5518484 h 5518484"/>
                <a:gd name="connsiteX6" fmla="*/ 563673 w 1511774"/>
                <a:gd name="connsiteY6" fmla="*/ 684794 h 5518484"/>
                <a:gd name="connsiteX7" fmla="*/ 16889 w 1511774"/>
                <a:gd name="connsiteY7" fmla="*/ 13913 h 5518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11774" h="5518484">
                  <a:moveTo>
                    <a:pt x="0" y="12210"/>
                  </a:moveTo>
                  <a:lnTo>
                    <a:pt x="121120" y="0"/>
                  </a:lnTo>
                  <a:lnTo>
                    <a:pt x="826980" y="0"/>
                  </a:lnTo>
                  <a:cubicBezTo>
                    <a:pt x="1205181" y="0"/>
                    <a:pt x="1511774" y="306593"/>
                    <a:pt x="1511774" y="684794"/>
                  </a:cubicBezTo>
                  <a:lnTo>
                    <a:pt x="1511774" y="5518484"/>
                  </a:lnTo>
                  <a:lnTo>
                    <a:pt x="563673" y="5518484"/>
                  </a:lnTo>
                  <a:lnTo>
                    <a:pt x="563673" y="684794"/>
                  </a:lnTo>
                  <a:cubicBezTo>
                    <a:pt x="563673" y="353868"/>
                    <a:pt x="328938" y="77767"/>
                    <a:pt x="16889" y="13913"/>
                  </a:cubicBezTo>
                  <a:close/>
                </a:path>
              </a:pathLst>
            </a:custGeom>
            <a:solidFill>
              <a:srgbClr val="009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6" name="Group 20">
            <a:extLst>
              <a:ext uri="{FF2B5EF4-FFF2-40B4-BE49-F238E27FC236}">
                <a16:creationId xmlns="" xmlns:a16="http://schemas.microsoft.com/office/drawing/2014/main" id="{75639F87-D4BE-4518-B139-75A7016B4602}"/>
              </a:ext>
            </a:extLst>
          </p:cNvPr>
          <p:cNvGrpSpPr/>
          <p:nvPr/>
        </p:nvGrpSpPr>
        <p:grpSpPr>
          <a:xfrm>
            <a:off x="828634" y="1366493"/>
            <a:ext cx="4066998" cy="1615851"/>
            <a:chOff x="5847004" y="5166096"/>
            <a:chExt cx="4293002" cy="901027"/>
          </a:xfrm>
        </p:grpSpPr>
        <p:sp>
          <p:nvSpPr>
            <p:cNvPr id="22" name="Freeform: Shape 15">
              <a:extLst>
                <a:ext uri="{FF2B5EF4-FFF2-40B4-BE49-F238E27FC236}">
                  <a16:creationId xmlns="" xmlns:a16="http://schemas.microsoft.com/office/drawing/2014/main" id="{331EDF45-2011-4B9A-A2EE-DB26F605F477}"/>
                </a:ext>
              </a:extLst>
            </p:cNvPr>
            <p:cNvSpPr/>
            <p:nvPr/>
          </p:nvSpPr>
          <p:spPr>
            <a:xfrm rot="5400000">
              <a:off x="9266077" y="5112584"/>
              <a:ext cx="806560" cy="913583"/>
            </a:xfrm>
            <a:custGeom>
              <a:avLst/>
              <a:gdLst>
                <a:gd name="connsiteX0" fmla="*/ 0 w 806560"/>
                <a:gd name="connsiteY0" fmla="*/ 6879 h 913583"/>
                <a:gd name="connsiteX1" fmla="*/ 64620 w 806560"/>
                <a:gd name="connsiteY1" fmla="*/ 0 h 913583"/>
                <a:gd name="connsiteX2" fmla="*/ 441210 w 806560"/>
                <a:gd name="connsiteY2" fmla="*/ 0 h 913583"/>
                <a:gd name="connsiteX3" fmla="*/ 806560 w 806560"/>
                <a:gd name="connsiteY3" fmla="*/ 385845 h 913583"/>
                <a:gd name="connsiteX4" fmla="*/ 806560 w 806560"/>
                <a:gd name="connsiteY4" fmla="*/ 913583 h 913583"/>
                <a:gd name="connsiteX5" fmla="*/ 300730 w 806560"/>
                <a:gd name="connsiteY5" fmla="*/ 913583 h 913583"/>
                <a:gd name="connsiteX6" fmla="*/ 300730 w 806560"/>
                <a:gd name="connsiteY6" fmla="*/ 385845 h 913583"/>
                <a:gd name="connsiteX7" fmla="*/ 9011 w 806560"/>
                <a:gd name="connsiteY7" fmla="*/ 7839 h 913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6560" h="913583">
                  <a:moveTo>
                    <a:pt x="0" y="6879"/>
                  </a:moveTo>
                  <a:lnTo>
                    <a:pt x="64620" y="0"/>
                  </a:lnTo>
                  <a:lnTo>
                    <a:pt x="441210" y="0"/>
                  </a:lnTo>
                  <a:cubicBezTo>
                    <a:pt x="642987" y="0"/>
                    <a:pt x="806560" y="172749"/>
                    <a:pt x="806560" y="385845"/>
                  </a:cubicBezTo>
                  <a:lnTo>
                    <a:pt x="806560" y="913583"/>
                  </a:lnTo>
                  <a:lnTo>
                    <a:pt x="300730" y="913583"/>
                  </a:lnTo>
                  <a:lnTo>
                    <a:pt x="300730" y="385845"/>
                  </a:lnTo>
                  <a:cubicBezTo>
                    <a:pt x="300730" y="199386"/>
                    <a:pt x="175495" y="43817"/>
                    <a:pt x="9011" y="7839"/>
                  </a:cubicBezTo>
                  <a:close/>
                </a:path>
              </a:pathLst>
            </a:custGeom>
            <a:gradFill flip="none" rotWithShape="1">
              <a:gsLst>
                <a:gs pos="0">
                  <a:schemeClr val="accent1">
                    <a:lumMod val="5000"/>
                    <a:lumOff val="95000"/>
                  </a:schemeClr>
                </a:gs>
                <a:gs pos="100000">
                  <a:schemeClr val="tx1">
                    <a:alpha val="26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23" name="Freeform: Shape 5">
              <a:extLst>
                <a:ext uri="{FF2B5EF4-FFF2-40B4-BE49-F238E27FC236}">
                  <a16:creationId xmlns="" xmlns:a16="http://schemas.microsoft.com/office/drawing/2014/main" id="{FF59AAA0-80E4-477D-9D55-5D63054A3404}"/>
                </a:ext>
              </a:extLst>
            </p:cNvPr>
            <p:cNvSpPr/>
            <p:nvPr/>
          </p:nvSpPr>
          <p:spPr>
            <a:xfrm rot="5400000">
              <a:off x="7590225" y="3517342"/>
              <a:ext cx="806560" cy="4293002"/>
            </a:xfrm>
            <a:custGeom>
              <a:avLst/>
              <a:gdLst>
                <a:gd name="connsiteX0" fmla="*/ 0 w 1511774"/>
                <a:gd name="connsiteY0" fmla="*/ 12210 h 5518484"/>
                <a:gd name="connsiteX1" fmla="*/ 121120 w 1511774"/>
                <a:gd name="connsiteY1" fmla="*/ 0 h 5518484"/>
                <a:gd name="connsiteX2" fmla="*/ 826980 w 1511774"/>
                <a:gd name="connsiteY2" fmla="*/ 0 h 5518484"/>
                <a:gd name="connsiteX3" fmla="*/ 1511774 w 1511774"/>
                <a:gd name="connsiteY3" fmla="*/ 684794 h 5518484"/>
                <a:gd name="connsiteX4" fmla="*/ 1511774 w 1511774"/>
                <a:gd name="connsiteY4" fmla="*/ 5518484 h 5518484"/>
                <a:gd name="connsiteX5" fmla="*/ 563673 w 1511774"/>
                <a:gd name="connsiteY5" fmla="*/ 5518484 h 5518484"/>
                <a:gd name="connsiteX6" fmla="*/ 563673 w 1511774"/>
                <a:gd name="connsiteY6" fmla="*/ 684794 h 5518484"/>
                <a:gd name="connsiteX7" fmla="*/ 16889 w 1511774"/>
                <a:gd name="connsiteY7" fmla="*/ 13913 h 5518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11774" h="5518484">
                  <a:moveTo>
                    <a:pt x="0" y="12210"/>
                  </a:moveTo>
                  <a:lnTo>
                    <a:pt x="121120" y="0"/>
                  </a:lnTo>
                  <a:lnTo>
                    <a:pt x="826980" y="0"/>
                  </a:lnTo>
                  <a:cubicBezTo>
                    <a:pt x="1205181" y="0"/>
                    <a:pt x="1511774" y="306593"/>
                    <a:pt x="1511774" y="684794"/>
                  </a:cubicBezTo>
                  <a:lnTo>
                    <a:pt x="1511774" y="5518484"/>
                  </a:lnTo>
                  <a:lnTo>
                    <a:pt x="563673" y="5518484"/>
                  </a:lnTo>
                  <a:lnTo>
                    <a:pt x="563673" y="684794"/>
                  </a:lnTo>
                  <a:cubicBezTo>
                    <a:pt x="563673" y="353868"/>
                    <a:pt x="328938" y="77767"/>
                    <a:pt x="16889" y="13913"/>
                  </a:cubicBezTo>
                  <a:close/>
                </a:path>
              </a:pathLst>
            </a:custGeom>
            <a:solidFill>
              <a:srgbClr val="B000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24" name="Rectangle 23"/>
          <p:cNvSpPr/>
          <p:nvPr/>
        </p:nvSpPr>
        <p:spPr>
          <a:xfrm>
            <a:off x="1262854" y="1531727"/>
            <a:ext cx="3454289" cy="461665"/>
          </a:xfrm>
          <a:prstGeom prst="rect">
            <a:avLst/>
          </a:prstGeom>
        </p:spPr>
        <p:txBody>
          <a:bodyPr wrap="square">
            <a:spAutoFit/>
          </a:bodyPr>
          <a:lstStyle/>
          <a:p>
            <a:pPr algn="ctr"/>
            <a:r>
              <a:rPr lang="en-US" sz="2400" b="1" i="1" dirty="0" smtClean="0">
                <a:solidFill>
                  <a:prstClr val="white"/>
                </a:solidFill>
                <a:latin typeface="Arial Narrow" panose="020B0606020202030204" pitchFamily="34" charset="0"/>
              </a:rPr>
              <a:t>Program Core</a:t>
            </a:r>
            <a:endParaRPr lang="en-US" sz="2400" b="1" i="1" dirty="0">
              <a:solidFill>
                <a:prstClr val="white"/>
              </a:solidFill>
              <a:latin typeface="Arial Narrow" panose="020B0606020202030204" pitchFamily="34" charset="0"/>
            </a:endParaRPr>
          </a:p>
        </p:txBody>
      </p:sp>
      <p:sp>
        <p:nvSpPr>
          <p:cNvPr id="25" name="Rectangle 24"/>
          <p:cNvSpPr/>
          <p:nvPr/>
        </p:nvSpPr>
        <p:spPr>
          <a:xfrm>
            <a:off x="1032518" y="2358131"/>
            <a:ext cx="3524968" cy="461665"/>
          </a:xfrm>
          <a:prstGeom prst="rect">
            <a:avLst/>
          </a:prstGeom>
        </p:spPr>
        <p:txBody>
          <a:bodyPr wrap="square">
            <a:spAutoFit/>
          </a:bodyPr>
          <a:lstStyle/>
          <a:p>
            <a:pPr algn="ctr"/>
            <a:r>
              <a:rPr lang="en-US" sz="2400" b="1" i="1" dirty="0" smtClean="0">
                <a:solidFill>
                  <a:prstClr val="white"/>
                </a:solidFill>
                <a:latin typeface="Arial Narrow" panose="020B0606020202030204" pitchFamily="34" charset="0"/>
              </a:rPr>
              <a:t>Program Electives</a:t>
            </a:r>
            <a:endParaRPr lang="en-US" sz="2400" b="1" i="1" dirty="0">
              <a:solidFill>
                <a:prstClr val="white"/>
              </a:solidFill>
              <a:latin typeface="Arial Narrow" panose="020B0606020202030204" pitchFamily="34" charset="0"/>
            </a:endParaRPr>
          </a:p>
        </p:txBody>
      </p:sp>
      <p:sp>
        <p:nvSpPr>
          <p:cNvPr id="26" name="Rectangle 25"/>
          <p:cNvSpPr/>
          <p:nvPr/>
        </p:nvSpPr>
        <p:spPr>
          <a:xfrm>
            <a:off x="1231735" y="3316265"/>
            <a:ext cx="3137065" cy="461665"/>
          </a:xfrm>
          <a:prstGeom prst="rect">
            <a:avLst/>
          </a:prstGeom>
        </p:spPr>
        <p:txBody>
          <a:bodyPr wrap="square">
            <a:spAutoFit/>
          </a:bodyPr>
          <a:lstStyle/>
          <a:p>
            <a:pPr algn="ctr"/>
            <a:r>
              <a:rPr lang="en-US" sz="2400" b="1" i="1" dirty="0" smtClean="0">
                <a:solidFill>
                  <a:prstClr val="white"/>
                </a:solidFill>
                <a:latin typeface="Arial Narrow" panose="020B0606020202030204" pitchFamily="34" charset="0"/>
              </a:rPr>
              <a:t>Open Electives</a:t>
            </a:r>
            <a:endParaRPr lang="en-US" sz="2400" b="1" i="1" dirty="0">
              <a:solidFill>
                <a:prstClr val="white"/>
              </a:solidFill>
              <a:latin typeface="Arial Narrow" panose="020B0606020202030204" pitchFamily="34" charset="0"/>
            </a:endParaRPr>
          </a:p>
        </p:txBody>
      </p:sp>
      <p:sp>
        <p:nvSpPr>
          <p:cNvPr id="27" name="Rectangle 26"/>
          <p:cNvSpPr/>
          <p:nvPr/>
        </p:nvSpPr>
        <p:spPr>
          <a:xfrm>
            <a:off x="892630" y="4242479"/>
            <a:ext cx="3463636" cy="461665"/>
          </a:xfrm>
          <a:prstGeom prst="rect">
            <a:avLst/>
          </a:prstGeom>
        </p:spPr>
        <p:txBody>
          <a:bodyPr wrap="square">
            <a:spAutoFit/>
          </a:bodyPr>
          <a:lstStyle/>
          <a:p>
            <a:pPr algn="ctr"/>
            <a:r>
              <a:rPr lang="en-US" sz="2400" b="1" i="1" dirty="0" smtClean="0">
                <a:solidFill>
                  <a:prstClr val="white"/>
                </a:solidFill>
                <a:latin typeface="Arial Narrow" panose="020B0606020202030204" pitchFamily="34" charset="0"/>
              </a:rPr>
              <a:t>Audit Course</a:t>
            </a:r>
            <a:endParaRPr lang="en-US" sz="2400" b="1" i="1" dirty="0">
              <a:solidFill>
                <a:prstClr val="white"/>
              </a:solidFill>
              <a:latin typeface="Arial Narrow" panose="020B0606020202030204" pitchFamily="34" charset="0"/>
            </a:endParaRPr>
          </a:p>
        </p:txBody>
      </p:sp>
      <p:grpSp>
        <p:nvGrpSpPr>
          <p:cNvPr id="7" name="Group 27">
            <a:extLst>
              <a:ext uri="{FF2B5EF4-FFF2-40B4-BE49-F238E27FC236}">
                <a16:creationId xmlns="" xmlns:a16="http://schemas.microsoft.com/office/drawing/2014/main" id="{75639F87-D4BE-4518-B139-75A7016B4602}"/>
              </a:ext>
            </a:extLst>
          </p:cNvPr>
          <p:cNvGrpSpPr/>
          <p:nvPr/>
        </p:nvGrpSpPr>
        <p:grpSpPr>
          <a:xfrm>
            <a:off x="6760459" y="4231917"/>
            <a:ext cx="4293002" cy="1615851"/>
            <a:chOff x="5847004" y="5166096"/>
            <a:chExt cx="4293002" cy="901027"/>
          </a:xfrm>
        </p:grpSpPr>
        <p:sp>
          <p:nvSpPr>
            <p:cNvPr id="29" name="Freeform: Shape 15">
              <a:extLst>
                <a:ext uri="{FF2B5EF4-FFF2-40B4-BE49-F238E27FC236}">
                  <a16:creationId xmlns="" xmlns:a16="http://schemas.microsoft.com/office/drawing/2014/main" id="{331EDF45-2011-4B9A-A2EE-DB26F605F477}"/>
                </a:ext>
              </a:extLst>
            </p:cNvPr>
            <p:cNvSpPr/>
            <p:nvPr/>
          </p:nvSpPr>
          <p:spPr>
            <a:xfrm rot="5400000">
              <a:off x="9266077" y="5112584"/>
              <a:ext cx="806560" cy="913583"/>
            </a:xfrm>
            <a:custGeom>
              <a:avLst/>
              <a:gdLst>
                <a:gd name="connsiteX0" fmla="*/ 0 w 806560"/>
                <a:gd name="connsiteY0" fmla="*/ 6879 h 913583"/>
                <a:gd name="connsiteX1" fmla="*/ 64620 w 806560"/>
                <a:gd name="connsiteY1" fmla="*/ 0 h 913583"/>
                <a:gd name="connsiteX2" fmla="*/ 441210 w 806560"/>
                <a:gd name="connsiteY2" fmla="*/ 0 h 913583"/>
                <a:gd name="connsiteX3" fmla="*/ 806560 w 806560"/>
                <a:gd name="connsiteY3" fmla="*/ 385845 h 913583"/>
                <a:gd name="connsiteX4" fmla="*/ 806560 w 806560"/>
                <a:gd name="connsiteY4" fmla="*/ 913583 h 913583"/>
                <a:gd name="connsiteX5" fmla="*/ 300730 w 806560"/>
                <a:gd name="connsiteY5" fmla="*/ 913583 h 913583"/>
                <a:gd name="connsiteX6" fmla="*/ 300730 w 806560"/>
                <a:gd name="connsiteY6" fmla="*/ 385845 h 913583"/>
                <a:gd name="connsiteX7" fmla="*/ 9011 w 806560"/>
                <a:gd name="connsiteY7" fmla="*/ 7839 h 913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6560" h="913583">
                  <a:moveTo>
                    <a:pt x="0" y="6879"/>
                  </a:moveTo>
                  <a:lnTo>
                    <a:pt x="64620" y="0"/>
                  </a:lnTo>
                  <a:lnTo>
                    <a:pt x="441210" y="0"/>
                  </a:lnTo>
                  <a:cubicBezTo>
                    <a:pt x="642987" y="0"/>
                    <a:pt x="806560" y="172749"/>
                    <a:pt x="806560" y="385845"/>
                  </a:cubicBezTo>
                  <a:lnTo>
                    <a:pt x="806560" y="913583"/>
                  </a:lnTo>
                  <a:lnTo>
                    <a:pt x="300730" y="913583"/>
                  </a:lnTo>
                  <a:lnTo>
                    <a:pt x="300730" y="385845"/>
                  </a:lnTo>
                  <a:cubicBezTo>
                    <a:pt x="300730" y="199386"/>
                    <a:pt x="175495" y="43817"/>
                    <a:pt x="9011" y="7839"/>
                  </a:cubicBezTo>
                  <a:close/>
                </a:path>
              </a:pathLst>
            </a:custGeom>
            <a:gradFill flip="none" rotWithShape="1">
              <a:gsLst>
                <a:gs pos="0">
                  <a:schemeClr val="accent1">
                    <a:lumMod val="5000"/>
                    <a:lumOff val="95000"/>
                  </a:schemeClr>
                </a:gs>
                <a:gs pos="100000">
                  <a:schemeClr val="tx1">
                    <a:alpha val="26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30" name="Freeform: Shape 5">
              <a:extLst>
                <a:ext uri="{FF2B5EF4-FFF2-40B4-BE49-F238E27FC236}">
                  <a16:creationId xmlns="" xmlns:a16="http://schemas.microsoft.com/office/drawing/2014/main" id="{FF59AAA0-80E4-477D-9D55-5D63054A3404}"/>
                </a:ext>
              </a:extLst>
            </p:cNvPr>
            <p:cNvSpPr/>
            <p:nvPr/>
          </p:nvSpPr>
          <p:spPr>
            <a:xfrm rot="5400000">
              <a:off x="7590225" y="3517342"/>
              <a:ext cx="806560" cy="4293002"/>
            </a:xfrm>
            <a:custGeom>
              <a:avLst/>
              <a:gdLst>
                <a:gd name="connsiteX0" fmla="*/ 0 w 1511774"/>
                <a:gd name="connsiteY0" fmla="*/ 12210 h 5518484"/>
                <a:gd name="connsiteX1" fmla="*/ 121120 w 1511774"/>
                <a:gd name="connsiteY1" fmla="*/ 0 h 5518484"/>
                <a:gd name="connsiteX2" fmla="*/ 826980 w 1511774"/>
                <a:gd name="connsiteY2" fmla="*/ 0 h 5518484"/>
                <a:gd name="connsiteX3" fmla="*/ 1511774 w 1511774"/>
                <a:gd name="connsiteY3" fmla="*/ 684794 h 5518484"/>
                <a:gd name="connsiteX4" fmla="*/ 1511774 w 1511774"/>
                <a:gd name="connsiteY4" fmla="*/ 5518484 h 5518484"/>
                <a:gd name="connsiteX5" fmla="*/ 563673 w 1511774"/>
                <a:gd name="connsiteY5" fmla="*/ 5518484 h 5518484"/>
                <a:gd name="connsiteX6" fmla="*/ 563673 w 1511774"/>
                <a:gd name="connsiteY6" fmla="*/ 684794 h 5518484"/>
                <a:gd name="connsiteX7" fmla="*/ 16889 w 1511774"/>
                <a:gd name="connsiteY7" fmla="*/ 13913 h 5518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11774" h="5518484">
                  <a:moveTo>
                    <a:pt x="0" y="12210"/>
                  </a:moveTo>
                  <a:lnTo>
                    <a:pt x="121120" y="0"/>
                  </a:lnTo>
                  <a:lnTo>
                    <a:pt x="826980" y="0"/>
                  </a:lnTo>
                  <a:cubicBezTo>
                    <a:pt x="1205181" y="0"/>
                    <a:pt x="1511774" y="306593"/>
                    <a:pt x="1511774" y="684794"/>
                  </a:cubicBezTo>
                  <a:lnTo>
                    <a:pt x="1511774" y="5518484"/>
                  </a:lnTo>
                  <a:lnTo>
                    <a:pt x="563673" y="5518484"/>
                  </a:lnTo>
                  <a:lnTo>
                    <a:pt x="563673" y="684794"/>
                  </a:lnTo>
                  <a:cubicBezTo>
                    <a:pt x="563673" y="353868"/>
                    <a:pt x="328938" y="77767"/>
                    <a:pt x="16889" y="13913"/>
                  </a:cubicBezTo>
                  <a:close/>
                </a:path>
              </a:pathLst>
            </a:custGeom>
            <a:solidFill>
              <a:srgbClr val="DA00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31" name="Rectangle 30"/>
          <p:cNvSpPr/>
          <p:nvPr/>
        </p:nvSpPr>
        <p:spPr>
          <a:xfrm>
            <a:off x="6828426" y="5138810"/>
            <a:ext cx="3977460" cy="400110"/>
          </a:xfrm>
          <a:prstGeom prst="rect">
            <a:avLst/>
          </a:prstGeom>
        </p:spPr>
        <p:txBody>
          <a:bodyPr wrap="square">
            <a:spAutoFit/>
          </a:bodyPr>
          <a:lstStyle/>
          <a:p>
            <a:pPr algn="ctr"/>
            <a:r>
              <a:rPr lang="en-US" sz="2000" b="1" i="1" dirty="0" smtClean="0">
                <a:solidFill>
                  <a:prstClr val="white"/>
                </a:solidFill>
                <a:latin typeface="Arial Narrow" panose="020B0606020202030204" pitchFamily="34" charset="0"/>
              </a:rPr>
              <a:t>PO1PO2PO3PO4PSO1PSO2PSO3</a:t>
            </a:r>
            <a:endParaRPr lang="en-US" sz="2000" b="1" i="1" dirty="0">
              <a:solidFill>
                <a:prstClr val="white"/>
              </a:solidFill>
              <a:latin typeface="Arial Narrow" panose="020B0606020202030204" pitchFamily="34" charset="0"/>
            </a:endParaRPr>
          </a:p>
        </p:txBody>
      </p:sp>
      <p:grpSp>
        <p:nvGrpSpPr>
          <p:cNvPr id="12" name="Group 31">
            <a:extLst>
              <a:ext uri="{FF2B5EF4-FFF2-40B4-BE49-F238E27FC236}">
                <a16:creationId xmlns="" xmlns:a16="http://schemas.microsoft.com/office/drawing/2014/main" id="{75639F87-D4BE-4518-B139-75A7016B4602}"/>
              </a:ext>
            </a:extLst>
          </p:cNvPr>
          <p:cNvGrpSpPr/>
          <p:nvPr/>
        </p:nvGrpSpPr>
        <p:grpSpPr>
          <a:xfrm>
            <a:off x="6781897" y="674255"/>
            <a:ext cx="4315594" cy="1263086"/>
            <a:chOff x="5847004" y="5166096"/>
            <a:chExt cx="4293002" cy="901027"/>
          </a:xfrm>
        </p:grpSpPr>
        <p:sp>
          <p:nvSpPr>
            <p:cNvPr id="33" name="Freeform: Shape 15">
              <a:extLst>
                <a:ext uri="{FF2B5EF4-FFF2-40B4-BE49-F238E27FC236}">
                  <a16:creationId xmlns="" xmlns:a16="http://schemas.microsoft.com/office/drawing/2014/main" id="{331EDF45-2011-4B9A-A2EE-DB26F605F477}"/>
                </a:ext>
              </a:extLst>
            </p:cNvPr>
            <p:cNvSpPr/>
            <p:nvPr/>
          </p:nvSpPr>
          <p:spPr>
            <a:xfrm rot="5400000">
              <a:off x="9266077" y="5112584"/>
              <a:ext cx="806560" cy="913583"/>
            </a:xfrm>
            <a:custGeom>
              <a:avLst/>
              <a:gdLst>
                <a:gd name="connsiteX0" fmla="*/ 0 w 806560"/>
                <a:gd name="connsiteY0" fmla="*/ 6879 h 913583"/>
                <a:gd name="connsiteX1" fmla="*/ 64620 w 806560"/>
                <a:gd name="connsiteY1" fmla="*/ 0 h 913583"/>
                <a:gd name="connsiteX2" fmla="*/ 441210 w 806560"/>
                <a:gd name="connsiteY2" fmla="*/ 0 h 913583"/>
                <a:gd name="connsiteX3" fmla="*/ 806560 w 806560"/>
                <a:gd name="connsiteY3" fmla="*/ 385845 h 913583"/>
                <a:gd name="connsiteX4" fmla="*/ 806560 w 806560"/>
                <a:gd name="connsiteY4" fmla="*/ 913583 h 913583"/>
                <a:gd name="connsiteX5" fmla="*/ 300730 w 806560"/>
                <a:gd name="connsiteY5" fmla="*/ 913583 h 913583"/>
                <a:gd name="connsiteX6" fmla="*/ 300730 w 806560"/>
                <a:gd name="connsiteY6" fmla="*/ 385845 h 913583"/>
                <a:gd name="connsiteX7" fmla="*/ 9011 w 806560"/>
                <a:gd name="connsiteY7" fmla="*/ 7839 h 913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6560" h="913583">
                  <a:moveTo>
                    <a:pt x="0" y="6879"/>
                  </a:moveTo>
                  <a:lnTo>
                    <a:pt x="64620" y="0"/>
                  </a:lnTo>
                  <a:lnTo>
                    <a:pt x="441210" y="0"/>
                  </a:lnTo>
                  <a:cubicBezTo>
                    <a:pt x="642987" y="0"/>
                    <a:pt x="806560" y="172749"/>
                    <a:pt x="806560" y="385845"/>
                  </a:cubicBezTo>
                  <a:lnTo>
                    <a:pt x="806560" y="913583"/>
                  </a:lnTo>
                  <a:lnTo>
                    <a:pt x="300730" y="913583"/>
                  </a:lnTo>
                  <a:lnTo>
                    <a:pt x="300730" y="385845"/>
                  </a:lnTo>
                  <a:cubicBezTo>
                    <a:pt x="300730" y="199386"/>
                    <a:pt x="175495" y="43817"/>
                    <a:pt x="9011" y="7839"/>
                  </a:cubicBezTo>
                  <a:close/>
                </a:path>
              </a:pathLst>
            </a:custGeom>
            <a:gradFill flip="none" rotWithShape="1">
              <a:gsLst>
                <a:gs pos="0">
                  <a:schemeClr val="accent1">
                    <a:lumMod val="5000"/>
                    <a:lumOff val="95000"/>
                  </a:schemeClr>
                </a:gs>
                <a:gs pos="100000">
                  <a:schemeClr val="tx1">
                    <a:alpha val="26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34" name="Freeform: Shape 5">
              <a:extLst>
                <a:ext uri="{FF2B5EF4-FFF2-40B4-BE49-F238E27FC236}">
                  <a16:creationId xmlns="" xmlns:a16="http://schemas.microsoft.com/office/drawing/2014/main" id="{FF59AAA0-80E4-477D-9D55-5D63054A3404}"/>
                </a:ext>
              </a:extLst>
            </p:cNvPr>
            <p:cNvSpPr/>
            <p:nvPr/>
          </p:nvSpPr>
          <p:spPr>
            <a:xfrm rot="5400000">
              <a:off x="7590225" y="3517342"/>
              <a:ext cx="806560" cy="4293002"/>
            </a:xfrm>
            <a:custGeom>
              <a:avLst/>
              <a:gdLst>
                <a:gd name="connsiteX0" fmla="*/ 0 w 1511774"/>
                <a:gd name="connsiteY0" fmla="*/ 12210 h 5518484"/>
                <a:gd name="connsiteX1" fmla="*/ 121120 w 1511774"/>
                <a:gd name="connsiteY1" fmla="*/ 0 h 5518484"/>
                <a:gd name="connsiteX2" fmla="*/ 826980 w 1511774"/>
                <a:gd name="connsiteY2" fmla="*/ 0 h 5518484"/>
                <a:gd name="connsiteX3" fmla="*/ 1511774 w 1511774"/>
                <a:gd name="connsiteY3" fmla="*/ 684794 h 5518484"/>
                <a:gd name="connsiteX4" fmla="*/ 1511774 w 1511774"/>
                <a:gd name="connsiteY4" fmla="*/ 5518484 h 5518484"/>
                <a:gd name="connsiteX5" fmla="*/ 563673 w 1511774"/>
                <a:gd name="connsiteY5" fmla="*/ 5518484 h 5518484"/>
                <a:gd name="connsiteX6" fmla="*/ 563673 w 1511774"/>
                <a:gd name="connsiteY6" fmla="*/ 684794 h 5518484"/>
                <a:gd name="connsiteX7" fmla="*/ 16889 w 1511774"/>
                <a:gd name="connsiteY7" fmla="*/ 13913 h 5518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11774" h="5518484">
                  <a:moveTo>
                    <a:pt x="0" y="12210"/>
                  </a:moveTo>
                  <a:lnTo>
                    <a:pt x="121120" y="0"/>
                  </a:lnTo>
                  <a:lnTo>
                    <a:pt x="826980" y="0"/>
                  </a:lnTo>
                  <a:cubicBezTo>
                    <a:pt x="1205181" y="0"/>
                    <a:pt x="1511774" y="306593"/>
                    <a:pt x="1511774" y="684794"/>
                  </a:cubicBezTo>
                  <a:lnTo>
                    <a:pt x="1511774" y="5518484"/>
                  </a:lnTo>
                  <a:lnTo>
                    <a:pt x="563673" y="5518484"/>
                  </a:lnTo>
                  <a:lnTo>
                    <a:pt x="563673" y="684794"/>
                  </a:lnTo>
                  <a:cubicBezTo>
                    <a:pt x="563673" y="353868"/>
                    <a:pt x="328938" y="77767"/>
                    <a:pt x="16889" y="13913"/>
                  </a:cubicBezTo>
                  <a:close/>
                </a:path>
              </a:pathLst>
            </a:custGeom>
            <a:solidFill>
              <a:srgbClr val="E68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15" name="Group 34">
            <a:extLst>
              <a:ext uri="{FF2B5EF4-FFF2-40B4-BE49-F238E27FC236}">
                <a16:creationId xmlns="" xmlns:a16="http://schemas.microsoft.com/office/drawing/2014/main" id="{75639F87-D4BE-4518-B139-75A7016B4602}"/>
              </a:ext>
            </a:extLst>
          </p:cNvPr>
          <p:cNvGrpSpPr/>
          <p:nvPr/>
        </p:nvGrpSpPr>
        <p:grpSpPr>
          <a:xfrm>
            <a:off x="6786677" y="3266181"/>
            <a:ext cx="4293002" cy="1615851"/>
            <a:chOff x="5847004" y="5166096"/>
            <a:chExt cx="4293002" cy="901027"/>
          </a:xfrm>
        </p:grpSpPr>
        <p:sp>
          <p:nvSpPr>
            <p:cNvPr id="36" name="Freeform: Shape 15">
              <a:extLst>
                <a:ext uri="{FF2B5EF4-FFF2-40B4-BE49-F238E27FC236}">
                  <a16:creationId xmlns="" xmlns:a16="http://schemas.microsoft.com/office/drawing/2014/main" id="{331EDF45-2011-4B9A-A2EE-DB26F605F477}"/>
                </a:ext>
              </a:extLst>
            </p:cNvPr>
            <p:cNvSpPr/>
            <p:nvPr/>
          </p:nvSpPr>
          <p:spPr>
            <a:xfrm rot="5400000">
              <a:off x="9266077" y="5112584"/>
              <a:ext cx="806560" cy="913583"/>
            </a:xfrm>
            <a:custGeom>
              <a:avLst/>
              <a:gdLst>
                <a:gd name="connsiteX0" fmla="*/ 0 w 806560"/>
                <a:gd name="connsiteY0" fmla="*/ 6879 h 913583"/>
                <a:gd name="connsiteX1" fmla="*/ 64620 w 806560"/>
                <a:gd name="connsiteY1" fmla="*/ 0 h 913583"/>
                <a:gd name="connsiteX2" fmla="*/ 441210 w 806560"/>
                <a:gd name="connsiteY2" fmla="*/ 0 h 913583"/>
                <a:gd name="connsiteX3" fmla="*/ 806560 w 806560"/>
                <a:gd name="connsiteY3" fmla="*/ 385845 h 913583"/>
                <a:gd name="connsiteX4" fmla="*/ 806560 w 806560"/>
                <a:gd name="connsiteY4" fmla="*/ 913583 h 913583"/>
                <a:gd name="connsiteX5" fmla="*/ 300730 w 806560"/>
                <a:gd name="connsiteY5" fmla="*/ 913583 h 913583"/>
                <a:gd name="connsiteX6" fmla="*/ 300730 w 806560"/>
                <a:gd name="connsiteY6" fmla="*/ 385845 h 913583"/>
                <a:gd name="connsiteX7" fmla="*/ 9011 w 806560"/>
                <a:gd name="connsiteY7" fmla="*/ 7839 h 913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6560" h="913583">
                  <a:moveTo>
                    <a:pt x="0" y="6879"/>
                  </a:moveTo>
                  <a:lnTo>
                    <a:pt x="64620" y="0"/>
                  </a:lnTo>
                  <a:lnTo>
                    <a:pt x="441210" y="0"/>
                  </a:lnTo>
                  <a:cubicBezTo>
                    <a:pt x="642987" y="0"/>
                    <a:pt x="806560" y="172749"/>
                    <a:pt x="806560" y="385845"/>
                  </a:cubicBezTo>
                  <a:lnTo>
                    <a:pt x="806560" y="913583"/>
                  </a:lnTo>
                  <a:lnTo>
                    <a:pt x="300730" y="913583"/>
                  </a:lnTo>
                  <a:lnTo>
                    <a:pt x="300730" y="385845"/>
                  </a:lnTo>
                  <a:cubicBezTo>
                    <a:pt x="300730" y="199386"/>
                    <a:pt x="175495" y="43817"/>
                    <a:pt x="9011" y="7839"/>
                  </a:cubicBezTo>
                  <a:close/>
                </a:path>
              </a:pathLst>
            </a:custGeom>
            <a:gradFill flip="none" rotWithShape="1">
              <a:gsLst>
                <a:gs pos="0">
                  <a:schemeClr val="accent1">
                    <a:lumMod val="5000"/>
                    <a:lumOff val="95000"/>
                  </a:schemeClr>
                </a:gs>
                <a:gs pos="100000">
                  <a:schemeClr val="tx1">
                    <a:alpha val="26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37" name="Freeform: Shape 5">
              <a:extLst>
                <a:ext uri="{FF2B5EF4-FFF2-40B4-BE49-F238E27FC236}">
                  <a16:creationId xmlns="" xmlns:a16="http://schemas.microsoft.com/office/drawing/2014/main" id="{FF59AAA0-80E4-477D-9D55-5D63054A3404}"/>
                </a:ext>
              </a:extLst>
            </p:cNvPr>
            <p:cNvSpPr/>
            <p:nvPr/>
          </p:nvSpPr>
          <p:spPr>
            <a:xfrm rot="5400000">
              <a:off x="7590225" y="3517342"/>
              <a:ext cx="806560" cy="4293002"/>
            </a:xfrm>
            <a:custGeom>
              <a:avLst/>
              <a:gdLst>
                <a:gd name="connsiteX0" fmla="*/ 0 w 1511774"/>
                <a:gd name="connsiteY0" fmla="*/ 12210 h 5518484"/>
                <a:gd name="connsiteX1" fmla="*/ 121120 w 1511774"/>
                <a:gd name="connsiteY1" fmla="*/ 0 h 5518484"/>
                <a:gd name="connsiteX2" fmla="*/ 826980 w 1511774"/>
                <a:gd name="connsiteY2" fmla="*/ 0 h 5518484"/>
                <a:gd name="connsiteX3" fmla="*/ 1511774 w 1511774"/>
                <a:gd name="connsiteY3" fmla="*/ 684794 h 5518484"/>
                <a:gd name="connsiteX4" fmla="*/ 1511774 w 1511774"/>
                <a:gd name="connsiteY4" fmla="*/ 5518484 h 5518484"/>
                <a:gd name="connsiteX5" fmla="*/ 563673 w 1511774"/>
                <a:gd name="connsiteY5" fmla="*/ 5518484 h 5518484"/>
                <a:gd name="connsiteX6" fmla="*/ 563673 w 1511774"/>
                <a:gd name="connsiteY6" fmla="*/ 684794 h 5518484"/>
                <a:gd name="connsiteX7" fmla="*/ 16889 w 1511774"/>
                <a:gd name="connsiteY7" fmla="*/ 13913 h 5518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11774" h="5518484">
                  <a:moveTo>
                    <a:pt x="0" y="12210"/>
                  </a:moveTo>
                  <a:lnTo>
                    <a:pt x="121120" y="0"/>
                  </a:lnTo>
                  <a:lnTo>
                    <a:pt x="826980" y="0"/>
                  </a:lnTo>
                  <a:cubicBezTo>
                    <a:pt x="1205181" y="0"/>
                    <a:pt x="1511774" y="306593"/>
                    <a:pt x="1511774" y="684794"/>
                  </a:cubicBezTo>
                  <a:lnTo>
                    <a:pt x="1511774" y="5518484"/>
                  </a:lnTo>
                  <a:lnTo>
                    <a:pt x="563673" y="5518484"/>
                  </a:lnTo>
                  <a:lnTo>
                    <a:pt x="563673" y="684794"/>
                  </a:lnTo>
                  <a:cubicBezTo>
                    <a:pt x="563673" y="353868"/>
                    <a:pt x="328938" y="77767"/>
                    <a:pt x="16889" y="13913"/>
                  </a:cubicBezTo>
                  <a:close/>
                </a:path>
              </a:pathLst>
            </a:custGeom>
            <a:solidFill>
              <a:srgbClr val="E68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18" name="Group 37">
            <a:extLst>
              <a:ext uri="{FF2B5EF4-FFF2-40B4-BE49-F238E27FC236}">
                <a16:creationId xmlns="" xmlns:a16="http://schemas.microsoft.com/office/drawing/2014/main" id="{75639F87-D4BE-4518-B139-75A7016B4602}"/>
              </a:ext>
            </a:extLst>
          </p:cNvPr>
          <p:cNvGrpSpPr/>
          <p:nvPr/>
        </p:nvGrpSpPr>
        <p:grpSpPr>
          <a:xfrm>
            <a:off x="6812238" y="2287161"/>
            <a:ext cx="4293002" cy="1615851"/>
            <a:chOff x="5847004" y="5166096"/>
            <a:chExt cx="4293002" cy="901027"/>
          </a:xfrm>
        </p:grpSpPr>
        <p:sp>
          <p:nvSpPr>
            <p:cNvPr id="39" name="Freeform: Shape 15">
              <a:extLst>
                <a:ext uri="{FF2B5EF4-FFF2-40B4-BE49-F238E27FC236}">
                  <a16:creationId xmlns="" xmlns:a16="http://schemas.microsoft.com/office/drawing/2014/main" id="{331EDF45-2011-4B9A-A2EE-DB26F605F477}"/>
                </a:ext>
              </a:extLst>
            </p:cNvPr>
            <p:cNvSpPr/>
            <p:nvPr/>
          </p:nvSpPr>
          <p:spPr>
            <a:xfrm rot="5400000">
              <a:off x="9266077" y="5112584"/>
              <a:ext cx="806560" cy="913583"/>
            </a:xfrm>
            <a:custGeom>
              <a:avLst/>
              <a:gdLst>
                <a:gd name="connsiteX0" fmla="*/ 0 w 806560"/>
                <a:gd name="connsiteY0" fmla="*/ 6879 h 913583"/>
                <a:gd name="connsiteX1" fmla="*/ 64620 w 806560"/>
                <a:gd name="connsiteY1" fmla="*/ 0 h 913583"/>
                <a:gd name="connsiteX2" fmla="*/ 441210 w 806560"/>
                <a:gd name="connsiteY2" fmla="*/ 0 h 913583"/>
                <a:gd name="connsiteX3" fmla="*/ 806560 w 806560"/>
                <a:gd name="connsiteY3" fmla="*/ 385845 h 913583"/>
                <a:gd name="connsiteX4" fmla="*/ 806560 w 806560"/>
                <a:gd name="connsiteY4" fmla="*/ 913583 h 913583"/>
                <a:gd name="connsiteX5" fmla="*/ 300730 w 806560"/>
                <a:gd name="connsiteY5" fmla="*/ 913583 h 913583"/>
                <a:gd name="connsiteX6" fmla="*/ 300730 w 806560"/>
                <a:gd name="connsiteY6" fmla="*/ 385845 h 913583"/>
                <a:gd name="connsiteX7" fmla="*/ 9011 w 806560"/>
                <a:gd name="connsiteY7" fmla="*/ 7839 h 913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6560" h="913583">
                  <a:moveTo>
                    <a:pt x="0" y="6879"/>
                  </a:moveTo>
                  <a:lnTo>
                    <a:pt x="64620" y="0"/>
                  </a:lnTo>
                  <a:lnTo>
                    <a:pt x="441210" y="0"/>
                  </a:lnTo>
                  <a:cubicBezTo>
                    <a:pt x="642987" y="0"/>
                    <a:pt x="806560" y="172749"/>
                    <a:pt x="806560" y="385845"/>
                  </a:cubicBezTo>
                  <a:lnTo>
                    <a:pt x="806560" y="913583"/>
                  </a:lnTo>
                  <a:lnTo>
                    <a:pt x="300730" y="913583"/>
                  </a:lnTo>
                  <a:lnTo>
                    <a:pt x="300730" y="385845"/>
                  </a:lnTo>
                  <a:cubicBezTo>
                    <a:pt x="300730" y="199386"/>
                    <a:pt x="175495" y="43817"/>
                    <a:pt x="9011" y="7839"/>
                  </a:cubicBezTo>
                  <a:close/>
                </a:path>
              </a:pathLst>
            </a:custGeom>
            <a:gradFill flip="none" rotWithShape="1">
              <a:gsLst>
                <a:gs pos="0">
                  <a:schemeClr val="accent1">
                    <a:lumMod val="5000"/>
                    <a:lumOff val="95000"/>
                  </a:schemeClr>
                </a:gs>
                <a:gs pos="100000">
                  <a:schemeClr val="tx1">
                    <a:alpha val="26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40" name="Freeform: Shape 5">
              <a:extLst>
                <a:ext uri="{FF2B5EF4-FFF2-40B4-BE49-F238E27FC236}">
                  <a16:creationId xmlns="" xmlns:a16="http://schemas.microsoft.com/office/drawing/2014/main" id="{FF59AAA0-80E4-477D-9D55-5D63054A3404}"/>
                </a:ext>
              </a:extLst>
            </p:cNvPr>
            <p:cNvSpPr/>
            <p:nvPr/>
          </p:nvSpPr>
          <p:spPr>
            <a:xfrm rot="5400000">
              <a:off x="7590225" y="3517342"/>
              <a:ext cx="806560" cy="4293002"/>
            </a:xfrm>
            <a:custGeom>
              <a:avLst/>
              <a:gdLst>
                <a:gd name="connsiteX0" fmla="*/ 0 w 1511774"/>
                <a:gd name="connsiteY0" fmla="*/ 12210 h 5518484"/>
                <a:gd name="connsiteX1" fmla="*/ 121120 w 1511774"/>
                <a:gd name="connsiteY1" fmla="*/ 0 h 5518484"/>
                <a:gd name="connsiteX2" fmla="*/ 826980 w 1511774"/>
                <a:gd name="connsiteY2" fmla="*/ 0 h 5518484"/>
                <a:gd name="connsiteX3" fmla="*/ 1511774 w 1511774"/>
                <a:gd name="connsiteY3" fmla="*/ 684794 h 5518484"/>
                <a:gd name="connsiteX4" fmla="*/ 1511774 w 1511774"/>
                <a:gd name="connsiteY4" fmla="*/ 5518484 h 5518484"/>
                <a:gd name="connsiteX5" fmla="*/ 563673 w 1511774"/>
                <a:gd name="connsiteY5" fmla="*/ 5518484 h 5518484"/>
                <a:gd name="connsiteX6" fmla="*/ 563673 w 1511774"/>
                <a:gd name="connsiteY6" fmla="*/ 684794 h 5518484"/>
                <a:gd name="connsiteX7" fmla="*/ 16889 w 1511774"/>
                <a:gd name="connsiteY7" fmla="*/ 13913 h 5518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11774" h="5518484">
                  <a:moveTo>
                    <a:pt x="0" y="12210"/>
                  </a:moveTo>
                  <a:lnTo>
                    <a:pt x="121120" y="0"/>
                  </a:lnTo>
                  <a:lnTo>
                    <a:pt x="826980" y="0"/>
                  </a:lnTo>
                  <a:cubicBezTo>
                    <a:pt x="1205181" y="0"/>
                    <a:pt x="1511774" y="306593"/>
                    <a:pt x="1511774" y="684794"/>
                  </a:cubicBezTo>
                  <a:lnTo>
                    <a:pt x="1511774" y="5518484"/>
                  </a:lnTo>
                  <a:lnTo>
                    <a:pt x="563673" y="5518484"/>
                  </a:lnTo>
                  <a:lnTo>
                    <a:pt x="563673" y="684794"/>
                  </a:lnTo>
                  <a:cubicBezTo>
                    <a:pt x="563673" y="353868"/>
                    <a:pt x="328938" y="77767"/>
                    <a:pt x="16889" y="13913"/>
                  </a:cubicBezTo>
                  <a:close/>
                </a:path>
              </a:pathLst>
            </a:custGeom>
            <a:solidFill>
              <a:srgbClr val="009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21" name="Group 40">
            <a:extLst>
              <a:ext uri="{FF2B5EF4-FFF2-40B4-BE49-F238E27FC236}">
                <a16:creationId xmlns="" xmlns:a16="http://schemas.microsoft.com/office/drawing/2014/main" id="{75639F87-D4BE-4518-B139-75A7016B4602}"/>
              </a:ext>
            </a:extLst>
          </p:cNvPr>
          <p:cNvGrpSpPr/>
          <p:nvPr/>
        </p:nvGrpSpPr>
        <p:grpSpPr>
          <a:xfrm>
            <a:off x="6797067" y="1306007"/>
            <a:ext cx="4293002" cy="1615851"/>
            <a:chOff x="5847004" y="5166096"/>
            <a:chExt cx="4293002" cy="901027"/>
          </a:xfrm>
        </p:grpSpPr>
        <p:sp>
          <p:nvSpPr>
            <p:cNvPr id="42" name="Freeform: Shape 15">
              <a:extLst>
                <a:ext uri="{FF2B5EF4-FFF2-40B4-BE49-F238E27FC236}">
                  <a16:creationId xmlns="" xmlns:a16="http://schemas.microsoft.com/office/drawing/2014/main" id="{331EDF45-2011-4B9A-A2EE-DB26F605F477}"/>
                </a:ext>
              </a:extLst>
            </p:cNvPr>
            <p:cNvSpPr/>
            <p:nvPr/>
          </p:nvSpPr>
          <p:spPr>
            <a:xfrm rot="5400000">
              <a:off x="9266077" y="5112584"/>
              <a:ext cx="806560" cy="913583"/>
            </a:xfrm>
            <a:custGeom>
              <a:avLst/>
              <a:gdLst>
                <a:gd name="connsiteX0" fmla="*/ 0 w 806560"/>
                <a:gd name="connsiteY0" fmla="*/ 6879 h 913583"/>
                <a:gd name="connsiteX1" fmla="*/ 64620 w 806560"/>
                <a:gd name="connsiteY1" fmla="*/ 0 h 913583"/>
                <a:gd name="connsiteX2" fmla="*/ 441210 w 806560"/>
                <a:gd name="connsiteY2" fmla="*/ 0 h 913583"/>
                <a:gd name="connsiteX3" fmla="*/ 806560 w 806560"/>
                <a:gd name="connsiteY3" fmla="*/ 385845 h 913583"/>
                <a:gd name="connsiteX4" fmla="*/ 806560 w 806560"/>
                <a:gd name="connsiteY4" fmla="*/ 913583 h 913583"/>
                <a:gd name="connsiteX5" fmla="*/ 300730 w 806560"/>
                <a:gd name="connsiteY5" fmla="*/ 913583 h 913583"/>
                <a:gd name="connsiteX6" fmla="*/ 300730 w 806560"/>
                <a:gd name="connsiteY6" fmla="*/ 385845 h 913583"/>
                <a:gd name="connsiteX7" fmla="*/ 9011 w 806560"/>
                <a:gd name="connsiteY7" fmla="*/ 7839 h 913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6560" h="913583">
                  <a:moveTo>
                    <a:pt x="0" y="6879"/>
                  </a:moveTo>
                  <a:lnTo>
                    <a:pt x="64620" y="0"/>
                  </a:lnTo>
                  <a:lnTo>
                    <a:pt x="441210" y="0"/>
                  </a:lnTo>
                  <a:cubicBezTo>
                    <a:pt x="642987" y="0"/>
                    <a:pt x="806560" y="172749"/>
                    <a:pt x="806560" y="385845"/>
                  </a:cubicBezTo>
                  <a:lnTo>
                    <a:pt x="806560" y="913583"/>
                  </a:lnTo>
                  <a:lnTo>
                    <a:pt x="300730" y="913583"/>
                  </a:lnTo>
                  <a:lnTo>
                    <a:pt x="300730" y="385845"/>
                  </a:lnTo>
                  <a:cubicBezTo>
                    <a:pt x="300730" y="199386"/>
                    <a:pt x="175495" y="43817"/>
                    <a:pt x="9011" y="7839"/>
                  </a:cubicBezTo>
                  <a:close/>
                </a:path>
              </a:pathLst>
            </a:custGeom>
            <a:gradFill flip="none" rotWithShape="1">
              <a:gsLst>
                <a:gs pos="0">
                  <a:schemeClr val="accent1">
                    <a:lumMod val="5000"/>
                    <a:lumOff val="95000"/>
                  </a:schemeClr>
                </a:gs>
                <a:gs pos="100000">
                  <a:schemeClr val="tx1">
                    <a:alpha val="26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43" name="Freeform: Shape 5">
              <a:extLst>
                <a:ext uri="{FF2B5EF4-FFF2-40B4-BE49-F238E27FC236}">
                  <a16:creationId xmlns="" xmlns:a16="http://schemas.microsoft.com/office/drawing/2014/main" id="{FF59AAA0-80E4-477D-9D55-5D63054A3404}"/>
                </a:ext>
              </a:extLst>
            </p:cNvPr>
            <p:cNvSpPr/>
            <p:nvPr/>
          </p:nvSpPr>
          <p:spPr>
            <a:xfrm rot="5400000">
              <a:off x="7590225" y="3517342"/>
              <a:ext cx="806560" cy="4293002"/>
            </a:xfrm>
            <a:custGeom>
              <a:avLst/>
              <a:gdLst>
                <a:gd name="connsiteX0" fmla="*/ 0 w 1511774"/>
                <a:gd name="connsiteY0" fmla="*/ 12210 h 5518484"/>
                <a:gd name="connsiteX1" fmla="*/ 121120 w 1511774"/>
                <a:gd name="connsiteY1" fmla="*/ 0 h 5518484"/>
                <a:gd name="connsiteX2" fmla="*/ 826980 w 1511774"/>
                <a:gd name="connsiteY2" fmla="*/ 0 h 5518484"/>
                <a:gd name="connsiteX3" fmla="*/ 1511774 w 1511774"/>
                <a:gd name="connsiteY3" fmla="*/ 684794 h 5518484"/>
                <a:gd name="connsiteX4" fmla="*/ 1511774 w 1511774"/>
                <a:gd name="connsiteY4" fmla="*/ 5518484 h 5518484"/>
                <a:gd name="connsiteX5" fmla="*/ 563673 w 1511774"/>
                <a:gd name="connsiteY5" fmla="*/ 5518484 h 5518484"/>
                <a:gd name="connsiteX6" fmla="*/ 563673 w 1511774"/>
                <a:gd name="connsiteY6" fmla="*/ 684794 h 5518484"/>
                <a:gd name="connsiteX7" fmla="*/ 16889 w 1511774"/>
                <a:gd name="connsiteY7" fmla="*/ 13913 h 5518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11774" h="5518484">
                  <a:moveTo>
                    <a:pt x="0" y="12210"/>
                  </a:moveTo>
                  <a:lnTo>
                    <a:pt x="121120" y="0"/>
                  </a:lnTo>
                  <a:lnTo>
                    <a:pt x="826980" y="0"/>
                  </a:lnTo>
                  <a:cubicBezTo>
                    <a:pt x="1205181" y="0"/>
                    <a:pt x="1511774" y="306593"/>
                    <a:pt x="1511774" y="684794"/>
                  </a:cubicBezTo>
                  <a:lnTo>
                    <a:pt x="1511774" y="5518484"/>
                  </a:lnTo>
                  <a:lnTo>
                    <a:pt x="563673" y="5518484"/>
                  </a:lnTo>
                  <a:lnTo>
                    <a:pt x="563673" y="684794"/>
                  </a:lnTo>
                  <a:cubicBezTo>
                    <a:pt x="563673" y="353868"/>
                    <a:pt x="328938" y="77767"/>
                    <a:pt x="16889" y="13913"/>
                  </a:cubicBezTo>
                  <a:close/>
                </a:path>
              </a:pathLst>
            </a:custGeom>
            <a:solidFill>
              <a:srgbClr val="B000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44" name="Rectangle 43"/>
          <p:cNvSpPr/>
          <p:nvPr/>
        </p:nvSpPr>
        <p:spPr>
          <a:xfrm>
            <a:off x="6961177" y="1414141"/>
            <a:ext cx="4024170" cy="400110"/>
          </a:xfrm>
          <a:prstGeom prst="rect">
            <a:avLst/>
          </a:prstGeom>
        </p:spPr>
        <p:txBody>
          <a:bodyPr wrap="square">
            <a:spAutoFit/>
          </a:bodyPr>
          <a:lstStyle/>
          <a:p>
            <a:r>
              <a:rPr lang="en-US" sz="2000" b="1" i="1" dirty="0" smtClean="0">
                <a:solidFill>
                  <a:prstClr val="white"/>
                </a:solidFill>
                <a:latin typeface="Arial Narrow" panose="020B0606020202030204" pitchFamily="34" charset="0"/>
              </a:rPr>
              <a:t>PO1,PO2, PO3, PO5, PSO1</a:t>
            </a:r>
            <a:endParaRPr lang="en-US" sz="2000" b="1" i="1" dirty="0">
              <a:solidFill>
                <a:prstClr val="white"/>
              </a:solidFill>
              <a:latin typeface="Arial Narrow" panose="020B0606020202030204" pitchFamily="34" charset="0"/>
            </a:endParaRPr>
          </a:p>
        </p:txBody>
      </p:sp>
      <p:sp>
        <p:nvSpPr>
          <p:cNvPr id="45" name="Rectangle 44"/>
          <p:cNvSpPr/>
          <p:nvPr/>
        </p:nvSpPr>
        <p:spPr>
          <a:xfrm>
            <a:off x="6865829" y="4099318"/>
            <a:ext cx="4024170" cy="400110"/>
          </a:xfrm>
          <a:prstGeom prst="rect">
            <a:avLst/>
          </a:prstGeom>
        </p:spPr>
        <p:txBody>
          <a:bodyPr wrap="square">
            <a:spAutoFit/>
          </a:bodyPr>
          <a:lstStyle/>
          <a:p>
            <a:pPr algn="ctr"/>
            <a:r>
              <a:rPr lang="en-US" sz="2000" b="1" i="1" dirty="0" smtClean="0">
                <a:solidFill>
                  <a:prstClr val="white"/>
                </a:solidFill>
                <a:latin typeface="Arial Narrow" panose="020B0606020202030204" pitchFamily="34" charset="0"/>
              </a:rPr>
              <a:t>PO4</a:t>
            </a:r>
            <a:endParaRPr lang="en-US" sz="2000" b="1" i="1" dirty="0">
              <a:solidFill>
                <a:prstClr val="white"/>
              </a:solidFill>
              <a:latin typeface="Arial Narrow" panose="020B0606020202030204" pitchFamily="34" charset="0"/>
            </a:endParaRPr>
          </a:p>
        </p:txBody>
      </p:sp>
      <p:sp>
        <p:nvSpPr>
          <p:cNvPr id="46" name="Rectangle 45"/>
          <p:cNvSpPr/>
          <p:nvPr/>
        </p:nvSpPr>
        <p:spPr>
          <a:xfrm>
            <a:off x="6898559" y="3225809"/>
            <a:ext cx="4024170" cy="400110"/>
          </a:xfrm>
          <a:prstGeom prst="rect">
            <a:avLst/>
          </a:prstGeom>
        </p:spPr>
        <p:txBody>
          <a:bodyPr wrap="square">
            <a:spAutoFit/>
          </a:bodyPr>
          <a:lstStyle/>
          <a:p>
            <a:pPr algn="ctr"/>
            <a:r>
              <a:rPr lang="en-US" sz="2000" b="1" i="1" dirty="0" smtClean="0">
                <a:solidFill>
                  <a:prstClr val="white"/>
                </a:solidFill>
                <a:latin typeface="Arial Narrow" panose="020B0606020202030204" pitchFamily="34" charset="0"/>
              </a:rPr>
              <a:t>PO1PO2PO3PO4PSO3</a:t>
            </a:r>
            <a:endParaRPr lang="en-US" sz="2000" b="1" i="1" dirty="0">
              <a:solidFill>
                <a:prstClr val="white"/>
              </a:solidFill>
              <a:latin typeface="Arial Narrow" panose="020B0606020202030204" pitchFamily="34" charset="0"/>
            </a:endParaRPr>
          </a:p>
        </p:txBody>
      </p:sp>
      <p:sp>
        <p:nvSpPr>
          <p:cNvPr id="48" name="Rectangle 47"/>
          <p:cNvSpPr/>
          <p:nvPr/>
        </p:nvSpPr>
        <p:spPr>
          <a:xfrm>
            <a:off x="6860314" y="2127561"/>
            <a:ext cx="3749629" cy="400110"/>
          </a:xfrm>
          <a:prstGeom prst="rect">
            <a:avLst/>
          </a:prstGeom>
        </p:spPr>
        <p:txBody>
          <a:bodyPr wrap="square">
            <a:spAutoFit/>
          </a:bodyPr>
          <a:lstStyle/>
          <a:p>
            <a:pPr algn="ctr"/>
            <a:r>
              <a:rPr lang="en-US" sz="2000" b="1" i="1" dirty="0" smtClean="0">
                <a:solidFill>
                  <a:prstClr val="white"/>
                </a:solidFill>
                <a:latin typeface="Arial Narrow" panose="020B0606020202030204" pitchFamily="34" charset="0"/>
              </a:rPr>
              <a:t>PO1, PO2, PO3,PO4,PSO1, PSO2 </a:t>
            </a:r>
            <a:endParaRPr lang="en-US" sz="2000" b="1" i="1" dirty="0">
              <a:solidFill>
                <a:prstClr val="white"/>
              </a:solidFill>
              <a:latin typeface="Arial Narrow" panose="020B0606020202030204" pitchFamily="34" charset="0"/>
            </a:endParaRPr>
          </a:p>
        </p:txBody>
      </p:sp>
      <p:grpSp>
        <p:nvGrpSpPr>
          <p:cNvPr id="47" name="Group 17">
            <a:extLst>
              <a:ext uri="{FF2B5EF4-FFF2-40B4-BE49-F238E27FC236}">
                <a16:creationId xmlns="" xmlns:a16="http://schemas.microsoft.com/office/drawing/2014/main" id="{75639F87-D4BE-4518-B139-75A7016B4602}"/>
              </a:ext>
            </a:extLst>
          </p:cNvPr>
          <p:cNvGrpSpPr/>
          <p:nvPr/>
        </p:nvGrpSpPr>
        <p:grpSpPr>
          <a:xfrm>
            <a:off x="837209" y="5242149"/>
            <a:ext cx="4045527" cy="1615851"/>
            <a:chOff x="5847004" y="5166096"/>
            <a:chExt cx="4293002" cy="901027"/>
          </a:xfrm>
        </p:grpSpPr>
        <p:sp>
          <p:nvSpPr>
            <p:cNvPr id="49" name="Freeform: Shape 15">
              <a:extLst>
                <a:ext uri="{FF2B5EF4-FFF2-40B4-BE49-F238E27FC236}">
                  <a16:creationId xmlns="" xmlns:a16="http://schemas.microsoft.com/office/drawing/2014/main" id="{331EDF45-2011-4B9A-A2EE-DB26F605F477}"/>
                </a:ext>
              </a:extLst>
            </p:cNvPr>
            <p:cNvSpPr/>
            <p:nvPr/>
          </p:nvSpPr>
          <p:spPr>
            <a:xfrm rot="5400000">
              <a:off x="9266077" y="5112584"/>
              <a:ext cx="806560" cy="913583"/>
            </a:xfrm>
            <a:custGeom>
              <a:avLst/>
              <a:gdLst>
                <a:gd name="connsiteX0" fmla="*/ 0 w 806560"/>
                <a:gd name="connsiteY0" fmla="*/ 6879 h 913583"/>
                <a:gd name="connsiteX1" fmla="*/ 64620 w 806560"/>
                <a:gd name="connsiteY1" fmla="*/ 0 h 913583"/>
                <a:gd name="connsiteX2" fmla="*/ 441210 w 806560"/>
                <a:gd name="connsiteY2" fmla="*/ 0 h 913583"/>
                <a:gd name="connsiteX3" fmla="*/ 806560 w 806560"/>
                <a:gd name="connsiteY3" fmla="*/ 385845 h 913583"/>
                <a:gd name="connsiteX4" fmla="*/ 806560 w 806560"/>
                <a:gd name="connsiteY4" fmla="*/ 913583 h 913583"/>
                <a:gd name="connsiteX5" fmla="*/ 300730 w 806560"/>
                <a:gd name="connsiteY5" fmla="*/ 913583 h 913583"/>
                <a:gd name="connsiteX6" fmla="*/ 300730 w 806560"/>
                <a:gd name="connsiteY6" fmla="*/ 385845 h 913583"/>
                <a:gd name="connsiteX7" fmla="*/ 9011 w 806560"/>
                <a:gd name="connsiteY7" fmla="*/ 7839 h 913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6560" h="913583">
                  <a:moveTo>
                    <a:pt x="0" y="6879"/>
                  </a:moveTo>
                  <a:lnTo>
                    <a:pt x="64620" y="0"/>
                  </a:lnTo>
                  <a:lnTo>
                    <a:pt x="441210" y="0"/>
                  </a:lnTo>
                  <a:cubicBezTo>
                    <a:pt x="642987" y="0"/>
                    <a:pt x="806560" y="172749"/>
                    <a:pt x="806560" y="385845"/>
                  </a:cubicBezTo>
                  <a:lnTo>
                    <a:pt x="806560" y="913583"/>
                  </a:lnTo>
                  <a:lnTo>
                    <a:pt x="300730" y="913583"/>
                  </a:lnTo>
                  <a:lnTo>
                    <a:pt x="300730" y="385845"/>
                  </a:lnTo>
                  <a:cubicBezTo>
                    <a:pt x="300730" y="199386"/>
                    <a:pt x="175495" y="43817"/>
                    <a:pt x="9011" y="7839"/>
                  </a:cubicBezTo>
                  <a:close/>
                </a:path>
              </a:pathLst>
            </a:custGeom>
            <a:gradFill flip="none" rotWithShape="1">
              <a:gsLst>
                <a:gs pos="0">
                  <a:schemeClr val="accent1">
                    <a:lumMod val="5000"/>
                    <a:lumOff val="95000"/>
                  </a:schemeClr>
                </a:gs>
                <a:gs pos="100000">
                  <a:schemeClr val="tx1">
                    <a:alpha val="26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0" name="Freeform: Shape 5">
              <a:extLst>
                <a:ext uri="{FF2B5EF4-FFF2-40B4-BE49-F238E27FC236}">
                  <a16:creationId xmlns="" xmlns:a16="http://schemas.microsoft.com/office/drawing/2014/main" id="{FF59AAA0-80E4-477D-9D55-5D63054A3404}"/>
                </a:ext>
              </a:extLst>
            </p:cNvPr>
            <p:cNvSpPr/>
            <p:nvPr/>
          </p:nvSpPr>
          <p:spPr>
            <a:xfrm rot="5400000">
              <a:off x="7590225" y="3517342"/>
              <a:ext cx="806560" cy="4293002"/>
            </a:xfrm>
            <a:custGeom>
              <a:avLst/>
              <a:gdLst>
                <a:gd name="connsiteX0" fmla="*/ 0 w 1511774"/>
                <a:gd name="connsiteY0" fmla="*/ 12210 h 5518484"/>
                <a:gd name="connsiteX1" fmla="*/ 121120 w 1511774"/>
                <a:gd name="connsiteY1" fmla="*/ 0 h 5518484"/>
                <a:gd name="connsiteX2" fmla="*/ 826980 w 1511774"/>
                <a:gd name="connsiteY2" fmla="*/ 0 h 5518484"/>
                <a:gd name="connsiteX3" fmla="*/ 1511774 w 1511774"/>
                <a:gd name="connsiteY3" fmla="*/ 684794 h 5518484"/>
                <a:gd name="connsiteX4" fmla="*/ 1511774 w 1511774"/>
                <a:gd name="connsiteY4" fmla="*/ 5518484 h 5518484"/>
                <a:gd name="connsiteX5" fmla="*/ 563673 w 1511774"/>
                <a:gd name="connsiteY5" fmla="*/ 5518484 h 5518484"/>
                <a:gd name="connsiteX6" fmla="*/ 563673 w 1511774"/>
                <a:gd name="connsiteY6" fmla="*/ 684794 h 5518484"/>
                <a:gd name="connsiteX7" fmla="*/ 16889 w 1511774"/>
                <a:gd name="connsiteY7" fmla="*/ 13913 h 5518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11774" h="5518484">
                  <a:moveTo>
                    <a:pt x="0" y="12210"/>
                  </a:moveTo>
                  <a:lnTo>
                    <a:pt x="121120" y="0"/>
                  </a:lnTo>
                  <a:lnTo>
                    <a:pt x="826980" y="0"/>
                  </a:lnTo>
                  <a:cubicBezTo>
                    <a:pt x="1205181" y="0"/>
                    <a:pt x="1511774" y="306593"/>
                    <a:pt x="1511774" y="684794"/>
                  </a:cubicBezTo>
                  <a:lnTo>
                    <a:pt x="1511774" y="5518484"/>
                  </a:lnTo>
                  <a:lnTo>
                    <a:pt x="563673" y="5518484"/>
                  </a:lnTo>
                  <a:lnTo>
                    <a:pt x="563673" y="684794"/>
                  </a:lnTo>
                  <a:cubicBezTo>
                    <a:pt x="563673" y="353868"/>
                    <a:pt x="328938" y="77767"/>
                    <a:pt x="16889" y="13913"/>
                  </a:cubicBezTo>
                  <a:close/>
                </a:path>
              </a:pathLst>
            </a:custGeom>
            <a:solidFill>
              <a:srgbClr val="009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51" name="Rectangle 50"/>
          <p:cNvSpPr/>
          <p:nvPr/>
        </p:nvSpPr>
        <p:spPr>
          <a:xfrm>
            <a:off x="993567" y="6104851"/>
            <a:ext cx="3302662" cy="461665"/>
          </a:xfrm>
          <a:prstGeom prst="rect">
            <a:avLst/>
          </a:prstGeom>
        </p:spPr>
        <p:txBody>
          <a:bodyPr wrap="square">
            <a:spAutoFit/>
          </a:bodyPr>
          <a:lstStyle/>
          <a:p>
            <a:pPr algn="ctr"/>
            <a:r>
              <a:rPr lang="en-US" sz="2400" b="1" i="1" dirty="0">
                <a:solidFill>
                  <a:prstClr val="white"/>
                </a:solidFill>
                <a:latin typeface="Arial Narrow" panose="020B0606020202030204" pitchFamily="34" charset="0"/>
              </a:rPr>
              <a:t> </a:t>
            </a:r>
            <a:r>
              <a:rPr lang="en-US" sz="2400" b="1" i="1" dirty="0" smtClean="0">
                <a:solidFill>
                  <a:prstClr val="white"/>
                </a:solidFill>
                <a:latin typeface="Arial Narrow" panose="020B0606020202030204" pitchFamily="34" charset="0"/>
              </a:rPr>
              <a:t>Minor Project/ Lab</a:t>
            </a:r>
            <a:endParaRPr lang="en-US" sz="2400" b="1" i="1" dirty="0">
              <a:solidFill>
                <a:prstClr val="white"/>
              </a:solidFill>
              <a:latin typeface="Arial Narrow" panose="020B0606020202030204" pitchFamily="34" charset="0"/>
            </a:endParaRPr>
          </a:p>
        </p:txBody>
      </p:sp>
      <p:sp>
        <p:nvSpPr>
          <p:cNvPr id="52" name="Rectangle 51"/>
          <p:cNvSpPr/>
          <p:nvPr/>
        </p:nvSpPr>
        <p:spPr>
          <a:xfrm>
            <a:off x="6862274" y="6034324"/>
            <a:ext cx="4024170" cy="461665"/>
          </a:xfrm>
          <a:prstGeom prst="rect">
            <a:avLst/>
          </a:prstGeom>
        </p:spPr>
        <p:txBody>
          <a:bodyPr wrap="square">
            <a:spAutoFit/>
          </a:bodyPr>
          <a:lstStyle/>
          <a:p>
            <a:pPr algn="ctr"/>
            <a:r>
              <a:rPr lang="en-US" sz="2400" b="1" i="1" dirty="0" smtClean="0">
                <a:solidFill>
                  <a:prstClr val="white"/>
                </a:solidFill>
                <a:latin typeface="Arial Narrow" panose="020B0606020202030204" pitchFamily="34" charset="0"/>
              </a:rPr>
              <a:t>PO1,PO2,PO3, PSO1</a:t>
            </a:r>
            <a:endParaRPr lang="en-US" sz="2400" b="1" i="1" dirty="0">
              <a:solidFill>
                <a:prstClr val="white"/>
              </a:solidFill>
              <a:latin typeface="Arial Narrow" panose="020B0606020202030204" pitchFamily="34" charset="0"/>
            </a:endParaRPr>
          </a:p>
        </p:txBody>
      </p:sp>
    </p:spTree>
    <p:extLst>
      <p:ext uri="{BB962C8B-B14F-4D97-AF65-F5344CB8AC3E}">
        <p14:creationId xmlns:p14="http://schemas.microsoft.com/office/powerpoint/2010/main" val="7996822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4144" y="1981200"/>
            <a:ext cx="9997440" cy="1143000"/>
          </a:xfrm>
        </p:spPr>
        <p:txBody>
          <a:bodyPr>
            <a:normAutofit/>
          </a:bodyPr>
          <a:lstStyle/>
          <a:p>
            <a:pPr algn="ctr"/>
            <a:r>
              <a:rPr lang="en-IN" sz="4400" b="1" dirty="0" smtClean="0"/>
              <a:t>PO Attainment – Example</a:t>
            </a:r>
            <a:endParaRPr lang="en-IN" sz="4400" b="1" dirty="0"/>
          </a:p>
        </p:txBody>
      </p:sp>
    </p:spTree>
    <p:extLst>
      <p:ext uri="{BB962C8B-B14F-4D97-AF65-F5344CB8AC3E}">
        <p14:creationId xmlns:p14="http://schemas.microsoft.com/office/powerpoint/2010/main" val="153387231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1174376" y="719666"/>
          <a:ext cx="10228730" cy="5587901"/>
        </p:xfrm>
        <a:graphic>
          <a:graphicData uri="http://schemas.openxmlformats.org/drawingml/2006/table">
            <a:tbl>
              <a:tblPr firstRow="1" bandRow="1">
                <a:tableStyleId>{5C22544A-7EE6-4342-B048-85BDC9FD1C3A}</a:tableStyleId>
              </a:tblPr>
              <a:tblGrid>
                <a:gridCol w="1774985">
                  <a:extLst>
                    <a:ext uri="{9D8B030D-6E8A-4147-A177-3AD203B41FA5}">
                      <a16:colId xmlns="" xmlns:a16="http://schemas.microsoft.com/office/drawing/2014/main" val="4244146596"/>
                    </a:ext>
                  </a:extLst>
                </a:gridCol>
                <a:gridCol w="8453745">
                  <a:extLst>
                    <a:ext uri="{9D8B030D-6E8A-4147-A177-3AD203B41FA5}">
                      <a16:colId xmlns="" xmlns:a16="http://schemas.microsoft.com/office/drawing/2014/main" val="1674648985"/>
                    </a:ext>
                  </a:extLst>
                </a:gridCol>
              </a:tblGrid>
              <a:tr h="831228">
                <a:tc>
                  <a:txBody>
                    <a:bodyPr/>
                    <a:lstStyle/>
                    <a:p>
                      <a:r>
                        <a:rPr lang="en-US" dirty="0" smtClean="0"/>
                        <a:t>ECE: 301</a:t>
                      </a:r>
                    </a:p>
                    <a:p>
                      <a:r>
                        <a:rPr lang="en-US" dirty="0" smtClean="0"/>
                        <a:t>COs</a:t>
                      </a:r>
                      <a:endParaRPr lang="en-IN" dirty="0"/>
                    </a:p>
                  </a:txBody>
                  <a:tcPr/>
                </a:tc>
                <a:tc>
                  <a:txBody>
                    <a:bodyPr/>
                    <a:lstStyle/>
                    <a:p>
                      <a:r>
                        <a:rPr lang="en-US" dirty="0" smtClean="0"/>
                        <a:t>Sub: Electromagnetic Theory</a:t>
                      </a:r>
                    </a:p>
                    <a:p>
                      <a:r>
                        <a:rPr lang="en-US" dirty="0" smtClean="0"/>
                        <a:t>Statement of Cos: At end of the course the student will be able to do:</a:t>
                      </a:r>
                      <a:endParaRPr lang="en-IN" dirty="0"/>
                    </a:p>
                  </a:txBody>
                  <a:tcPr/>
                </a:tc>
                <a:extLst>
                  <a:ext uri="{0D108BD9-81ED-4DB2-BD59-A6C34878D82A}">
                    <a16:rowId xmlns="" xmlns:a16="http://schemas.microsoft.com/office/drawing/2014/main" val="3340072488"/>
                  </a:ext>
                </a:extLst>
              </a:tr>
              <a:tr h="977153">
                <a:tc>
                  <a:txBody>
                    <a:bodyPr/>
                    <a:lstStyle/>
                    <a:p>
                      <a:r>
                        <a:rPr lang="en-US" sz="2800" dirty="0" smtClean="0"/>
                        <a:t>C301.1</a:t>
                      </a:r>
                      <a:endParaRPr lang="en-IN" sz="2800" dirty="0"/>
                    </a:p>
                  </a:txBody>
                  <a:tcPr/>
                </a:tc>
                <a:tc>
                  <a:txBody>
                    <a:bodyPr/>
                    <a:lstStyle/>
                    <a:p>
                      <a:r>
                        <a:rPr lang="en-US" sz="2800" dirty="0" smtClean="0">
                          <a:solidFill>
                            <a:srgbClr val="002060"/>
                          </a:solidFill>
                        </a:rPr>
                        <a:t>Compute the spatial variations in coordinate system by using various coordinate systems</a:t>
                      </a:r>
                      <a:endParaRPr lang="en-IN" sz="2800" dirty="0">
                        <a:solidFill>
                          <a:srgbClr val="002060"/>
                        </a:solidFill>
                      </a:endParaRPr>
                    </a:p>
                  </a:txBody>
                  <a:tcPr/>
                </a:tc>
                <a:extLst>
                  <a:ext uri="{0D108BD9-81ED-4DB2-BD59-A6C34878D82A}">
                    <a16:rowId xmlns="" xmlns:a16="http://schemas.microsoft.com/office/drawing/2014/main" val="2735207568"/>
                  </a:ext>
                </a:extLst>
              </a:tr>
              <a:tr h="708226">
                <a:tc>
                  <a:txBody>
                    <a:bodyPr/>
                    <a:lstStyle/>
                    <a:p>
                      <a:r>
                        <a:rPr lang="en-US" sz="2800" dirty="0" smtClean="0"/>
                        <a:t>C301.2</a:t>
                      </a:r>
                      <a:endParaRPr lang="en-IN" sz="2800" dirty="0"/>
                    </a:p>
                  </a:txBody>
                  <a:tcPr/>
                </a:tc>
                <a:tc>
                  <a:txBody>
                    <a:bodyPr/>
                    <a:lstStyle/>
                    <a:p>
                      <a:r>
                        <a:rPr lang="en-US" sz="2800" dirty="0" smtClean="0">
                          <a:solidFill>
                            <a:srgbClr val="002060"/>
                          </a:solidFill>
                        </a:rPr>
                        <a:t>Calculate the electric</a:t>
                      </a:r>
                      <a:r>
                        <a:rPr lang="en-US" sz="2800" baseline="0" dirty="0" smtClean="0">
                          <a:solidFill>
                            <a:srgbClr val="002060"/>
                          </a:solidFill>
                        </a:rPr>
                        <a:t> and magnetic </a:t>
                      </a:r>
                      <a:r>
                        <a:rPr lang="en-US" sz="2800" dirty="0" smtClean="0">
                          <a:solidFill>
                            <a:srgbClr val="002060"/>
                          </a:solidFill>
                        </a:rPr>
                        <a:t>force and field intensity for charge distributions</a:t>
                      </a:r>
                      <a:endParaRPr lang="en-IN" sz="2800" dirty="0">
                        <a:solidFill>
                          <a:srgbClr val="002060"/>
                        </a:solidFill>
                      </a:endParaRPr>
                    </a:p>
                  </a:txBody>
                  <a:tcPr/>
                </a:tc>
                <a:extLst>
                  <a:ext uri="{0D108BD9-81ED-4DB2-BD59-A6C34878D82A}">
                    <a16:rowId xmlns="" xmlns:a16="http://schemas.microsoft.com/office/drawing/2014/main" val="2274022795"/>
                  </a:ext>
                </a:extLst>
              </a:tr>
              <a:tr h="708226">
                <a:tc>
                  <a:txBody>
                    <a:bodyPr/>
                    <a:lstStyle/>
                    <a:p>
                      <a:r>
                        <a:rPr lang="en-US" sz="2800" dirty="0" smtClean="0"/>
                        <a:t>C301.3</a:t>
                      </a:r>
                      <a:endParaRPr lang="en-IN" sz="2800" dirty="0"/>
                    </a:p>
                  </a:txBody>
                  <a:tcPr/>
                </a:tc>
                <a:tc>
                  <a:txBody>
                    <a:bodyPr/>
                    <a:lstStyle/>
                    <a:p>
                      <a:r>
                        <a:rPr lang="en-US" sz="2800" dirty="0" smtClean="0">
                          <a:solidFill>
                            <a:srgbClr val="002060"/>
                          </a:solidFill>
                        </a:rPr>
                        <a:t>Apply the knowledge of electro-magnetic to design waveguides</a:t>
                      </a:r>
                      <a:endParaRPr lang="en-IN" sz="2800" dirty="0">
                        <a:solidFill>
                          <a:srgbClr val="002060"/>
                        </a:solidFill>
                      </a:endParaRPr>
                    </a:p>
                  </a:txBody>
                  <a:tcPr/>
                </a:tc>
                <a:extLst>
                  <a:ext uri="{0D108BD9-81ED-4DB2-BD59-A6C34878D82A}">
                    <a16:rowId xmlns="" xmlns:a16="http://schemas.microsoft.com/office/drawing/2014/main" val="940277881"/>
                  </a:ext>
                </a:extLst>
              </a:tr>
              <a:tr h="708226">
                <a:tc>
                  <a:txBody>
                    <a:bodyPr/>
                    <a:lstStyle/>
                    <a:p>
                      <a:r>
                        <a:rPr lang="en-US" sz="2800" dirty="0" smtClean="0"/>
                        <a:t>C301.4</a:t>
                      </a:r>
                      <a:endParaRPr lang="en-IN" sz="2800" dirty="0"/>
                    </a:p>
                  </a:txBody>
                  <a:tcPr/>
                </a:tc>
                <a:tc>
                  <a:txBody>
                    <a:bodyPr/>
                    <a:lstStyle/>
                    <a:p>
                      <a:r>
                        <a:rPr lang="en-US" sz="2800" dirty="0" smtClean="0">
                          <a:solidFill>
                            <a:srgbClr val="002060"/>
                          </a:solidFill>
                        </a:rPr>
                        <a:t>Relate the volume charge density and electric flux density in a given boundary value problem</a:t>
                      </a:r>
                      <a:endParaRPr lang="en-IN" sz="2800" dirty="0">
                        <a:solidFill>
                          <a:srgbClr val="002060"/>
                        </a:solidFill>
                      </a:endParaRPr>
                    </a:p>
                  </a:txBody>
                  <a:tcPr/>
                </a:tc>
                <a:extLst>
                  <a:ext uri="{0D108BD9-81ED-4DB2-BD59-A6C34878D82A}">
                    <a16:rowId xmlns="" xmlns:a16="http://schemas.microsoft.com/office/drawing/2014/main" val="4069711574"/>
                  </a:ext>
                </a:extLst>
              </a:tr>
              <a:tr h="708226">
                <a:tc>
                  <a:txBody>
                    <a:bodyPr/>
                    <a:lstStyle/>
                    <a:p>
                      <a:r>
                        <a:rPr lang="en-US" sz="2800" dirty="0" smtClean="0"/>
                        <a:t>C301.5</a:t>
                      </a:r>
                      <a:endParaRPr lang="en-IN" sz="2800" dirty="0"/>
                    </a:p>
                  </a:txBody>
                  <a:tcPr/>
                </a:tc>
                <a:tc>
                  <a:txBody>
                    <a:bodyPr/>
                    <a:lstStyle/>
                    <a:p>
                      <a:r>
                        <a:rPr lang="en-US" sz="2800" dirty="0" smtClean="0">
                          <a:solidFill>
                            <a:srgbClr val="002060"/>
                          </a:solidFill>
                        </a:rPr>
                        <a:t>Select the suitable dielectric and magnetic material for specific application with the knowledge of properties </a:t>
                      </a:r>
                      <a:endParaRPr lang="en-IN" sz="2800" dirty="0">
                        <a:solidFill>
                          <a:srgbClr val="002060"/>
                        </a:solidFill>
                      </a:endParaRPr>
                    </a:p>
                  </a:txBody>
                  <a:tcPr/>
                </a:tc>
                <a:extLst>
                  <a:ext uri="{0D108BD9-81ED-4DB2-BD59-A6C34878D82A}">
                    <a16:rowId xmlns="" xmlns:a16="http://schemas.microsoft.com/office/drawing/2014/main" val="3438723252"/>
                  </a:ext>
                </a:extLst>
              </a:tr>
            </a:tbl>
          </a:graphicData>
        </a:graphic>
      </p:graphicFrame>
    </p:spTree>
    <p:extLst>
      <p:ext uri="{BB962C8B-B14F-4D97-AF65-F5344CB8AC3E}">
        <p14:creationId xmlns:p14="http://schemas.microsoft.com/office/powerpoint/2010/main" val="69218001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6227" y="467699"/>
            <a:ext cx="10856173" cy="428772"/>
          </a:xfrm>
        </p:spPr>
        <p:txBody>
          <a:bodyPr>
            <a:normAutofit fontScale="90000"/>
          </a:bodyPr>
          <a:lstStyle/>
          <a:p>
            <a:pPr algn="ctr"/>
            <a:r>
              <a:rPr lang="en-IN" sz="3000" b="1" dirty="0" smtClean="0">
                <a:solidFill>
                  <a:schemeClr val="bg1"/>
                </a:solidFill>
                <a:latin typeface="Bookman Old Style" panose="02050604050505020204" pitchFamily="18" charset="0"/>
                <a:cs typeface="Times New Roman" panose="02020603050405020304" pitchFamily="18" charset="0"/>
              </a:rPr>
              <a:t>CO-PO </a:t>
            </a:r>
            <a:r>
              <a:rPr lang="en-IN" sz="3000" b="1" dirty="0" err="1" smtClean="0">
                <a:solidFill>
                  <a:schemeClr val="bg1"/>
                </a:solidFill>
                <a:latin typeface="Bookman Old Style" panose="02050604050505020204" pitchFamily="18" charset="0"/>
                <a:cs typeface="Times New Roman" panose="02020603050405020304" pitchFamily="18" charset="0"/>
              </a:rPr>
              <a:t>MaTrix</a:t>
            </a:r>
            <a:r>
              <a:rPr lang="en-IN" sz="3000" b="1" dirty="0" smtClean="0">
                <a:solidFill>
                  <a:schemeClr val="bg1"/>
                </a:solidFill>
                <a:latin typeface="Bookman Old Style" panose="02050604050505020204" pitchFamily="18" charset="0"/>
                <a:cs typeface="Times New Roman" panose="02020603050405020304" pitchFamily="18" charset="0"/>
              </a:rPr>
              <a:t> for a course : In this case EM Theory</a:t>
            </a:r>
            <a:br>
              <a:rPr lang="en-IN" sz="3000" b="1" dirty="0" smtClean="0">
                <a:solidFill>
                  <a:schemeClr val="bg1"/>
                </a:solidFill>
                <a:latin typeface="Bookman Old Style" panose="02050604050505020204" pitchFamily="18" charset="0"/>
                <a:cs typeface="Times New Roman" panose="02020603050405020304" pitchFamily="18" charset="0"/>
              </a:rPr>
            </a:br>
            <a:r>
              <a:rPr lang="en-IN" sz="3000" b="1" dirty="0">
                <a:solidFill>
                  <a:schemeClr val="bg1"/>
                </a:solidFill>
                <a:latin typeface="Bookman Old Style" panose="02050604050505020204" pitchFamily="18" charset="0"/>
                <a:cs typeface="Times New Roman" panose="02020603050405020304" pitchFamily="18" charset="0"/>
              </a:rPr>
              <a:t/>
            </a:r>
            <a:br>
              <a:rPr lang="en-IN" sz="3000" b="1" dirty="0">
                <a:solidFill>
                  <a:schemeClr val="bg1"/>
                </a:solidFill>
                <a:latin typeface="Bookman Old Style" panose="02050604050505020204" pitchFamily="18" charset="0"/>
                <a:cs typeface="Times New Roman" panose="02020603050405020304" pitchFamily="18" charset="0"/>
              </a:rPr>
            </a:br>
            <a:r>
              <a:rPr lang="en-IN" sz="3000" b="1" dirty="0" smtClean="0">
                <a:solidFill>
                  <a:schemeClr val="bg1"/>
                </a:solidFill>
                <a:latin typeface="Bookman Old Style" panose="02050604050505020204" pitchFamily="18" charset="0"/>
                <a:cs typeface="Times New Roman" panose="02020603050405020304" pitchFamily="18" charset="0"/>
              </a:rPr>
              <a:t>Low: 1     Moderate:  2     High: 3</a:t>
            </a:r>
            <a:endParaRPr lang="en-IN" sz="3000" b="1" dirty="0">
              <a:solidFill>
                <a:schemeClr val="bg1"/>
              </a:solidFill>
              <a:latin typeface="Bookman Old Style" panose="020506040505050202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500335629"/>
              </p:ext>
            </p:extLst>
          </p:nvPr>
        </p:nvGraphicFramePr>
        <p:xfrm>
          <a:off x="591710" y="1579444"/>
          <a:ext cx="11125206" cy="5077956"/>
        </p:xfrm>
        <a:graphic>
          <a:graphicData uri="http://schemas.openxmlformats.org/drawingml/2006/table">
            <a:tbl>
              <a:tblPr firstRow="1" bandRow="1">
                <a:tableStyleId>{5C22544A-7EE6-4342-B048-85BDC9FD1C3A}</a:tableStyleId>
              </a:tblPr>
              <a:tblGrid>
                <a:gridCol w="1215763">
                  <a:extLst>
                    <a:ext uri="{9D8B030D-6E8A-4147-A177-3AD203B41FA5}">
                      <a16:colId xmlns="" xmlns:a16="http://schemas.microsoft.com/office/drawing/2014/main" val="497031214"/>
                    </a:ext>
                  </a:extLst>
                </a:gridCol>
                <a:gridCol w="822387">
                  <a:extLst>
                    <a:ext uri="{9D8B030D-6E8A-4147-A177-3AD203B41FA5}">
                      <a16:colId xmlns="" xmlns:a16="http://schemas.microsoft.com/office/drawing/2014/main" val="1703671045"/>
                    </a:ext>
                  </a:extLst>
                </a:gridCol>
                <a:gridCol w="826096">
                  <a:extLst>
                    <a:ext uri="{9D8B030D-6E8A-4147-A177-3AD203B41FA5}">
                      <a16:colId xmlns="" xmlns:a16="http://schemas.microsoft.com/office/drawing/2014/main" val="565924796"/>
                    </a:ext>
                  </a:extLst>
                </a:gridCol>
                <a:gridCol w="826096">
                  <a:extLst>
                    <a:ext uri="{9D8B030D-6E8A-4147-A177-3AD203B41FA5}">
                      <a16:colId xmlns="" xmlns:a16="http://schemas.microsoft.com/office/drawing/2014/main" val="3627883646"/>
                    </a:ext>
                  </a:extLst>
                </a:gridCol>
                <a:gridCol w="826096">
                  <a:extLst>
                    <a:ext uri="{9D8B030D-6E8A-4147-A177-3AD203B41FA5}">
                      <a16:colId xmlns="" xmlns:a16="http://schemas.microsoft.com/office/drawing/2014/main" val="398550032"/>
                    </a:ext>
                  </a:extLst>
                </a:gridCol>
                <a:gridCol w="826096">
                  <a:extLst>
                    <a:ext uri="{9D8B030D-6E8A-4147-A177-3AD203B41FA5}">
                      <a16:colId xmlns="" xmlns:a16="http://schemas.microsoft.com/office/drawing/2014/main" val="2259799920"/>
                    </a:ext>
                  </a:extLst>
                </a:gridCol>
                <a:gridCol w="826096">
                  <a:extLst>
                    <a:ext uri="{9D8B030D-6E8A-4147-A177-3AD203B41FA5}">
                      <a16:colId xmlns="" xmlns:a16="http://schemas.microsoft.com/office/drawing/2014/main" val="3925132477"/>
                    </a:ext>
                  </a:extLst>
                </a:gridCol>
                <a:gridCol w="826096">
                  <a:extLst>
                    <a:ext uri="{9D8B030D-6E8A-4147-A177-3AD203B41FA5}">
                      <a16:colId xmlns="" xmlns:a16="http://schemas.microsoft.com/office/drawing/2014/main" val="382585346"/>
                    </a:ext>
                  </a:extLst>
                </a:gridCol>
                <a:gridCol w="826096">
                  <a:extLst>
                    <a:ext uri="{9D8B030D-6E8A-4147-A177-3AD203B41FA5}">
                      <a16:colId xmlns="" xmlns:a16="http://schemas.microsoft.com/office/drawing/2014/main" val="3760842218"/>
                    </a:ext>
                  </a:extLst>
                </a:gridCol>
                <a:gridCol w="826096">
                  <a:extLst>
                    <a:ext uri="{9D8B030D-6E8A-4147-A177-3AD203B41FA5}">
                      <a16:colId xmlns="" xmlns:a16="http://schemas.microsoft.com/office/drawing/2014/main" val="638757258"/>
                    </a:ext>
                  </a:extLst>
                </a:gridCol>
                <a:gridCol w="826096">
                  <a:extLst>
                    <a:ext uri="{9D8B030D-6E8A-4147-A177-3AD203B41FA5}">
                      <a16:colId xmlns="" xmlns:a16="http://schemas.microsoft.com/office/drawing/2014/main" val="3316697319"/>
                    </a:ext>
                  </a:extLst>
                </a:gridCol>
                <a:gridCol w="826096">
                  <a:extLst>
                    <a:ext uri="{9D8B030D-6E8A-4147-A177-3AD203B41FA5}">
                      <a16:colId xmlns="" xmlns:a16="http://schemas.microsoft.com/office/drawing/2014/main" val="1754404318"/>
                    </a:ext>
                  </a:extLst>
                </a:gridCol>
                <a:gridCol w="826096">
                  <a:extLst>
                    <a:ext uri="{9D8B030D-6E8A-4147-A177-3AD203B41FA5}">
                      <a16:colId xmlns="" xmlns:a16="http://schemas.microsoft.com/office/drawing/2014/main" val="103971082"/>
                    </a:ext>
                  </a:extLst>
                </a:gridCol>
              </a:tblGrid>
              <a:tr h="833796">
                <a:tc>
                  <a:txBody>
                    <a:bodyPr/>
                    <a:lstStyle/>
                    <a:p>
                      <a:r>
                        <a:rPr lang="en-US" baseline="0" dirty="0" smtClean="0"/>
                        <a:t> COs/POs</a:t>
                      </a:r>
                      <a:endParaRPr lang="en-IN" dirty="0"/>
                    </a:p>
                  </a:txBody>
                  <a:tcPr/>
                </a:tc>
                <a:tc>
                  <a:txBody>
                    <a:bodyPr/>
                    <a:lstStyle/>
                    <a:p>
                      <a:r>
                        <a:rPr lang="en-US" dirty="0" smtClean="0"/>
                        <a:t>PO1</a:t>
                      </a:r>
                      <a:endParaRPr lang="en-IN" dirty="0"/>
                    </a:p>
                  </a:txBody>
                  <a:tcPr/>
                </a:tc>
                <a:tc>
                  <a:txBody>
                    <a:bodyPr/>
                    <a:lstStyle/>
                    <a:p>
                      <a:r>
                        <a:rPr lang="en-US" dirty="0" smtClean="0"/>
                        <a:t>PO2</a:t>
                      </a:r>
                      <a:endParaRPr lang="en-IN" dirty="0"/>
                    </a:p>
                  </a:txBody>
                  <a:tcPr/>
                </a:tc>
                <a:tc>
                  <a:txBody>
                    <a:bodyPr/>
                    <a:lstStyle/>
                    <a:p>
                      <a:r>
                        <a:rPr lang="en-US" dirty="0" smtClean="0"/>
                        <a:t>PO3</a:t>
                      </a:r>
                      <a:endParaRPr lang="en-IN" dirty="0"/>
                    </a:p>
                  </a:txBody>
                  <a:tcPr/>
                </a:tc>
                <a:tc>
                  <a:txBody>
                    <a:bodyPr/>
                    <a:lstStyle/>
                    <a:p>
                      <a:r>
                        <a:rPr lang="en-US" dirty="0" smtClean="0"/>
                        <a:t>PO4</a:t>
                      </a:r>
                      <a:endParaRPr lang="en-IN" dirty="0"/>
                    </a:p>
                  </a:txBody>
                  <a:tcPr/>
                </a:tc>
                <a:tc>
                  <a:txBody>
                    <a:bodyPr/>
                    <a:lstStyle/>
                    <a:p>
                      <a:r>
                        <a:rPr lang="en-US" dirty="0" smtClean="0"/>
                        <a:t>PO5</a:t>
                      </a:r>
                      <a:endParaRPr lang="en-IN" dirty="0"/>
                    </a:p>
                  </a:txBody>
                  <a:tcPr/>
                </a:tc>
                <a:tc>
                  <a:txBody>
                    <a:bodyPr/>
                    <a:lstStyle/>
                    <a:p>
                      <a:r>
                        <a:rPr lang="en-US" dirty="0" smtClean="0"/>
                        <a:t>PO6</a:t>
                      </a:r>
                      <a:endParaRPr lang="en-IN" dirty="0"/>
                    </a:p>
                  </a:txBody>
                  <a:tcPr/>
                </a:tc>
                <a:tc>
                  <a:txBody>
                    <a:bodyPr/>
                    <a:lstStyle/>
                    <a:p>
                      <a:r>
                        <a:rPr lang="en-US" dirty="0" smtClean="0"/>
                        <a:t>PO7</a:t>
                      </a:r>
                      <a:endParaRPr lang="en-IN" dirty="0"/>
                    </a:p>
                  </a:txBody>
                  <a:tcPr/>
                </a:tc>
                <a:tc>
                  <a:txBody>
                    <a:bodyPr/>
                    <a:lstStyle/>
                    <a:p>
                      <a:r>
                        <a:rPr lang="en-US" dirty="0" smtClean="0"/>
                        <a:t>PO8</a:t>
                      </a:r>
                      <a:endParaRPr lang="en-IN" dirty="0"/>
                    </a:p>
                  </a:txBody>
                  <a:tcPr/>
                </a:tc>
                <a:tc>
                  <a:txBody>
                    <a:bodyPr/>
                    <a:lstStyle/>
                    <a:p>
                      <a:r>
                        <a:rPr lang="en-US" dirty="0" smtClean="0"/>
                        <a:t>PO9</a:t>
                      </a:r>
                      <a:endParaRPr lang="en-IN" dirty="0"/>
                    </a:p>
                  </a:txBody>
                  <a:tcPr/>
                </a:tc>
                <a:tc>
                  <a:txBody>
                    <a:bodyPr/>
                    <a:lstStyle/>
                    <a:p>
                      <a:r>
                        <a:rPr lang="en-US" dirty="0" smtClean="0"/>
                        <a:t>PO</a:t>
                      </a:r>
                    </a:p>
                    <a:p>
                      <a:r>
                        <a:rPr lang="en-US" dirty="0" smtClean="0"/>
                        <a:t>10</a:t>
                      </a:r>
                      <a:endParaRPr lang="en-IN" dirty="0"/>
                    </a:p>
                  </a:txBody>
                  <a:tcPr/>
                </a:tc>
                <a:tc>
                  <a:txBody>
                    <a:bodyPr/>
                    <a:lstStyle/>
                    <a:p>
                      <a:r>
                        <a:rPr lang="en-US" dirty="0" smtClean="0"/>
                        <a:t>PO</a:t>
                      </a:r>
                    </a:p>
                    <a:p>
                      <a:r>
                        <a:rPr lang="en-US" dirty="0" smtClean="0"/>
                        <a:t>11</a:t>
                      </a:r>
                      <a:endParaRPr lang="en-IN" dirty="0"/>
                    </a:p>
                  </a:txBody>
                  <a:tcPr/>
                </a:tc>
                <a:tc>
                  <a:txBody>
                    <a:bodyPr/>
                    <a:lstStyle/>
                    <a:p>
                      <a:r>
                        <a:rPr lang="en-US" dirty="0" smtClean="0"/>
                        <a:t>PO</a:t>
                      </a:r>
                    </a:p>
                    <a:p>
                      <a:r>
                        <a:rPr lang="en-US" dirty="0" smtClean="0"/>
                        <a:t>12</a:t>
                      </a:r>
                      <a:endParaRPr lang="en-IN" dirty="0"/>
                    </a:p>
                  </a:txBody>
                  <a:tcPr/>
                </a:tc>
                <a:extLst>
                  <a:ext uri="{0D108BD9-81ED-4DB2-BD59-A6C34878D82A}">
                    <a16:rowId xmlns="" xmlns:a16="http://schemas.microsoft.com/office/drawing/2014/main" val="3302658587"/>
                  </a:ext>
                </a:extLst>
              </a:tr>
              <a:tr h="483072">
                <a:tc>
                  <a:txBody>
                    <a:bodyPr/>
                    <a:lstStyle/>
                    <a:p>
                      <a:r>
                        <a:rPr lang="en-US" dirty="0" smtClean="0"/>
                        <a:t>C301.1</a:t>
                      </a:r>
                      <a:endParaRPr lang="en-IN" dirty="0"/>
                    </a:p>
                  </a:txBody>
                  <a:tcPr/>
                </a:tc>
                <a:tc>
                  <a:txBody>
                    <a:bodyPr/>
                    <a:lstStyle/>
                    <a:p>
                      <a:r>
                        <a:rPr lang="en-US" dirty="0" smtClean="0"/>
                        <a:t>2</a:t>
                      </a:r>
                      <a:endParaRPr lang="en-IN" dirty="0"/>
                    </a:p>
                  </a:txBody>
                  <a:tcPr/>
                </a:tc>
                <a:tc>
                  <a:txBody>
                    <a:bodyPr/>
                    <a:lstStyle/>
                    <a:p>
                      <a:endParaRPr lang="en-IN"/>
                    </a:p>
                  </a:txBody>
                  <a:tcPr/>
                </a:tc>
                <a:tc>
                  <a:txBody>
                    <a:bodyPr/>
                    <a:lstStyle/>
                    <a:p>
                      <a:r>
                        <a:rPr lang="en-US" dirty="0" smtClean="0"/>
                        <a:t>2</a:t>
                      </a:r>
                      <a:endParaRPr lang="en-IN" dirty="0"/>
                    </a:p>
                  </a:txBody>
                  <a:tcPr/>
                </a:tc>
                <a:tc>
                  <a:txBody>
                    <a:bodyPr/>
                    <a:lstStyle/>
                    <a:p>
                      <a:r>
                        <a:rPr lang="en-US" dirty="0" smtClean="0"/>
                        <a:t>3</a:t>
                      </a:r>
                      <a:endParaRPr lang="en-IN" dirty="0"/>
                    </a:p>
                  </a:txBody>
                  <a:tcPr/>
                </a:tc>
                <a:tc>
                  <a:txBody>
                    <a:bodyPr/>
                    <a:lstStyle/>
                    <a:p>
                      <a:r>
                        <a:rPr lang="en-US" dirty="0" smtClean="0"/>
                        <a:t>2</a:t>
                      </a:r>
                      <a:endParaRPr lang="en-IN" dirty="0"/>
                    </a:p>
                  </a:txBody>
                  <a:tcPr/>
                </a:tc>
                <a:tc>
                  <a:txBody>
                    <a:bodyPr/>
                    <a:lstStyle/>
                    <a:p>
                      <a:r>
                        <a:rPr lang="en-US" dirty="0" smtClean="0"/>
                        <a:t>1</a:t>
                      </a:r>
                      <a:endParaRPr lang="en-IN" dirty="0"/>
                    </a:p>
                  </a:txBody>
                  <a:tcPr/>
                </a:tc>
                <a:tc>
                  <a:txBody>
                    <a:bodyPr/>
                    <a:lstStyle/>
                    <a:p>
                      <a:r>
                        <a:rPr lang="en-US" dirty="0" smtClean="0"/>
                        <a:t>2</a:t>
                      </a:r>
                      <a:endParaRPr lang="en-IN" dirty="0"/>
                    </a:p>
                  </a:txBody>
                  <a:tcPr/>
                </a:tc>
                <a:tc>
                  <a:txBody>
                    <a:bodyPr/>
                    <a:lstStyle/>
                    <a:p>
                      <a:r>
                        <a:rPr lang="en-US" dirty="0" smtClean="0"/>
                        <a:t>1</a:t>
                      </a:r>
                      <a:endParaRPr lang="en-IN" dirty="0"/>
                    </a:p>
                  </a:txBody>
                  <a:tcPr/>
                </a:tc>
                <a:tc>
                  <a:txBody>
                    <a:bodyPr/>
                    <a:lstStyle/>
                    <a:p>
                      <a:r>
                        <a:rPr lang="en-US" dirty="0" smtClean="0"/>
                        <a:t>2</a:t>
                      </a:r>
                      <a:endParaRPr lang="en-IN" dirty="0"/>
                    </a:p>
                  </a:txBody>
                  <a:tcPr/>
                </a:tc>
                <a:tc>
                  <a:txBody>
                    <a:bodyPr/>
                    <a:lstStyle/>
                    <a:p>
                      <a:r>
                        <a:rPr lang="en-US" dirty="0" smtClean="0"/>
                        <a:t>3</a:t>
                      </a:r>
                      <a:endParaRPr lang="en-IN" dirty="0"/>
                    </a:p>
                  </a:txBody>
                  <a:tcPr/>
                </a:tc>
                <a:tc>
                  <a:txBody>
                    <a:bodyPr/>
                    <a:lstStyle/>
                    <a:p>
                      <a:r>
                        <a:rPr lang="en-US" dirty="0" smtClean="0"/>
                        <a:t>1</a:t>
                      </a:r>
                      <a:endParaRPr lang="en-IN" dirty="0"/>
                    </a:p>
                  </a:txBody>
                  <a:tcPr/>
                </a:tc>
                <a:tc>
                  <a:txBody>
                    <a:bodyPr/>
                    <a:lstStyle/>
                    <a:p>
                      <a:endParaRPr lang="en-IN" dirty="0"/>
                    </a:p>
                  </a:txBody>
                  <a:tcPr/>
                </a:tc>
                <a:extLst>
                  <a:ext uri="{0D108BD9-81ED-4DB2-BD59-A6C34878D82A}">
                    <a16:rowId xmlns="" xmlns:a16="http://schemas.microsoft.com/office/drawing/2014/main" val="1063004966"/>
                  </a:ext>
                </a:extLst>
              </a:tr>
              <a:tr h="483072">
                <a:tc>
                  <a:txBody>
                    <a:bodyPr/>
                    <a:lstStyle/>
                    <a:p>
                      <a:r>
                        <a:rPr lang="en-US" dirty="0" smtClean="0"/>
                        <a:t>C301.2</a:t>
                      </a:r>
                      <a:endParaRPr lang="en-IN" dirty="0"/>
                    </a:p>
                  </a:txBody>
                  <a:tcPr/>
                </a:tc>
                <a:tc>
                  <a:txBody>
                    <a:bodyPr/>
                    <a:lstStyle/>
                    <a:p>
                      <a:r>
                        <a:rPr lang="en-US" dirty="0" smtClean="0"/>
                        <a:t>3</a:t>
                      </a:r>
                      <a:endParaRPr lang="en-IN" dirty="0"/>
                    </a:p>
                  </a:txBody>
                  <a:tcPr/>
                </a:tc>
                <a:tc>
                  <a:txBody>
                    <a:bodyPr/>
                    <a:lstStyle/>
                    <a:p>
                      <a:r>
                        <a:rPr lang="en-US" dirty="0" smtClean="0"/>
                        <a:t>1</a:t>
                      </a:r>
                      <a:endParaRPr lang="en-IN" dirty="0"/>
                    </a:p>
                  </a:txBody>
                  <a:tcPr/>
                </a:tc>
                <a:tc>
                  <a:txBody>
                    <a:bodyPr/>
                    <a:lstStyle/>
                    <a:p>
                      <a:r>
                        <a:rPr lang="en-US" dirty="0" smtClean="0"/>
                        <a:t>1</a:t>
                      </a:r>
                      <a:endParaRPr lang="en-IN" dirty="0"/>
                    </a:p>
                  </a:txBody>
                  <a:tcPr/>
                </a:tc>
                <a:tc>
                  <a:txBody>
                    <a:bodyPr/>
                    <a:lstStyle/>
                    <a:p>
                      <a:r>
                        <a:rPr lang="en-US" dirty="0" smtClean="0"/>
                        <a:t>2</a:t>
                      </a:r>
                      <a:endParaRPr lang="en-IN" dirty="0"/>
                    </a:p>
                  </a:txBody>
                  <a:tcPr/>
                </a:tc>
                <a:tc>
                  <a:txBody>
                    <a:bodyPr/>
                    <a:lstStyle/>
                    <a:p>
                      <a:r>
                        <a:rPr lang="en-US" dirty="0" smtClean="0"/>
                        <a:t>2</a:t>
                      </a:r>
                      <a:endParaRPr lang="en-IN" dirty="0"/>
                    </a:p>
                  </a:txBody>
                  <a:tcPr/>
                </a:tc>
                <a:tc>
                  <a:txBody>
                    <a:bodyPr/>
                    <a:lstStyle/>
                    <a:p>
                      <a:r>
                        <a:rPr lang="en-US" dirty="0" smtClean="0"/>
                        <a:t>3</a:t>
                      </a:r>
                      <a:endParaRPr lang="en-IN" dirty="0"/>
                    </a:p>
                  </a:txBody>
                  <a:tcPr/>
                </a:tc>
                <a:tc>
                  <a:txBody>
                    <a:bodyPr/>
                    <a:lstStyle/>
                    <a:p>
                      <a:r>
                        <a:rPr lang="en-US" dirty="0" smtClean="0"/>
                        <a:t>2</a:t>
                      </a:r>
                      <a:endParaRPr lang="en-IN" dirty="0"/>
                    </a:p>
                  </a:txBody>
                  <a:tcPr/>
                </a:tc>
                <a:tc>
                  <a:txBody>
                    <a:bodyPr/>
                    <a:lstStyle/>
                    <a:p>
                      <a:r>
                        <a:rPr lang="en-US" dirty="0" smtClean="0"/>
                        <a:t>3</a:t>
                      </a:r>
                      <a:endParaRPr lang="en-IN" dirty="0"/>
                    </a:p>
                  </a:txBody>
                  <a:tcPr/>
                </a:tc>
                <a:tc>
                  <a:txBody>
                    <a:bodyPr/>
                    <a:lstStyle/>
                    <a:p>
                      <a:r>
                        <a:rPr lang="en-US" dirty="0" smtClean="0"/>
                        <a:t>3</a:t>
                      </a:r>
                      <a:endParaRPr lang="en-IN" dirty="0"/>
                    </a:p>
                  </a:txBody>
                  <a:tcPr/>
                </a:tc>
                <a:tc>
                  <a:txBody>
                    <a:bodyPr/>
                    <a:lstStyle/>
                    <a:p>
                      <a:r>
                        <a:rPr lang="en-US" dirty="0" smtClean="0"/>
                        <a:t>3</a:t>
                      </a:r>
                      <a:endParaRPr lang="en-IN" dirty="0"/>
                    </a:p>
                  </a:txBody>
                  <a:tcPr/>
                </a:tc>
                <a:tc>
                  <a:txBody>
                    <a:bodyPr/>
                    <a:lstStyle/>
                    <a:p>
                      <a:endParaRPr lang="en-IN" dirty="0"/>
                    </a:p>
                  </a:txBody>
                  <a:tcPr/>
                </a:tc>
                <a:tc>
                  <a:txBody>
                    <a:bodyPr/>
                    <a:lstStyle/>
                    <a:p>
                      <a:endParaRPr lang="en-IN"/>
                    </a:p>
                  </a:txBody>
                  <a:tcPr/>
                </a:tc>
                <a:extLst>
                  <a:ext uri="{0D108BD9-81ED-4DB2-BD59-A6C34878D82A}">
                    <a16:rowId xmlns="" xmlns:a16="http://schemas.microsoft.com/office/drawing/2014/main" val="2964032658"/>
                  </a:ext>
                </a:extLst>
              </a:tr>
              <a:tr h="483072">
                <a:tc>
                  <a:txBody>
                    <a:bodyPr/>
                    <a:lstStyle/>
                    <a:p>
                      <a:r>
                        <a:rPr lang="en-US" dirty="0" smtClean="0"/>
                        <a:t>C301.3</a:t>
                      </a:r>
                      <a:endParaRPr lang="en-IN" dirty="0"/>
                    </a:p>
                  </a:txBody>
                  <a:tcPr/>
                </a:tc>
                <a:tc>
                  <a:txBody>
                    <a:bodyPr/>
                    <a:lstStyle/>
                    <a:p>
                      <a:r>
                        <a:rPr lang="en-US" dirty="0" smtClean="0"/>
                        <a:t>2</a:t>
                      </a:r>
                      <a:endParaRPr lang="en-IN" dirty="0"/>
                    </a:p>
                  </a:txBody>
                  <a:tcPr/>
                </a:tc>
                <a:tc>
                  <a:txBody>
                    <a:bodyPr/>
                    <a:lstStyle/>
                    <a:p>
                      <a:r>
                        <a:rPr lang="en-US" dirty="0" smtClean="0"/>
                        <a:t>2</a:t>
                      </a:r>
                      <a:endParaRPr lang="en-IN" dirty="0"/>
                    </a:p>
                  </a:txBody>
                  <a:tcPr/>
                </a:tc>
                <a:tc>
                  <a:txBody>
                    <a:bodyPr/>
                    <a:lstStyle/>
                    <a:p>
                      <a:endParaRPr lang="en-IN"/>
                    </a:p>
                  </a:txBody>
                  <a:tcPr/>
                </a:tc>
                <a:tc>
                  <a:txBody>
                    <a:bodyPr/>
                    <a:lstStyle/>
                    <a:p>
                      <a:r>
                        <a:rPr lang="en-US" dirty="0" smtClean="0"/>
                        <a:t>2</a:t>
                      </a:r>
                      <a:endParaRPr lang="en-IN" dirty="0"/>
                    </a:p>
                  </a:txBody>
                  <a:tcPr/>
                </a:tc>
                <a:tc>
                  <a:txBody>
                    <a:bodyPr/>
                    <a:lstStyle/>
                    <a:p>
                      <a:r>
                        <a:rPr lang="en-US" dirty="0" smtClean="0"/>
                        <a:t>1</a:t>
                      </a:r>
                      <a:endParaRPr lang="en-IN" dirty="0"/>
                    </a:p>
                  </a:txBody>
                  <a:tcPr/>
                </a:tc>
                <a:tc>
                  <a:txBody>
                    <a:bodyPr/>
                    <a:lstStyle/>
                    <a:p>
                      <a:r>
                        <a:rPr lang="en-US" dirty="0" smtClean="0"/>
                        <a:t>3</a:t>
                      </a:r>
                      <a:endParaRPr lang="en-IN" dirty="0"/>
                    </a:p>
                  </a:txBody>
                  <a:tcPr/>
                </a:tc>
                <a:tc>
                  <a:txBody>
                    <a:bodyPr/>
                    <a:lstStyle/>
                    <a:p>
                      <a:r>
                        <a:rPr lang="en-US" dirty="0" smtClean="0"/>
                        <a:t>3</a:t>
                      </a:r>
                      <a:endParaRPr lang="en-IN" dirty="0"/>
                    </a:p>
                  </a:txBody>
                  <a:tcPr/>
                </a:tc>
                <a:tc>
                  <a:txBody>
                    <a:bodyPr/>
                    <a:lstStyle/>
                    <a:p>
                      <a:r>
                        <a:rPr lang="en-US" dirty="0" smtClean="0"/>
                        <a:t>2</a:t>
                      </a:r>
                      <a:endParaRPr lang="en-IN" dirty="0"/>
                    </a:p>
                  </a:txBody>
                  <a:tcPr/>
                </a:tc>
                <a:tc>
                  <a:txBody>
                    <a:bodyPr/>
                    <a:lstStyle/>
                    <a:p>
                      <a:r>
                        <a:rPr lang="en-US" dirty="0" smtClean="0"/>
                        <a:t>2</a:t>
                      </a:r>
                      <a:endParaRPr lang="en-IN" dirty="0"/>
                    </a:p>
                  </a:txBody>
                  <a:tcPr/>
                </a:tc>
                <a:tc>
                  <a:txBody>
                    <a:bodyPr/>
                    <a:lstStyle/>
                    <a:p>
                      <a:r>
                        <a:rPr lang="en-US" dirty="0" smtClean="0"/>
                        <a:t>3</a:t>
                      </a:r>
                      <a:endParaRPr lang="en-IN" dirty="0"/>
                    </a:p>
                  </a:txBody>
                  <a:tcPr/>
                </a:tc>
                <a:tc>
                  <a:txBody>
                    <a:bodyPr/>
                    <a:lstStyle/>
                    <a:p>
                      <a:endParaRPr lang="en-IN" dirty="0"/>
                    </a:p>
                  </a:txBody>
                  <a:tcPr/>
                </a:tc>
                <a:tc>
                  <a:txBody>
                    <a:bodyPr/>
                    <a:lstStyle/>
                    <a:p>
                      <a:endParaRPr lang="en-IN"/>
                    </a:p>
                  </a:txBody>
                  <a:tcPr/>
                </a:tc>
                <a:extLst>
                  <a:ext uri="{0D108BD9-81ED-4DB2-BD59-A6C34878D82A}">
                    <a16:rowId xmlns="" xmlns:a16="http://schemas.microsoft.com/office/drawing/2014/main" val="2120802411"/>
                  </a:ext>
                </a:extLst>
              </a:tr>
              <a:tr h="483072">
                <a:tc>
                  <a:txBody>
                    <a:bodyPr/>
                    <a:lstStyle/>
                    <a:p>
                      <a:r>
                        <a:rPr lang="en-US" dirty="0" smtClean="0"/>
                        <a:t>C301.4</a:t>
                      </a:r>
                      <a:endParaRPr lang="en-IN" dirty="0"/>
                    </a:p>
                  </a:txBody>
                  <a:tcPr/>
                </a:tc>
                <a:tc>
                  <a:txBody>
                    <a:bodyPr/>
                    <a:lstStyle/>
                    <a:p>
                      <a:r>
                        <a:rPr lang="en-US" dirty="0" smtClean="0"/>
                        <a:t>1</a:t>
                      </a:r>
                      <a:endParaRPr lang="en-IN" dirty="0"/>
                    </a:p>
                  </a:txBody>
                  <a:tcPr/>
                </a:tc>
                <a:tc>
                  <a:txBody>
                    <a:bodyPr/>
                    <a:lstStyle/>
                    <a:p>
                      <a:r>
                        <a:rPr lang="en-US" dirty="0" smtClean="0"/>
                        <a:t>3</a:t>
                      </a:r>
                      <a:endParaRPr lang="en-IN" dirty="0"/>
                    </a:p>
                  </a:txBody>
                  <a:tcPr/>
                </a:tc>
                <a:tc>
                  <a:txBody>
                    <a:bodyPr/>
                    <a:lstStyle/>
                    <a:p>
                      <a:r>
                        <a:rPr lang="en-US" dirty="0" smtClean="0"/>
                        <a:t>3</a:t>
                      </a:r>
                      <a:endParaRPr lang="en-IN" dirty="0"/>
                    </a:p>
                  </a:txBody>
                  <a:tcPr/>
                </a:tc>
                <a:tc>
                  <a:txBody>
                    <a:bodyPr/>
                    <a:lstStyle/>
                    <a:p>
                      <a:r>
                        <a:rPr lang="en-US" dirty="0" smtClean="0"/>
                        <a:t>1</a:t>
                      </a:r>
                      <a:endParaRPr lang="en-IN" dirty="0"/>
                    </a:p>
                  </a:txBody>
                  <a:tcPr/>
                </a:tc>
                <a:tc>
                  <a:txBody>
                    <a:bodyPr/>
                    <a:lstStyle/>
                    <a:p>
                      <a:r>
                        <a:rPr lang="en-US" dirty="0" smtClean="0"/>
                        <a:t>3</a:t>
                      </a:r>
                      <a:endParaRPr lang="en-IN" dirty="0"/>
                    </a:p>
                  </a:txBody>
                  <a:tcPr/>
                </a:tc>
                <a:tc>
                  <a:txBody>
                    <a:bodyPr/>
                    <a:lstStyle/>
                    <a:p>
                      <a:r>
                        <a:rPr lang="en-US" dirty="0" smtClean="0"/>
                        <a:t>2</a:t>
                      </a:r>
                      <a:endParaRPr lang="en-IN" dirty="0"/>
                    </a:p>
                  </a:txBody>
                  <a:tcPr/>
                </a:tc>
                <a:tc>
                  <a:txBody>
                    <a:bodyPr/>
                    <a:lstStyle/>
                    <a:p>
                      <a:endParaRPr lang="en-IN"/>
                    </a:p>
                  </a:txBody>
                  <a:tcPr/>
                </a:tc>
                <a:tc>
                  <a:txBody>
                    <a:bodyPr/>
                    <a:lstStyle/>
                    <a:p>
                      <a:r>
                        <a:rPr lang="en-US" dirty="0" smtClean="0"/>
                        <a:t>2</a:t>
                      </a:r>
                      <a:endParaRPr lang="en-IN" dirty="0"/>
                    </a:p>
                  </a:txBody>
                  <a:tcPr/>
                </a:tc>
                <a:tc>
                  <a:txBody>
                    <a:bodyPr/>
                    <a:lstStyle/>
                    <a:p>
                      <a:r>
                        <a:rPr lang="en-US" dirty="0" smtClean="0"/>
                        <a:t>2</a:t>
                      </a:r>
                      <a:endParaRPr lang="en-IN" dirty="0"/>
                    </a:p>
                  </a:txBody>
                  <a:tcPr/>
                </a:tc>
                <a:tc>
                  <a:txBody>
                    <a:bodyPr/>
                    <a:lstStyle/>
                    <a:p>
                      <a:r>
                        <a:rPr lang="en-US" dirty="0" smtClean="0"/>
                        <a:t>3</a:t>
                      </a:r>
                      <a:endParaRPr lang="en-IN" dirty="0"/>
                    </a:p>
                  </a:txBody>
                  <a:tcPr/>
                </a:tc>
                <a:tc>
                  <a:txBody>
                    <a:bodyPr/>
                    <a:lstStyle/>
                    <a:p>
                      <a:endParaRPr lang="en-IN"/>
                    </a:p>
                  </a:txBody>
                  <a:tcPr/>
                </a:tc>
                <a:tc>
                  <a:txBody>
                    <a:bodyPr/>
                    <a:lstStyle/>
                    <a:p>
                      <a:r>
                        <a:rPr lang="en-US" dirty="0" smtClean="0"/>
                        <a:t>3</a:t>
                      </a:r>
                      <a:endParaRPr lang="en-IN" dirty="0"/>
                    </a:p>
                  </a:txBody>
                  <a:tcPr/>
                </a:tc>
                <a:extLst>
                  <a:ext uri="{0D108BD9-81ED-4DB2-BD59-A6C34878D82A}">
                    <a16:rowId xmlns="" xmlns:a16="http://schemas.microsoft.com/office/drawing/2014/main" val="232945310"/>
                  </a:ext>
                </a:extLst>
              </a:tr>
              <a:tr h="483072">
                <a:tc>
                  <a:txBody>
                    <a:bodyPr/>
                    <a:lstStyle/>
                    <a:p>
                      <a:r>
                        <a:rPr lang="en-US" dirty="0" smtClean="0"/>
                        <a:t>C301.5</a:t>
                      </a:r>
                      <a:endParaRPr lang="en-IN" dirty="0"/>
                    </a:p>
                  </a:txBody>
                  <a:tcPr/>
                </a:tc>
                <a:tc>
                  <a:txBody>
                    <a:bodyPr/>
                    <a:lstStyle/>
                    <a:p>
                      <a:r>
                        <a:rPr lang="en-US" dirty="0" smtClean="0"/>
                        <a:t>3</a:t>
                      </a:r>
                      <a:endParaRPr lang="en-IN" dirty="0"/>
                    </a:p>
                  </a:txBody>
                  <a:tcPr/>
                </a:tc>
                <a:tc>
                  <a:txBody>
                    <a:bodyPr/>
                    <a:lstStyle/>
                    <a:p>
                      <a:endParaRPr lang="en-IN"/>
                    </a:p>
                  </a:txBody>
                  <a:tcPr/>
                </a:tc>
                <a:tc>
                  <a:txBody>
                    <a:bodyPr/>
                    <a:lstStyle/>
                    <a:p>
                      <a:r>
                        <a:rPr lang="en-US" dirty="0" smtClean="0"/>
                        <a:t>1</a:t>
                      </a:r>
                      <a:endParaRPr lang="en-IN" dirty="0"/>
                    </a:p>
                  </a:txBody>
                  <a:tcPr/>
                </a:tc>
                <a:tc>
                  <a:txBody>
                    <a:bodyPr/>
                    <a:lstStyle/>
                    <a:p>
                      <a:r>
                        <a:rPr lang="en-US" dirty="0" smtClean="0"/>
                        <a:t>2</a:t>
                      </a:r>
                      <a:endParaRPr lang="en-IN" dirty="0"/>
                    </a:p>
                  </a:txBody>
                  <a:tcPr/>
                </a:tc>
                <a:tc>
                  <a:txBody>
                    <a:bodyPr/>
                    <a:lstStyle/>
                    <a:p>
                      <a:r>
                        <a:rPr lang="en-US" dirty="0" smtClean="0"/>
                        <a:t>2</a:t>
                      </a:r>
                      <a:endParaRPr lang="en-IN" dirty="0"/>
                    </a:p>
                  </a:txBody>
                  <a:tcPr/>
                </a:tc>
                <a:tc>
                  <a:txBody>
                    <a:bodyPr/>
                    <a:lstStyle/>
                    <a:p>
                      <a:r>
                        <a:rPr lang="en-US" dirty="0" smtClean="0"/>
                        <a:t>2</a:t>
                      </a:r>
                      <a:endParaRPr lang="en-IN" dirty="0"/>
                    </a:p>
                  </a:txBody>
                  <a:tcPr/>
                </a:tc>
                <a:tc>
                  <a:txBody>
                    <a:bodyPr/>
                    <a:lstStyle/>
                    <a:p>
                      <a:endParaRPr lang="en-IN" dirty="0"/>
                    </a:p>
                  </a:txBody>
                  <a:tcPr/>
                </a:tc>
                <a:tc>
                  <a:txBody>
                    <a:bodyPr/>
                    <a:lstStyle/>
                    <a:p>
                      <a:endParaRPr lang="en-IN"/>
                    </a:p>
                  </a:txBody>
                  <a:tcPr/>
                </a:tc>
                <a:tc>
                  <a:txBody>
                    <a:bodyPr/>
                    <a:lstStyle/>
                    <a:p>
                      <a:endParaRPr lang="en-IN" dirty="0"/>
                    </a:p>
                  </a:txBody>
                  <a:tcPr/>
                </a:tc>
                <a:tc>
                  <a:txBody>
                    <a:bodyPr/>
                    <a:lstStyle/>
                    <a:p>
                      <a:r>
                        <a:rPr lang="en-US" dirty="0" smtClean="0"/>
                        <a:t>1</a:t>
                      </a:r>
                      <a:endParaRPr lang="en-IN" dirty="0"/>
                    </a:p>
                  </a:txBody>
                  <a:tcPr/>
                </a:tc>
                <a:tc>
                  <a:txBody>
                    <a:bodyPr/>
                    <a:lstStyle/>
                    <a:p>
                      <a:endParaRPr lang="en-IN"/>
                    </a:p>
                  </a:txBody>
                  <a:tcPr/>
                </a:tc>
                <a:tc>
                  <a:txBody>
                    <a:bodyPr/>
                    <a:lstStyle/>
                    <a:p>
                      <a:endParaRPr lang="en-IN" dirty="0"/>
                    </a:p>
                  </a:txBody>
                  <a:tcPr/>
                </a:tc>
                <a:extLst>
                  <a:ext uri="{0D108BD9-81ED-4DB2-BD59-A6C34878D82A}">
                    <a16:rowId xmlns="" xmlns:a16="http://schemas.microsoft.com/office/drawing/2014/main" val="3701790278"/>
                  </a:ext>
                </a:extLst>
              </a:tr>
              <a:tr h="483072">
                <a:tc>
                  <a:txBody>
                    <a:bodyPr/>
                    <a:lstStyle/>
                    <a:p>
                      <a:r>
                        <a:rPr lang="en-US" dirty="0" err="1" smtClean="0"/>
                        <a:t>Avg</a:t>
                      </a:r>
                      <a:endParaRPr lang="en-IN" dirty="0"/>
                    </a:p>
                  </a:txBody>
                  <a:tcPr/>
                </a:tc>
                <a:tc>
                  <a:txBody>
                    <a:bodyPr/>
                    <a:lstStyle/>
                    <a:p>
                      <a:r>
                        <a:rPr lang="en-US" dirty="0" smtClean="0"/>
                        <a:t>11/5=2.2</a:t>
                      </a:r>
                      <a:endParaRPr lang="en-IN" dirty="0"/>
                    </a:p>
                  </a:txBody>
                  <a:tcPr/>
                </a:tc>
                <a:tc>
                  <a:txBody>
                    <a:bodyPr/>
                    <a:lstStyle/>
                    <a:p>
                      <a:r>
                        <a:rPr lang="en-US" dirty="0" smtClean="0"/>
                        <a:t>6/5=</a:t>
                      </a:r>
                    </a:p>
                    <a:p>
                      <a:r>
                        <a:rPr lang="en-US" dirty="0" smtClean="0"/>
                        <a:t>1.2</a:t>
                      </a:r>
                      <a:endParaRPr lang="en-IN" dirty="0"/>
                    </a:p>
                  </a:txBody>
                  <a:tcPr/>
                </a:tc>
                <a:tc>
                  <a:txBody>
                    <a:bodyPr/>
                    <a:lstStyle/>
                    <a:p>
                      <a:r>
                        <a:rPr lang="en-US" dirty="0" smtClean="0"/>
                        <a:t>7/5= 1.4</a:t>
                      </a:r>
                      <a:endParaRPr lang="en-IN" dirty="0"/>
                    </a:p>
                  </a:txBody>
                  <a:tcPr/>
                </a:tc>
                <a:tc>
                  <a:txBody>
                    <a:bodyPr/>
                    <a:lstStyle/>
                    <a:p>
                      <a:r>
                        <a:rPr lang="en-US" dirty="0" smtClean="0"/>
                        <a:t>10/5=</a:t>
                      </a:r>
                    </a:p>
                    <a:p>
                      <a:r>
                        <a:rPr lang="en-US" dirty="0" smtClean="0"/>
                        <a:t>2</a:t>
                      </a:r>
                      <a:endParaRPr lang="en-IN" dirty="0"/>
                    </a:p>
                  </a:txBody>
                  <a:tcPr/>
                </a:tc>
                <a:tc>
                  <a:txBody>
                    <a:bodyPr/>
                    <a:lstStyle/>
                    <a:p>
                      <a:r>
                        <a:rPr lang="en-US" dirty="0" smtClean="0"/>
                        <a:t>10/5=</a:t>
                      </a:r>
                      <a:endParaRPr lang="en-IN" dirty="0"/>
                    </a:p>
                  </a:txBody>
                  <a:tcPr/>
                </a:tc>
                <a:tc>
                  <a:txBody>
                    <a:bodyPr/>
                    <a:lstStyle/>
                    <a:p>
                      <a:r>
                        <a:rPr lang="en-US" dirty="0" smtClean="0"/>
                        <a:t>11/5=2.2</a:t>
                      </a:r>
                      <a:endParaRPr lang="en-IN" dirty="0"/>
                    </a:p>
                  </a:txBody>
                  <a:tcPr/>
                </a:tc>
                <a:tc>
                  <a:txBody>
                    <a:bodyPr/>
                    <a:lstStyle/>
                    <a:p>
                      <a:r>
                        <a:rPr lang="en-US" dirty="0" smtClean="0"/>
                        <a:t>7/5= 1.4</a:t>
                      </a:r>
                      <a:endParaRPr lang="en-IN" dirty="0"/>
                    </a:p>
                  </a:txBody>
                  <a:tcPr/>
                </a:tc>
                <a:tc>
                  <a:txBody>
                    <a:bodyPr/>
                    <a:lstStyle/>
                    <a:p>
                      <a:r>
                        <a:rPr lang="en-US" dirty="0" smtClean="0"/>
                        <a:t>8/5=</a:t>
                      </a:r>
                    </a:p>
                    <a:p>
                      <a:r>
                        <a:rPr lang="en-US" dirty="0" smtClean="0"/>
                        <a:t>1.6</a:t>
                      </a:r>
                      <a:endParaRPr lang="en-IN" dirty="0"/>
                    </a:p>
                  </a:txBody>
                  <a:tcPr/>
                </a:tc>
                <a:tc>
                  <a:txBody>
                    <a:bodyPr/>
                    <a:lstStyle/>
                    <a:p>
                      <a:r>
                        <a:rPr lang="en-US" dirty="0" smtClean="0"/>
                        <a:t>9/5=</a:t>
                      </a:r>
                    </a:p>
                    <a:p>
                      <a:r>
                        <a:rPr lang="en-US" dirty="0" smtClean="0"/>
                        <a:t>1.8</a:t>
                      </a:r>
                      <a:endParaRPr lang="en-IN" dirty="0"/>
                    </a:p>
                  </a:txBody>
                  <a:tcPr/>
                </a:tc>
                <a:tc>
                  <a:txBody>
                    <a:bodyPr/>
                    <a:lstStyle/>
                    <a:p>
                      <a:r>
                        <a:rPr lang="en-US" dirty="0" smtClean="0"/>
                        <a:t>13/5=</a:t>
                      </a:r>
                    </a:p>
                    <a:p>
                      <a:r>
                        <a:rPr lang="en-US" dirty="0" smtClean="0"/>
                        <a:t>2.6</a:t>
                      </a:r>
                      <a:endParaRPr lang="en-IN" dirty="0"/>
                    </a:p>
                  </a:txBody>
                  <a:tcPr/>
                </a:tc>
                <a:tc>
                  <a:txBody>
                    <a:bodyPr/>
                    <a:lstStyle/>
                    <a:p>
                      <a:r>
                        <a:rPr lang="en-US" dirty="0" smtClean="0"/>
                        <a:t>1/5=</a:t>
                      </a:r>
                    </a:p>
                    <a:p>
                      <a:r>
                        <a:rPr lang="en-US" dirty="0" smtClean="0"/>
                        <a:t>0.2</a:t>
                      </a:r>
                      <a:endParaRPr lang="en-IN" dirty="0"/>
                    </a:p>
                  </a:txBody>
                  <a:tcPr/>
                </a:tc>
                <a:tc>
                  <a:txBody>
                    <a:bodyPr/>
                    <a:lstStyle/>
                    <a:p>
                      <a:r>
                        <a:rPr lang="en-US" dirty="0" smtClean="0"/>
                        <a:t>3/5=</a:t>
                      </a:r>
                    </a:p>
                    <a:p>
                      <a:r>
                        <a:rPr lang="en-US" dirty="0" smtClean="0"/>
                        <a:t>0.6</a:t>
                      </a:r>
                      <a:endParaRPr lang="en-IN" dirty="0"/>
                    </a:p>
                  </a:txBody>
                  <a:tcPr/>
                </a:tc>
                <a:extLst>
                  <a:ext uri="{0D108BD9-81ED-4DB2-BD59-A6C34878D82A}">
                    <a16:rowId xmlns="" xmlns:a16="http://schemas.microsoft.com/office/drawing/2014/main" val="1151901800"/>
                  </a:ext>
                </a:extLst>
              </a:tr>
              <a:tr h="483072">
                <a:tc>
                  <a:txBody>
                    <a:bodyPr/>
                    <a:lstStyle/>
                    <a:p>
                      <a:r>
                        <a:rPr lang="en-US" dirty="0" smtClean="0"/>
                        <a:t>Rounded Avg.</a:t>
                      </a:r>
                      <a:r>
                        <a:rPr lang="en-US" baseline="0" dirty="0" smtClean="0"/>
                        <a:t> Attainment</a:t>
                      </a:r>
                      <a:endParaRPr lang="en-IN" dirty="0"/>
                    </a:p>
                  </a:txBody>
                  <a:tcPr/>
                </a:tc>
                <a:tc>
                  <a:txBody>
                    <a:bodyPr/>
                    <a:lstStyle/>
                    <a:p>
                      <a:r>
                        <a:rPr lang="en-US" dirty="0" smtClean="0"/>
                        <a:t>2</a:t>
                      </a:r>
                      <a:endParaRPr lang="en-IN" dirty="0"/>
                    </a:p>
                  </a:txBody>
                  <a:tcPr/>
                </a:tc>
                <a:tc>
                  <a:txBody>
                    <a:bodyPr/>
                    <a:lstStyle/>
                    <a:p>
                      <a:r>
                        <a:rPr lang="en-US" dirty="0" smtClean="0"/>
                        <a:t>1</a:t>
                      </a:r>
                      <a:endParaRPr lang="en-IN" dirty="0"/>
                    </a:p>
                  </a:txBody>
                  <a:tcPr/>
                </a:tc>
                <a:tc>
                  <a:txBody>
                    <a:bodyPr/>
                    <a:lstStyle/>
                    <a:p>
                      <a:r>
                        <a:rPr lang="en-US" dirty="0" smtClean="0"/>
                        <a:t>1</a:t>
                      </a:r>
                      <a:endParaRPr lang="en-IN" dirty="0"/>
                    </a:p>
                  </a:txBody>
                  <a:tcPr/>
                </a:tc>
                <a:tc>
                  <a:txBody>
                    <a:bodyPr/>
                    <a:lstStyle/>
                    <a:p>
                      <a:r>
                        <a:rPr lang="en-US" dirty="0" smtClean="0"/>
                        <a:t>2</a:t>
                      </a:r>
                      <a:endParaRPr lang="en-IN" dirty="0"/>
                    </a:p>
                  </a:txBody>
                  <a:tcPr/>
                </a:tc>
                <a:tc>
                  <a:txBody>
                    <a:bodyPr/>
                    <a:lstStyle/>
                    <a:p>
                      <a:r>
                        <a:rPr lang="en-US" dirty="0" smtClean="0"/>
                        <a:t>2</a:t>
                      </a:r>
                      <a:endParaRPr lang="en-IN" dirty="0"/>
                    </a:p>
                  </a:txBody>
                  <a:tcPr/>
                </a:tc>
                <a:tc>
                  <a:txBody>
                    <a:bodyPr/>
                    <a:lstStyle/>
                    <a:p>
                      <a:r>
                        <a:rPr lang="en-US" dirty="0" smtClean="0"/>
                        <a:t>2</a:t>
                      </a:r>
                      <a:endParaRPr lang="en-IN" dirty="0"/>
                    </a:p>
                  </a:txBody>
                  <a:tcPr/>
                </a:tc>
                <a:tc>
                  <a:txBody>
                    <a:bodyPr/>
                    <a:lstStyle/>
                    <a:p>
                      <a:r>
                        <a:rPr lang="en-US" dirty="0" smtClean="0"/>
                        <a:t>1</a:t>
                      </a:r>
                      <a:endParaRPr lang="en-IN" dirty="0"/>
                    </a:p>
                  </a:txBody>
                  <a:tcPr/>
                </a:tc>
                <a:tc>
                  <a:txBody>
                    <a:bodyPr/>
                    <a:lstStyle/>
                    <a:p>
                      <a:r>
                        <a:rPr lang="en-US" dirty="0" smtClean="0"/>
                        <a:t>2</a:t>
                      </a:r>
                      <a:endParaRPr lang="en-IN" dirty="0"/>
                    </a:p>
                  </a:txBody>
                  <a:tcPr/>
                </a:tc>
                <a:tc>
                  <a:txBody>
                    <a:bodyPr/>
                    <a:lstStyle/>
                    <a:p>
                      <a:r>
                        <a:rPr lang="en-US" dirty="0" smtClean="0"/>
                        <a:t>2</a:t>
                      </a:r>
                      <a:endParaRPr lang="en-IN" dirty="0"/>
                    </a:p>
                  </a:txBody>
                  <a:tcPr/>
                </a:tc>
                <a:tc>
                  <a:txBody>
                    <a:bodyPr/>
                    <a:lstStyle/>
                    <a:p>
                      <a:r>
                        <a:rPr lang="en-US" dirty="0" smtClean="0"/>
                        <a:t>3</a:t>
                      </a:r>
                      <a:endParaRPr lang="en-IN" dirty="0"/>
                    </a:p>
                  </a:txBody>
                  <a:tcPr/>
                </a:tc>
                <a:tc>
                  <a:txBody>
                    <a:bodyPr/>
                    <a:lstStyle/>
                    <a:p>
                      <a:r>
                        <a:rPr lang="en-US" dirty="0" smtClean="0"/>
                        <a:t>0</a:t>
                      </a:r>
                      <a:endParaRPr lang="en-IN" dirty="0"/>
                    </a:p>
                  </a:txBody>
                  <a:tcPr/>
                </a:tc>
                <a:tc>
                  <a:txBody>
                    <a:bodyPr/>
                    <a:lstStyle/>
                    <a:p>
                      <a:r>
                        <a:rPr lang="en-US" dirty="0" smtClean="0"/>
                        <a:t>1</a:t>
                      </a:r>
                      <a:endParaRPr lang="en-IN" dirty="0"/>
                    </a:p>
                  </a:txBody>
                  <a:tcPr/>
                </a:tc>
                <a:extLst>
                  <a:ext uri="{0D108BD9-81ED-4DB2-BD59-A6C34878D82A}">
                    <a16:rowId xmlns="" xmlns:a16="http://schemas.microsoft.com/office/drawing/2014/main" val="1246309511"/>
                  </a:ext>
                </a:extLst>
              </a:tr>
            </a:tbl>
          </a:graphicData>
        </a:graphic>
      </p:graphicFrame>
    </p:spTree>
    <p:extLst>
      <p:ext uri="{BB962C8B-B14F-4D97-AF65-F5344CB8AC3E}">
        <p14:creationId xmlns:p14="http://schemas.microsoft.com/office/powerpoint/2010/main" val="11123337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4414" y="949842"/>
            <a:ext cx="9997440" cy="1751794"/>
          </a:xfrm>
        </p:spPr>
        <p:txBody>
          <a:bodyPr>
            <a:normAutofit fontScale="90000"/>
          </a:bodyPr>
          <a:lstStyle/>
          <a:p>
            <a:pPr algn="ctr"/>
            <a:r>
              <a:rPr lang="en-IN" sz="4400" b="1" dirty="0" smtClean="0">
                <a:solidFill>
                  <a:schemeClr val="bg1"/>
                </a:solidFill>
              </a:rPr>
              <a:t>PO Attainment </a:t>
            </a:r>
            <a:br>
              <a:rPr lang="en-IN" sz="4400" b="1" dirty="0" smtClean="0">
                <a:solidFill>
                  <a:schemeClr val="bg1"/>
                </a:solidFill>
              </a:rPr>
            </a:br>
            <a:r>
              <a:rPr lang="en-IN" sz="4400" b="1" dirty="0">
                <a:solidFill>
                  <a:schemeClr val="bg1"/>
                </a:solidFill>
              </a:rPr>
              <a:t/>
            </a:r>
            <a:br>
              <a:rPr lang="en-IN" sz="4400" b="1" dirty="0">
                <a:solidFill>
                  <a:schemeClr val="bg1"/>
                </a:solidFill>
              </a:rPr>
            </a:br>
            <a:r>
              <a:rPr lang="en-IN" sz="4400" b="1" dirty="0">
                <a:solidFill>
                  <a:schemeClr val="bg1"/>
                </a:solidFill>
              </a:rPr>
              <a:t/>
            </a:r>
            <a:br>
              <a:rPr lang="en-IN" sz="4400" b="1" dirty="0">
                <a:solidFill>
                  <a:schemeClr val="bg1"/>
                </a:solidFill>
              </a:rPr>
            </a:br>
            <a:r>
              <a:rPr lang="en-IN" sz="4000" b="1" dirty="0" smtClean="0">
                <a:solidFill>
                  <a:srgbClr val="7030A0"/>
                </a:solidFill>
              </a:rPr>
              <a:t>Avg. Value of PO from Matrix divide by Highest PO level multiply by CO attainment for the </a:t>
            </a:r>
            <a:r>
              <a:rPr lang="en-IN" sz="4400" b="1" dirty="0" smtClean="0">
                <a:solidFill>
                  <a:srgbClr val="7030A0"/>
                </a:solidFill>
              </a:rPr>
              <a:t>course</a:t>
            </a:r>
            <a:br>
              <a:rPr lang="en-IN" sz="4400" b="1" dirty="0" smtClean="0">
                <a:solidFill>
                  <a:srgbClr val="7030A0"/>
                </a:solidFill>
              </a:rPr>
            </a:br>
            <a:r>
              <a:rPr lang="en-IN" sz="4400" b="1" dirty="0" smtClean="0">
                <a:solidFill>
                  <a:srgbClr val="7030A0"/>
                </a:solidFill>
              </a:rPr>
              <a:t/>
            </a:r>
            <a:br>
              <a:rPr lang="en-IN" sz="4400" b="1" dirty="0" smtClean="0">
                <a:solidFill>
                  <a:srgbClr val="7030A0"/>
                </a:solidFill>
              </a:rPr>
            </a:br>
            <a:r>
              <a:rPr lang="en-IN" sz="4400" b="1" dirty="0" smtClean="0">
                <a:solidFill>
                  <a:srgbClr val="7030A0"/>
                </a:solidFill>
              </a:rPr>
              <a:t>(</a:t>
            </a:r>
            <a:r>
              <a:rPr lang="en-IN" sz="4400" b="1" dirty="0" err="1" smtClean="0">
                <a:solidFill>
                  <a:srgbClr val="7030A0"/>
                </a:solidFill>
              </a:rPr>
              <a:t>Avg.PO</a:t>
            </a:r>
            <a:r>
              <a:rPr lang="en-IN" sz="4400" b="1" dirty="0" smtClean="0">
                <a:solidFill>
                  <a:srgbClr val="7030A0"/>
                </a:solidFill>
              </a:rPr>
              <a:t>/3) X CO attainment</a:t>
            </a:r>
            <a:endParaRPr lang="en-IN" sz="4400" b="1" dirty="0">
              <a:solidFill>
                <a:srgbClr val="7030A0"/>
              </a:solidFill>
            </a:endParaRPr>
          </a:p>
        </p:txBody>
      </p:sp>
    </p:spTree>
    <p:extLst>
      <p:ext uri="{BB962C8B-B14F-4D97-AF65-F5344CB8AC3E}">
        <p14:creationId xmlns:p14="http://schemas.microsoft.com/office/powerpoint/2010/main" val="330118492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725199"/>
            <a:ext cx="9144000" cy="826510"/>
          </a:xfrm>
        </p:spPr>
        <p:txBody>
          <a:bodyPr>
            <a:normAutofit fontScale="90000"/>
          </a:bodyPr>
          <a:lstStyle/>
          <a:p>
            <a:r>
              <a:rPr lang="en-US" b="1" dirty="0" smtClean="0"/>
              <a:t>Attainment of PO</a:t>
            </a:r>
            <a:endParaRPr lang="en-IN" b="1" dirty="0"/>
          </a:p>
        </p:txBody>
      </p:sp>
      <p:graphicFrame>
        <p:nvGraphicFramePr>
          <p:cNvPr id="4" name="Table 3"/>
          <p:cNvGraphicFramePr>
            <a:graphicFrameLocks noGrp="1"/>
          </p:cNvGraphicFramePr>
          <p:nvPr>
            <p:extLst/>
          </p:nvPr>
        </p:nvGraphicFramePr>
        <p:xfrm>
          <a:off x="1339276" y="1791857"/>
          <a:ext cx="9042392" cy="4053285"/>
        </p:xfrm>
        <a:graphic>
          <a:graphicData uri="http://schemas.openxmlformats.org/drawingml/2006/table">
            <a:tbl>
              <a:tblPr firstRow="1" bandRow="1">
                <a:tableStyleId>{5C22544A-7EE6-4342-B048-85BDC9FD1C3A}</a:tableStyleId>
              </a:tblPr>
              <a:tblGrid>
                <a:gridCol w="1256380">
                  <a:extLst>
                    <a:ext uri="{9D8B030D-6E8A-4147-A177-3AD203B41FA5}">
                      <a16:colId xmlns="" xmlns:a16="http://schemas.microsoft.com/office/drawing/2014/main" val="3156350746"/>
                    </a:ext>
                  </a:extLst>
                </a:gridCol>
                <a:gridCol w="598924">
                  <a:extLst>
                    <a:ext uri="{9D8B030D-6E8A-4147-A177-3AD203B41FA5}">
                      <a16:colId xmlns="" xmlns:a16="http://schemas.microsoft.com/office/drawing/2014/main" val="768719655"/>
                    </a:ext>
                  </a:extLst>
                </a:gridCol>
                <a:gridCol w="598924">
                  <a:extLst>
                    <a:ext uri="{9D8B030D-6E8A-4147-A177-3AD203B41FA5}">
                      <a16:colId xmlns="" xmlns:a16="http://schemas.microsoft.com/office/drawing/2014/main" val="2493302621"/>
                    </a:ext>
                  </a:extLst>
                </a:gridCol>
                <a:gridCol w="598924">
                  <a:extLst>
                    <a:ext uri="{9D8B030D-6E8A-4147-A177-3AD203B41FA5}">
                      <a16:colId xmlns="" xmlns:a16="http://schemas.microsoft.com/office/drawing/2014/main" val="1023199706"/>
                    </a:ext>
                  </a:extLst>
                </a:gridCol>
                <a:gridCol w="598924">
                  <a:extLst>
                    <a:ext uri="{9D8B030D-6E8A-4147-A177-3AD203B41FA5}">
                      <a16:colId xmlns="" xmlns:a16="http://schemas.microsoft.com/office/drawing/2014/main" val="4069746218"/>
                    </a:ext>
                  </a:extLst>
                </a:gridCol>
                <a:gridCol w="598924">
                  <a:extLst>
                    <a:ext uri="{9D8B030D-6E8A-4147-A177-3AD203B41FA5}">
                      <a16:colId xmlns="" xmlns:a16="http://schemas.microsoft.com/office/drawing/2014/main" val="2617012386"/>
                    </a:ext>
                  </a:extLst>
                </a:gridCol>
                <a:gridCol w="598924">
                  <a:extLst>
                    <a:ext uri="{9D8B030D-6E8A-4147-A177-3AD203B41FA5}">
                      <a16:colId xmlns="" xmlns:a16="http://schemas.microsoft.com/office/drawing/2014/main" val="1656284987"/>
                    </a:ext>
                  </a:extLst>
                </a:gridCol>
                <a:gridCol w="598924">
                  <a:extLst>
                    <a:ext uri="{9D8B030D-6E8A-4147-A177-3AD203B41FA5}">
                      <a16:colId xmlns="" xmlns:a16="http://schemas.microsoft.com/office/drawing/2014/main" val="3989830483"/>
                    </a:ext>
                  </a:extLst>
                </a:gridCol>
                <a:gridCol w="598924">
                  <a:extLst>
                    <a:ext uri="{9D8B030D-6E8A-4147-A177-3AD203B41FA5}">
                      <a16:colId xmlns="" xmlns:a16="http://schemas.microsoft.com/office/drawing/2014/main" val="1253206101"/>
                    </a:ext>
                  </a:extLst>
                </a:gridCol>
                <a:gridCol w="598924">
                  <a:extLst>
                    <a:ext uri="{9D8B030D-6E8A-4147-A177-3AD203B41FA5}">
                      <a16:colId xmlns="" xmlns:a16="http://schemas.microsoft.com/office/drawing/2014/main" val="3548353547"/>
                    </a:ext>
                  </a:extLst>
                </a:gridCol>
                <a:gridCol w="598924">
                  <a:extLst>
                    <a:ext uri="{9D8B030D-6E8A-4147-A177-3AD203B41FA5}">
                      <a16:colId xmlns="" xmlns:a16="http://schemas.microsoft.com/office/drawing/2014/main" val="2166058807"/>
                    </a:ext>
                  </a:extLst>
                </a:gridCol>
                <a:gridCol w="598924">
                  <a:extLst>
                    <a:ext uri="{9D8B030D-6E8A-4147-A177-3AD203B41FA5}">
                      <a16:colId xmlns="" xmlns:a16="http://schemas.microsoft.com/office/drawing/2014/main" val="1424006077"/>
                    </a:ext>
                  </a:extLst>
                </a:gridCol>
                <a:gridCol w="598924">
                  <a:extLst>
                    <a:ext uri="{9D8B030D-6E8A-4147-A177-3AD203B41FA5}">
                      <a16:colId xmlns="" xmlns:a16="http://schemas.microsoft.com/office/drawing/2014/main" val="2873320070"/>
                    </a:ext>
                  </a:extLst>
                </a:gridCol>
                <a:gridCol w="598924">
                  <a:extLst>
                    <a:ext uri="{9D8B030D-6E8A-4147-A177-3AD203B41FA5}">
                      <a16:colId xmlns="" xmlns:a16="http://schemas.microsoft.com/office/drawing/2014/main" val="3979623820"/>
                    </a:ext>
                  </a:extLst>
                </a:gridCol>
              </a:tblGrid>
              <a:tr h="1302325">
                <a:tc>
                  <a:txBody>
                    <a:bodyPr/>
                    <a:lstStyle/>
                    <a:p>
                      <a:r>
                        <a:rPr lang="en-US" dirty="0" smtClean="0"/>
                        <a:t>COs</a:t>
                      </a:r>
                      <a:endParaRPr lang="en-IN" dirty="0"/>
                    </a:p>
                  </a:txBody>
                  <a:tcPr/>
                </a:tc>
                <a:tc>
                  <a:txBody>
                    <a:bodyPr/>
                    <a:lstStyle/>
                    <a:p>
                      <a:r>
                        <a:rPr lang="en-US" dirty="0" smtClean="0"/>
                        <a:t>CO Attainment</a:t>
                      </a:r>
                      <a:endParaRPr lang="en-IN" dirty="0"/>
                    </a:p>
                  </a:txBody>
                  <a:tcPr/>
                </a:tc>
                <a:tc>
                  <a:txBody>
                    <a:bodyPr/>
                    <a:lstStyle/>
                    <a:p>
                      <a:r>
                        <a:rPr lang="en-US" dirty="0" smtClean="0"/>
                        <a:t>PO1</a:t>
                      </a:r>
                    </a:p>
                    <a:p>
                      <a:endParaRPr lang="en-US" dirty="0" smtClean="0"/>
                    </a:p>
                    <a:p>
                      <a:r>
                        <a:rPr lang="en-US" dirty="0" smtClean="0"/>
                        <a:t>2</a:t>
                      </a:r>
                      <a:endParaRPr lang="en-IN" dirty="0"/>
                    </a:p>
                  </a:txBody>
                  <a:tcPr/>
                </a:tc>
                <a:tc>
                  <a:txBody>
                    <a:bodyPr/>
                    <a:lstStyle/>
                    <a:p>
                      <a:r>
                        <a:rPr lang="en-US" dirty="0" smtClean="0"/>
                        <a:t>PO2</a:t>
                      </a:r>
                    </a:p>
                    <a:p>
                      <a:endParaRPr lang="en-US" dirty="0" smtClean="0"/>
                    </a:p>
                    <a:p>
                      <a:r>
                        <a:rPr lang="en-US" dirty="0" smtClean="0"/>
                        <a:t>3</a:t>
                      </a:r>
                      <a:endParaRPr lang="en-IN" dirty="0"/>
                    </a:p>
                  </a:txBody>
                  <a:tcPr/>
                </a:tc>
                <a:tc>
                  <a:txBody>
                    <a:bodyPr/>
                    <a:lstStyle/>
                    <a:p>
                      <a:r>
                        <a:rPr lang="en-US" dirty="0" smtClean="0"/>
                        <a:t>PO3</a:t>
                      </a:r>
                    </a:p>
                    <a:p>
                      <a:endParaRPr lang="en-US" dirty="0" smtClean="0"/>
                    </a:p>
                    <a:p>
                      <a:r>
                        <a:rPr lang="en-US" dirty="0" smtClean="0"/>
                        <a:t>2</a:t>
                      </a:r>
                      <a:endParaRPr lang="en-IN" dirty="0"/>
                    </a:p>
                  </a:txBody>
                  <a:tcPr/>
                </a:tc>
                <a:tc>
                  <a:txBody>
                    <a:bodyPr/>
                    <a:lstStyle/>
                    <a:p>
                      <a:r>
                        <a:rPr lang="en-US" dirty="0" smtClean="0"/>
                        <a:t>PO4</a:t>
                      </a:r>
                    </a:p>
                    <a:p>
                      <a:endParaRPr lang="en-US" dirty="0" smtClean="0"/>
                    </a:p>
                    <a:p>
                      <a:r>
                        <a:rPr lang="en-US" dirty="0" smtClean="0"/>
                        <a:t>2</a:t>
                      </a:r>
                      <a:endParaRPr lang="en-IN" dirty="0"/>
                    </a:p>
                  </a:txBody>
                  <a:tcPr/>
                </a:tc>
                <a:tc>
                  <a:txBody>
                    <a:bodyPr/>
                    <a:lstStyle/>
                    <a:p>
                      <a:r>
                        <a:rPr lang="en-US" dirty="0" smtClean="0"/>
                        <a:t>PO5</a:t>
                      </a:r>
                    </a:p>
                    <a:p>
                      <a:endParaRPr lang="en-US" dirty="0" smtClean="0"/>
                    </a:p>
                    <a:p>
                      <a:r>
                        <a:rPr lang="en-US" dirty="0" smtClean="0"/>
                        <a:t>1</a:t>
                      </a:r>
                      <a:endParaRPr lang="en-IN" dirty="0"/>
                    </a:p>
                  </a:txBody>
                  <a:tcPr/>
                </a:tc>
                <a:tc>
                  <a:txBody>
                    <a:bodyPr/>
                    <a:lstStyle/>
                    <a:p>
                      <a:r>
                        <a:rPr lang="en-US" dirty="0" smtClean="0"/>
                        <a:t>PO6</a:t>
                      </a:r>
                    </a:p>
                    <a:p>
                      <a:endParaRPr lang="en-US" dirty="0" smtClean="0"/>
                    </a:p>
                    <a:p>
                      <a:r>
                        <a:rPr lang="en-US" dirty="0" smtClean="0"/>
                        <a:t>2</a:t>
                      </a:r>
                      <a:endParaRPr lang="en-IN" dirty="0"/>
                    </a:p>
                  </a:txBody>
                  <a:tcPr/>
                </a:tc>
                <a:tc>
                  <a:txBody>
                    <a:bodyPr/>
                    <a:lstStyle/>
                    <a:p>
                      <a:r>
                        <a:rPr lang="en-US" dirty="0" smtClean="0"/>
                        <a:t>PO7</a:t>
                      </a:r>
                    </a:p>
                    <a:p>
                      <a:endParaRPr lang="en-US" dirty="0" smtClean="0"/>
                    </a:p>
                    <a:p>
                      <a:r>
                        <a:rPr lang="en-US" dirty="0" smtClean="0"/>
                        <a:t>3</a:t>
                      </a:r>
                      <a:endParaRPr lang="en-IN" dirty="0"/>
                    </a:p>
                  </a:txBody>
                  <a:tcPr/>
                </a:tc>
                <a:tc>
                  <a:txBody>
                    <a:bodyPr/>
                    <a:lstStyle/>
                    <a:p>
                      <a:r>
                        <a:rPr lang="en-US" dirty="0" smtClean="0"/>
                        <a:t>PO8</a:t>
                      </a:r>
                    </a:p>
                    <a:p>
                      <a:endParaRPr lang="en-US" dirty="0" smtClean="0"/>
                    </a:p>
                    <a:p>
                      <a:r>
                        <a:rPr lang="en-US" dirty="0" smtClean="0"/>
                        <a:t>2</a:t>
                      </a:r>
                      <a:endParaRPr lang="en-IN" dirty="0"/>
                    </a:p>
                  </a:txBody>
                  <a:tcPr/>
                </a:tc>
                <a:tc>
                  <a:txBody>
                    <a:bodyPr/>
                    <a:lstStyle/>
                    <a:p>
                      <a:r>
                        <a:rPr lang="en-US" dirty="0" smtClean="0"/>
                        <a:t>PO9</a:t>
                      </a:r>
                    </a:p>
                    <a:p>
                      <a:endParaRPr lang="en-US" dirty="0" smtClean="0"/>
                    </a:p>
                    <a:p>
                      <a:r>
                        <a:rPr lang="en-US" dirty="0" smtClean="0"/>
                        <a:t>2</a:t>
                      </a:r>
                      <a:endParaRPr lang="en-IN" dirty="0"/>
                    </a:p>
                  </a:txBody>
                  <a:tcPr/>
                </a:tc>
                <a:tc>
                  <a:txBody>
                    <a:bodyPr/>
                    <a:lstStyle/>
                    <a:p>
                      <a:r>
                        <a:rPr lang="en-US" dirty="0" smtClean="0"/>
                        <a:t>PO</a:t>
                      </a:r>
                    </a:p>
                    <a:p>
                      <a:r>
                        <a:rPr lang="en-US" dirty="0" smtClean="0"/>
                        <a:t>10</a:t>
                      </a:r>
                    </a:p>
                    <a:p>
                      <a:r>
                        <a:rPr lang="en-US" dirty="0" smtClean="0"/>
                        <a:t>1</a:t>
                      </a:r>
                      <a:endParaRPr lang="en-IN" dirty="0"/>
                    </a:p>
                  </a:txBody>
                  <a:tcPr/>
                </a:tc>
                <a:tc>
                  <a:txBody>
                    <a:bodyPr/>
                    <a:lstStyle/>
                    <a:p>
                      <a:r>
                        <a:rPr lang="en-US" dirty="0" smtClean="0"/>
                        <a:t>PO</a:t>
                      </a:r>
                    </a:p>
                    <a:p>
                      <a:r>
                        <a:rPr lang="en-US" dirty="0" smtClean="0"/>
                        <a:t>11</a:t>
                      </a:r>
                    </a:p>
                    <a:p>
                      <a:r>
                        <a:rPr lang="en-US" dirty="0" smtClean="0"/>
                        <a:t>1</a:t>
                      </a:r>
                      <a:endParaRPr lang="en-IN" dirty="0"/>
                    </a:p>
                  </a:txBody>
                  <a:tcPr/>
                </a:tc>
                <a:tc>
                  <a:txBody>
                    <a:bodyPr/>
                    <a:lstStyle/>
                    <a:p>
                      <a:r>
                        <a:rPr lang="en-US" dirty="0" smtClean="0"/>
                        <a:t>PO</a:t>
                      </a:r>
                    </a:p>
                    <a:p>
                      <a:r>
                        <a:rPr lang="en-US" dirty="0" smtClean="0"/>
                        <a:t>12</a:t>
                      </a:r>
                    </a:p>
                    <a:p>
                      <a:r>
                        <a:rPr lang="en-US" smtClean="0"/>
                        <a:t>1</a:t>
                      </a:r>
                      <a:endParaRPr lang="en-IN" dirty="0"/>
                    </a:p>
                  </a:txBody>
                  <a:tcPr/>
                </a:tc>
                <a:extLst>
                  <a:ext uri="{0D108BD9-81ED-4DB2-BD59-A6C34878D82A}">
                    <a16:rowId xmlns="" xmlns:a16="http://schemas.microsoft.com/office/drawing/2014/main" val="1048243532"/>
                  </a:ext>
                </a:extLst>
              </a:tr>
              <a:tr h="550192">
                <a:tc>
                  <a:txBody>
                    <a:bodyPr/>
                    <a:lstStyle/>
                    <a:p>
                      <a:r>
                        <a:rPr lang="en-US" dirty="0" smtClean="0"/>
                        <a:t>C301.1</a:t>
                      </a:r>
                      <a:endParaRPr lang="en-IN" dirty="0"/>
                    </a:p>
                  </a:txBody>
                  <a:tcPr/>
                </a:tc>
                <a:tc>
                  <a:txBody>
                    <a:bodyPr/>
                    <a:lstStyle/>
                    <a:p>
                      <a:r>
                        <a:rPr lang="en-US" dirty="0" smtClean="0"/>
                        <a:t>2.2</a:t>
                      </a:r>
                      <a:endParaRPr lang="en-IN" dirty="0"/>
                    </a:p>
                  </a:txBody>
                  <a:tcPr/>
                </a:tc>
                <a:tc>
                  <a:txBody>
                    <a:bodyPr/>
                    <a:lstStyle/>
                    <a:p>
                      <a:r>
                        <a:rPr lang="en-US" dirty="0" smtClean="0"/>
                        <a:t>1.47</a:t>
                      </a:r>
                      <a:endParaRPr lang="en-IN" dirty="0"/>
                    </a:p>
                  </a:txBody>
                  <a:tcPr/>
                </a:tc>
                <a:tc>
                  <a:txBody>
                    <a:bodyPr/>
                    <a:lstStyle/>
                    <a:p>
                      <a:r>
                        <a:rPr lang="en-US" dirty="0" smtClean="0"/>
                        <a:t>2,2</a:t>
                      </a:r>
                      <a:endParaRPr lang="en-IN" dirty="0"/>
                    </a:p>
                  </a:txBody>
                  <a:tcPr/>
                </a:tc>
                <a:tc>
                  <a:txBody>
                    <a:bodyPr/>
                    <a:lstStyle/>
                    <a:p>
                      <a:r>
                        <a:rPr lang="en-US" dirty="0" smtClean="0"/>
                        <a:t>1.47</a:t>
                      </a:r>
                      <a:endParaRPr lang="en-IN" dirty="0"/>
                    </a:p>
                  </a:txBody>
                  <a:tcPr/>
                </a:tc>
                <a:tc>
                  <a:txBody>
                    <a:bodyPr/>
                    <a:lstStyle/>
                    <a:p>
                      <a:endParaRPr lang="en-IN"/>
                    </a:p>
                  </a:txBody>
                  <a:tcPr/>
                </a:tc>
                <a:tc>
                  <a:txBody>
                    <a:bodyPr/>
                    <a:lstStyle/>
                    <a:p>
                      <a:r>
                        <a:rPr lang="en-US" dirty="0" smtClean="0"/>
                        <a:t>.73</a:t>
                      </a:r>
                      <a:endParaRPr lang="en-IN" dirty="0"/>
                    </a:p>
                  </a:txBody>
                  <a:tcPr/>
                </a:tc>
                <a:tc>
                  <a:txBody>
                    <a:bodyPr/>
                    <a:lstStyle/>
                    <a:p>
                      <a:endParaRPr lang="en-IN"/>
                    </a:p>
                  </a:txBody>
                  <a:tcPr/>
                </a:tc>
                <a:tc>
                  <a:txBody>
                    <a:bodyPr/>
                    <a:lstStyle/>
                    <a:p>
                      <a:endParaRPr lang="en-IN"/>
                    </a:p>
                  </a:txBody>
                  <a:tcPr/>
                </a:tc>
                <a:tc>
                  <a:txBody>
                    <a:bodyPr/>
                    <a:lstStyle/>
                    <a:p>
                      <a:endParaRPr lang="en-IN" dirty="0"/>
                    </a:p>
                  </a:txBody>
                  <a:tcPr/>
                </a:tc>
                <a:tc>
                  <a:txBody>
                    <a:bodyPr/>
                    <a:lstStyle/>
                    <a:p>
                      <a:endParaRPr lang="en-IN"/>
                    </a:p>
                  </a:txBody>
                  <a:tcPr/>
                </a:tc>
                <a:tc>
                  <a:txBody>
                    <a:bodyPr/>
                    <a:lstStyle/>
                    <a:p>
                      <a:endParaRPr lang="en-IN" dirty="0"/>
                    </a:p>
                  </a:txBody>
                  <a:tcPr/>
                </a:tc>
                <a:tc>
                  <a:txBody>
                    <a:bodyPr/>
                    <a:lstStyle/>
                    <a:p>
                      <a:endParaRPr lang="en-IN" dirty="0"/>
                    </a:p>
                  </a:txBody>
                  <a:tcPr/>
                </a:tc>
                <a:tc>
                  <a:txBody>
                    <a:bodyPr/>
                    <a:lstStyle/>
                    <a:p>
                      <a:endParaRPr lang="en-IN" dirty="0"/>
                    </a:p>
                  </a:txBody>
                  <a:tcPr/>
                </a:tc>
                <a:extLst>
                  <a:ext uri="{0D108BD9-81ED-4DB2-BD59-A6C34878D82A}">
                    <a16:rowId xmlns="" xmlns:a16="http://schemas.microsoft.com/office/drawing/2014/main" val="2638461030"/>
                  </a:ext>
                </a:extLst>
              </a:tr>
              <a:tr h="550192">
                <a:tc>
                  <a:txBody>
                    <a:bodyPr/>
                    <a:lstStyle/>
                    <a:p>
                      <a:r>
                        <a:rPr lang="en-US" dirty="0" smtClean="0"/>
                        <a:t>C301.2</a:t>
                      </a:r>
                      <a:endParaRPr lang="en-IN" dirty="0"/>
                    </a:p>
                  </a:txBody>
                  <a:tcPr/>
                </a:tc>
                <a:tc>
                  <a:txBody>
                    <a:bodyPr/>
                    <a:lstStyle/>
                    <a:p>
                      <a:r>
                        <a:rPr lang="en-US" dirty="0" smtClean="0"/>
                        <a:t>2.8</a:t>
                      </a:r>
                      <a:endParaRPr lang="en-IN" dirty="0"/>
                    </a:p>
                  </a:txBody>
                  <a:tcPr/>
                </a:tc>
                <a:tc>
                  <a:txBody>
                    <a:bodyPr/>
                    <a:lstStyle/>
                    <a:p>
                      <a:r>
                        <a:rPr lang="en-US" dirty="0" smtClean="0"/>
                        <a:t>1.87</a:t>
                      </a:r>
                      <a:endParaRPr lang="en-IN" dirty="0"/>
                    </a:p>
                  </a:txBody>
                  <a:tcPr/>
                </a:tc>
                <a:tc>
                  <a:txBody>
                    <a:bodyPr/>
                    <a:lstStyle/>
                    <a:p>
                      <a:endParaRPr lang="en-IN"/>
                    </a:p>
                  </a:txBody>
                  <a:tcPr/>
                </a:tc>
                <a:tc>
                  <a:txBody>
                    <a:bodyPr/>
                    <a:lstStyle/>
                    <a:p>
                      <a:r>
                        <a:rPr lang="en-US" dirty="0" smtClean="0"/>
                        <a:t>1.87</a:t>
                      </a:r>
                      <a:endParaRPr lang="en-IN" dirty="0"/>
                    </a:p>
                  </a:txBody>
                  <a:tcPr/>
                </a:tc>
                <a:tc>
                  <a:txBody>
                    <a:bodyPr/>
                    <a:lstStyle/>
                    <a:p>
                      <a:r>
                        <a:rPr lang="en-US" dirty="0" smtClean="0"/>
                        <a:t>1.87</a:t>
                      </a:r>
                      <a:endParaRPr lang="en-IN" dirty="0"/>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r>
                        <a:rPr lang="en-US" dirty="0" smtClean="0"/>
                        <a:t>.93</a:t>
                      </a:r>
                      <a:endParaRPr lang="en-IN" dirty="0"/>
                    </a:p>
                  </a:txBody>
                  <a:tcPr/>
                </a:tc>
                <a:tc>
                  <a:txBody>
                    <a:bodyPr/>
                    <a:lstStyle/>
                    <a:p>
                      <a:endParaRPr lang="en-IN" dirty="0"/>
                    </a:p>
                  </a:txBody>
                  <a:tcPr/>
                </a:tc>
                <a:extLst>
                  <a:ext uri="{0D108BD9-81ED-4DB2-BD59-A6C34878D82A}">
                    <a16:rowId xmlns="" xmlns:a16="http://schemas.microsoft.com/office/drawing/2014/main" val="13126012"/>
                  </a:ext>
                </a:extLst>
              </a:tr>
              <a:tr h="550192">
                <a:tc>
                  <a:txBody>
                    <a:bodyPr/>
                    <a:lstStyle/>
                    <a:p>
                      <a:r>
                        <a:rPr lang="en-US" dirty="0" smtClean="0"/>
                        <a:t>C301.3</a:t>
                      </a:r>
                      <a:endParaRPr lang="en-IN" dirty="0"/>
                    </a:p>
                  </a:txBody>
                  <a:tcPr/>
                </a:tc>
                <a:tc>
                  <a:txBody>
                    <a:bodyPr/>
                    <a:lstStyle/>
                    <a:p>
                      <a:r>
                        <a:rPr lang="en-US" dirty="0" smtClean="0"/>
                        <a:t>1.6</a:t>
                      </a:r>
                      <a:endParaRPr lang="en-IN" dirty="0"/>
                    </a:p>
                  </a:txBody>
                  <a:tcPr/>
                </a:tc>
                <a:tc>
                  <a:txBody>
                    <a:bodyPr/>
                    <a:lstStyle/>
                    <a:p>
                      <a:r>
                        <a:rPr lang="en-US" dirty="0" smtClean="0"/>
                        <a:t>1.07</a:t>
                      </a:r>
                      <a:endParaRPr lang="en-IN" dirty="0"/>
                    </a:p>
                  </a:txBody>
                  <a:tcPr/>
                </a:tc>
                <a:tc>
                  <a:txBody>
                    <a:bodyPr/>
                    <a:lstStyle/>
                    <a:p>
                      <a:r>
                        <a:rPr lang="en-US" dirty="0" smtClean="0"/>
                        <a:t>1.6</a:t>
                      </a:r>
                      <a:endParaRPr lang="en-IN" dirty="0"/>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r>
                        <a:rPr lang="en-US" dirty="0" smtClean="0"/>
                        <a:t>1.6</a:t>
                      </a:r>
                      <a:endParaRPr lang="en-IN" dirty="0"/>
                    </a:p>
                  </a:txBody>
                  <a:tcPr/>
                </a:tc>
                <a:tc>
                  <a:txBody>
                    <a:bodyPr/>
                    <a:lstStyle/>
                    <a:p>
                      <a:endParaRPr lang="en-IN"/>
                    </a:p>
                  </a:txBody>
                  <a:tcPr/>
                </a:tc>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r>
                        <a:rPr lang="en-US" dirty="0" smtClean="0"/>
                        <a:t>.53</a:t>
                      </a:r>
                      <a:endParaRPr lang="en-IN" dirty="0"/>
                    </a:p>
                  </a:txBody>
                  <a:tcPr/>
                </a:tc>
                <a:extLst>
                  <a:ext uri="{0D108BD9-81ED-4DB2-BD59-A6C34878D82A}">
                    <a16:rowId xmlns="" xmlns:a16="http://schemas.microsoft.com/office/drawing/2014/main" val="4166448921"/>
                  </a:ext>
                </a:extLst>
              </a:tr>
              <a:tr h="550192">
                <a:tc>
                  <a:txBody>
                    <a:bodyPr/>
                    <a:lstStyle/>
                    <a:p>
                      <a:r>
                        <a:rPr lang="en-US" dirty="0" smtClean="0"/>
                        <a:t>C301.4</a:t>
                      </a:r>
                      <a:endParaRPr lang="en-IN" dirty="0"/>
                    </a:p>
                  </a:txBody>
                  <a:tcPr/>
                </a:tc>
                <a:tc>
                  <a:txBody>
                    <a:bodyPr/>
                    <a:lstStyle/>
                    <a:p>
                      <a:r>
                        <a:rPr lang="en-US" dirty="0" smtClean="0"/>
                        <a:t>1.4</a:t>
                      </a:r>
                      <a:endParaRPr lang="en-IN" dirty="0"/>
                    </a:p>
                  </a:txBody>
                  <a:tcPr/>
                </a:tc>
                <a:tc>
                  <a:txBody>
                    <a:bodyPr/>
                    <a:lstStyle/>
                    <a:p>
                      <a:r>
                        <a:rPr lang="en-US" dirty="0" smtClean="0"/>
                        <a:t>.93</a:t>
                      </a:r>
                      <a:endParaRPr lang="en-IN" dirty="0"/>
                    </a:p>
                  </a:txBody>
                  <a:tcPr/>
                </a:tc>
                <a:tc>
                  <a:txBody>
                    <a:bodyPr/>
                    <a:lstStyle/>
                    <a:p>
                      <a:r>
                        <a:rPr lang="en-US" dirty="0" smtClean="0"/>
                        <a:t>1.4</a:t>
                      </a:r>
                      <a:endParaRPr lang="en-IN" dirty="0"/>
                    </a:p>
                  </a:txBody>
                  <a:tcPr/>
                </a:tc>
                <a:tc>
                  <a:txBody>
                    <a:bodyPr/>
                    <a:lstStyle/>
                    <a:p>
                      <a:r>
                        <a:rPr lang="en-US" dirty="0" smtClean="0"/>
                        <a:t>.93</a:t>
                      </a:r>
                      <a:endParaRPr lang="en-IN" dirty="0"/>
                    </a:p>
                  </a:txBody>
                  <a:tcPr/>
                </a:tc>
                <a:tc>
                  <a:txBody>
                    <a:bodyPr/>
                    <a:lstStyle/>
                    <a:p>
                      <a:endParaRPr lang="en-IN"/>
                    </a:p>
                  </a:txBody>
                  <a:tcPr/>
                </a:tc>
                <a:tc>
                  <a:txBody>
                    <a:bodyPr/>
                    <a:lstStyle/>
                    <a:p>
                      <a:r>
                        <a:rPr lang="en-US" dirty="0" smtClean="0"/>
                        <a:t>.46</a:t>
                      </a:r>
                      <a:endParaRPr lang="en-IN" dirty="0"/>
                    </a:p>
                  </a:txBody>
                  <a:tcPr/>
                </a:tc>
                <a:tc>
                  <a:txBody>
                    <a:bodyPr/>
                    <a:lstStyle/>
                    <a:p>
                      <a:endParaRPr lang="en-IN"/>
                    </a:p>
                  </a:txBody>
                  <a:tcPr/>
                </a:tc>
                <a:tc>
                  <a:txBody>
                    <a:bodyPr/>
                    <a:lstStyle/>
                    <a:p>
                      <a:endParaRPr lang="en-IN"/>
                    </a:p>
                  </a:txBody>
                  <a:tcPr/>
                </a:tc>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extLst>
                  <a:ext uri="{0D108BD9-81ED-4DB2-BD59-A6C34878D82A}">
                    <a16:rowId xmlns="" xmlns:a16="http://schemas.microsoft.com/office/drawing/2014/main" val="3114467777"/>
                  </a:ext>
                </a:extLst>
              </a:tr>
              <a:tr h="550192">
                <a:tc>
                  <a:txBody>
                    <a:bodyPr/>
                    <a:lstStyle/>
                    <a:p>
                      <a:r>
                        <a:rPr lang="en-US" dirty="0" smtClean="0"/>
                        <a:t>Attainment</a:t>
                      </a:r>
                      <a:endParaRPr lang="en-IN" dirty="0"/>
                    </a:p>
                  </a:txBody>
                  <a:tcPr/>
                </a:tc>
                <a:tc>
                  <a:txBody>
                    <a:bodyPr/>
                    <a:lstStyle/>
                    <a:p>
                      <a:endParaRPr lang="en-IN" dirty="0"/>
                    </a:p>
                  </a:txBody>
                  <a:tcPr/>
                </a:tc>
                <a:tc>
                  <a:txBody>
                    <a:bodyPr/>
                    <a:lstStyle/>
                    <a:p>
                      <a:r>
                        <a:rPr lang="en-US" b="1" dirty="0" smtClean="0">
                          <a:solidFill>
                            <a:srgbClr val="002060"/>
                          </a:solidFill>
                        </a:rPr>
                        <a:t>1.34</a:t>
                      </a:r>
                      <a:endParaRPr lang="en-IN" b="1" dirty="0">
                        <a:solidFill>
                          <a:srgbClr val="002060"/>
                        </a:solidFill>
                      </a:endParaRPr>
                    </a:p>
                  </a:txBody>
                  <a:tcPr/>
                </a:tc>
                <a:tc>
                  <a:txBody>
                    <a:bodyPr/>
                    <a:lstStyle/>
                    <a:p>
                      <a:r>
                        <a:rPr lang="en-US" b="1" dirty="0" smtClean="0">
                          <a:solidFill>
                            <a:srgbClr val="002060"/>
                          </a:solidFill>
                        </a:rPr>
                        <a:t>1.73</a:t>
                      </a:r>
                      <a:endParaRPr lang="en-IN" b="1" dirty="0">
                        <a:solidFill>
                          <a:srgbClr val="002060"/>
                        </a:solidFill>
                      </a:endParaRPr>
                    </a:p>
                  </a:txBody>
                  <a:tcPr/>
                </a:tc>
                <a:tc>
                  <a:txBody>
                    <a:bodyPr/>
                    <a:lstStyle/>
                    <a:p>
                      <a:r>
                        <a:rPr lang="en-US" b="1" dirty="0" smtClean="0">
                          <a:solidFill>
                            <a:srgbClr val="002060"/>
                          </a:solidFill>
                        </a:rPr>
                        <a:t>1.42</a:t>
                      </a:r>
                      <a:endParaRPr lang="en-IN" b="1" dirty="0">
                        <a:solidFill>
                          <a:srgbClr val="002060"/>
                        </a:solidFill>
                      </a:endParaRPr>
                    </a:p>
                  </a:txBody>
                  <a:tcPr/>
                </a:tc>
                <a:tc>
                  <a:txBody>
                    <a:bodyPr/>
                    <a:lstStyle/>
                    <a:p>
                      <a:r>
                        <a:rPr lang="en-US" b="1" dirty="0" smtClean="0">
                          <a:solidFill>
                            <a:srgbClr val="002060"/>
                          </a:solidFill>
                        </a:rPr>
                        <a:t>1.87</a:t>
                      </a:r>
                      <a:endParaRPr lang="en-IN" b="1" dirty="0">
                        <a:solidFill>
                          <a:srgbClr val="002060"/>
                        </a:solidFill>
                      </a:endParaRPr>
                    </a:p>
                  </a:txBody>
                  <a:tcPr/>
                </a:tc>
                <a:tc>
                  <a:txBody>
                    <a:bodyPr/>
                    <a:lstStyle/>
                    <a:p>
                      <a:r>
                        <a:rPr lang="en-US" b="1" dirty="0" smtClean="0">
                          <a:solidFill>
                            <a:srgbClr val="002060"/>
                          </a:solidFill>
                        </a:rPr>
                        <a:t>.59</a:t>
                      </a:r>
                      <a:endParaRPr lang="en-IN" b="1" dirty="0">
                        <a:solidFill>
                          <a:srgbClr val="002060"/>
                        </a:solidFill>
                      </a:endParaRPr>
                    </a:p>
                  </a:txBody>
                  <a:tcPr/>
                </a:tc>
                <a:tc>
                  <a:txBody>
                    <a:bodyPr/>
                    <a:lstStyle/>
                    <a:p>
                      <a:endParaRPr lang="en-IN" b="1" dirty="0">
                        <a:solidFill>
                          <a:srgbClr val="002060"/>
                        </a:solidFill>
                      </a:endParaRPr>
                    </a:p>
                  </a:txBody>
                  <a:tcPr/>
                </a:tc>
                <a:tc>
                  <a:txBody>
                    <a:bodyPr/>
                    <a:lstStyle/>
                    <a:p>
                      <a:r>
                        <a:rPr lang="en-US" b="1" dirty="0" smtClean="0">
                          <a:solidFill>
                            <a:srgbClr val="002060"/>
                          </a:solidFill>
                        </a:rPr>
                        <a:t>1.6</a:t>
                      </a:r>
                      <a:endParaRPr lang="en-IN" b="1" dirty="0">
                        <a:solidFill>
                          <a:srgbClr val="002060"/>
                        </a:solidFill>
                      </a:endParaRPr>
                    </a:p>
                  </a:txBody>
                  <a:tcPr/>
                </a:tc>
                <a:tc>
                  <a:txBody>
                    <a:bodyPr/>
                    <a:lstStyle/>
                    <a:p>
                      <a:endParaRPr lang="en-IN" b="1" dirty="0">
                        <a:solidFill>
                          <a:srgbClr val="002060"/>
                        </a:solidFill>
                      </a:endParaRPr>
                    </a:p>
                  </a:txBody>
                  <a:tcPr/>
                </a:tc>
                <a:tc>
                  <a:txBody>
                    <a:bodyPr/>
                    <a:lstStyle/>
                    <a:p>
                      <a:endParaRPr lang="en-IN" b="1" dirty="0">
                        <a:solidFill>
                          <a:srgbClr val="002060"/>
                        </a:solidFill>
                      </a:endParaRPr>
                    </a:p>
                  </a:txBody>
                  <a:tcPr/>
                </a:tc>
                <a:tc>
                  <a:txBody>
                    <a:bodyPr/>
                    <a:lstStyle/>
                    <a:p>
                      <a:endParaRPr lang="en-IN" b="1" dirty="0">
                        <a:solidFill>
                          <a:srgbClr val="002060"/>
                        </a:solidFill>
                      </a:endParaRPr>
                    </a:p>
                  </a:txBody>
                  <a:tcPr/>
                </a:tc>
                <a:tc>
                  <a:txBody>
                    <a:bodyPr/>
                    <a:lstStyle/>
                    <a:p>
                      <a:r>
                        <a:rPr lang="en-US" b="1" dirty="0" smtClean="0">
                          <a:solidFill>
                            <a:srgbClr val="002060"/>
                          </a:solidFill>
                        </a:rPr>
                        <a:t>.93</a:t>
                      </a:r>
                      <a:endParaRPr lang="en-IN" b="1" dirty="0">
                        <a:solidFill>
                          <a:srgbClr val="002060"/>
                        </a:solidFill>
                      </a:endParaRPr>
                    </a:p>
                  </a:txBody>
                  <a:tcPr/>
                </a:tc>
                <a:tc>
                  <a:txBody>
                    <a:bodyPr/>
                    <a:lstStyle/>
                    <a:p>
                      <a:r>
                        <a:rPr lang="en-US" b="1" dirty="0" smtClean="0">
                          <a:solidFill>
                            <a:srgbClr val="002060"/>
                          </a:solidFill>
                        </a:rPr>
                        <a:t>.53</a:t>
                      </a:r>
                      <a:endParaRPr lang="en-IN" b="1" dirty="0">
                        <a:solidFill>
                          <a:srgbClr val="002060"/>
                        </a:solidFill>
                      </a:endParaRPr>
                    </a:p>
                  </a:txBody>
                  <a:tcPr/>
                </a:tc>
                <a:extLst>
                  <a:ext uri="{0D108BD9-81ED-4DB2-BD59-A6C34878D82A}">
                    <a16:rowId xmlns="" xmlns:a16="http://schemas.microsoft.com/office/drawing/2014/main" val="2255600946"/>
                  </a:ext>
                </a:extLst>
              </a:tr>
            </a:tbl>
          </a:graphicData>
        </a:graphic>
      </p:graphicFrame>
      <p:sp>
        <p:nvSpPr>
          <p:cNvPr id="3" name="TextBox 2"/>
          <p:cNvSpPr txBox="1"/>
          <p:nvPr/>
        </p:nvSpPr>
        <p:spPr>
          <a:xfrm>
            <a:off x="2549236" y="6197600"/>
            <a:ext cx="6040582" cy="369332"/>
          </a:xfrm>
          <a:prstGeom prst="rect">
            <a:avLst/>
          </a:prstGeom>
          <a:noFill/>
        </p:spPr>
        <p:txBody>
          <a:bodyPr wrap="square" rtlCol="0">
            <a:spAutoFit/>
          </a:bodyPr>
          <a:lstStyle/>
          <a:p>
            <a:r>
              <a:rPr lang="en-US" dirty="0" smtClean="0"/>
              <a:t>( 2.2 x2)/3=1.466=1.47    (2.8 x 2)/3 = 1.866 = 1.87  and so on </a:t>
            </a:r>
            <a:endParaRPr lang="en-IN" dirty="0"/>
          </a:p>
        </p:txBody>
      </p:sp>
    </p:spTree>
    <p:extLst>
      <p:ext uri="{BB962C8B-B14F-4D97-AF65-F5344CB8AC3E}">
        <p14:creationId xmlns:p14="http://schemas.microsoft.com/office/powerpoint/2010/main" val="35553286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9345" y="286328"/>
            <a:ext cx="9144000" cy="969818"/>
          </a:xfrm>
        </p:spPr>
        <p:txBody>
          <a:bodyPr>
            <a:normAutofit/>
          </a:bodyPr>
          <a:lstStyle/>
          <a:p>
            <a:r>
              <a:rPr lang="en-US" sz="3200" b="1" dirty="0"/>
              <a:t>Criterion 3: Course Outcomes and Program Outcomes (175)</a:t>
            </a:r>
            <a:endParaRPr lang="en-IN" sz="3100" b="1" dirty="0"/>
          </a:p>
        </p:txBody>
      </p:sp>
      <p:sp>
        <p:nvSpPr>
          <p:cNvPr id="3" name="Subtitle 2"/>
          <p:cNvSpPr>
            <a:spLocks noGrp="1"/>
          </p:cNvSpPr>
          <p:nvPr>
            <p:ph type="subTitle" idx="1"/>
          </p:nvPr>
        </p:nvSpPr>
        <p:spPr>
          <a:xfrm>
            <a:off x="1459344" y="1256146"/>
            <a:ext cx="9818255" cy="5440217"/>
          </a:xfrm>
        </p:spPr>
        <p:txBody>
          <a:bodyPr>
            <a:normAutofit/>
          </a:bodyPr>
          <a:lstStyle/>
          <a:p>
            <a:r>
              <a:rPr lang="en-US" sz="2800" b="1" dirty="0"/>
              <a:t>Describe the assessment tools and</a:t>
            </a:r>
          </a:p>
          <a:p>
            <a:r>
              <a:rPr lang="en-US" sz="2800" b="1" dirty="0"/>
              <a:t>processes used to gather the data</a:t>
            </a:r>
          </a:p>
          <a:p>
            <a:r>
              <a:rPr lang="en-US" sz="2800" b="1" dirty="0"/>
              <a:t>upon which the evaluation of</a:t>
            </a:r>
          </a:p>
          <a:p>
            <a:r>
              <a:rPr lang="en-IN" sz="2800" b="1" dirty="0"/>
              <a:t>Course Outcome is </a:t>
            </a:r>
            <a:r>
              <a:rPr lang="en-IN" sz="2800" b="1" dirty="0" smtClean="0"/>
              <a:t>based (10)</a:t>
            </a:r>
            <a:endParaRPr lang="en-US" sz="2800" b="1" dirty="0" smtClean="0"/>
          </a:p>
          <a:p>
            <a:pPr algn="l"/>
            <a:r>
              <a:rPr lang="en-US" sz="2800" dirty="0"/>
              <a:t>A. List of assessment processes (2)</a:t>
            </a:r>
          </a:p>
          <a:p>
            <a:r>
              <a:rPr lang="en-US" sz="2800" dirty="0"/>
              <a:t>B. The quality /relevance of assessment processes &amp; tools used (8</a:t>
            </a:r>
            <a:r>
              <a:rPr lang="en-US" sz="2800" dirty="0" smtClean="0"/>
              <a:t>)</a:t>
            </a:r>
            <a:r>
              <a:rPr lang="en-US" sz="2800" dirty="0"/>
              <a:t> </a:t>
            </a:r>
            <a:r>
              <a:rPr lang="en-US" sz="2800" b="1" dirty="0"/>
              <a:t>Record the attainment of Course</a:t>
            </a:r>
          </a:p>
          <a:p>
            <a:r>
              <a:rPr lang="en-US" sz="2800" b="1" dirty="0"/>
              <a:t>Outcomes of all courses with respect</a:t>
            </a:r>
          </a:p>
          <a:p>
            <a:r>
              <a:rPr lang="en-IN" sz="2800" b="1" dirty="0"/>
              <a:t>to set attainment </a:t>
            </a:r>
            <a:r>
              <a:rPr lang="en-IN" sz="2800" b="1" dirty="0" smtClean="0"/>
              <a:t>levels (65)</a:t>
            </a:r>
          </a:p>
          <a:p>
            <a:r>
              <a:rPr lang="en-US" sz="2800" dirty="0"/>
              <a:t>A. Verify the attainment levels as per the benchmark set for all courses (65)</a:t>
            </a:r>
            <a:endParaRPr lang="en-US" sz="2800" b="1" dirty="0" smtClean="0"/>
          </a:p>
        </p:txBody>
      </p:sp>
    </p:spTree>
    <p:extLst>
      <p:ext uri="{BB962C8B-B14F-4D97-AF65-F5344CB8AC3E}">
        <p14:creationId xmlns:p14="http://schemas.microsoft.com/office/powerpoint/2010/main" val="37656771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PO Attainment</a:t>
            </a:r>
            <a:endParaRPr lang="en-IN" dirty="0"/>
          </a:p>
        </p:txBody>
      </p:sp>
      <p:sp>
        <p:nvSpPr>
          <p:cNvPr id="3" name="Content Placeholder 2"/>
          <p:cNvSpPr>
            <a:spLocks noGrp="1"/>
          </p:cNvSpPr>
          <p:nvPr>
            <p:ph idx="1"/>
          </p:nvPr>
        </p:nvSpPr>
        <p:spPr>
          <a:xfrm>
            <a:off x="1059873" y="2970934"/>
            <a:ext cx="10515600" cy="926811"/>
          </a:xfrm>
        </p:spPr>
        <p:txBody>
          <a:bodyPr>
            <a:normAutofit/>
          </a:bodyPr>
          <a:lstStyle/>
          <a:p>
            <a:pPr marL="0" indent="0" algn="ctr">
              <a:buNone/>
            </a:pPr>
            <a:r>
              <a:rPr lang="en-US" sz="4000" dirty="0" smtClean="0">
                <a:solidFill>
                  <a:srgbClr val="7030A0"/>
                </a:solidFill>
              </a:rPr>
              <a:t>Alternative Method</a:t>
            </a:r>
            <a:endParaRPr lang="en-IN" sz="4000" dirty="0">
              <a:solidFill>
                <a:srgbClr val="7030A0"/>
              </a:solidFill>
            </a:endParaRPr>
          </a:p>
        </p:txBody>
      </p:sp>
    </p:spTree>
    <p:extLst>
      <p:ext uri="{BB962C8B-B14F-4D97-AF65-F5344CB8AC3E}">
        <p14:creationId xmlns:p14="http://schemas.microsoft.com/office/powerpoint/2010/main" val="8878704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01845" y="546995"/>
            <a:ext cx="6894852" cy="688156"/>
          </a:xfrm>
          <a:prstGeom prst="rect">
            <a:avLst/>
          </a:prstGeom>
        </p:spPr>
        <p:txBody>
          <a:bodyPr vert="horz" wrap="square" lIns="0" tIns="10941" rIns="0" bIns="0" rtlCol="0" anchor="ctr">
            <a:spAutoFit/>
          </a:bodyPr>
          <a:lstStyle/>
          <a:p>
            <a:pPr marL="1684843" marR="4607" indent="-1673903">
              <a:lnSpc>
                <a:spcPct val="100499"/>
              </a:lnSpc>
              <a:spcBef>
                <a:spcPts val="86"/>
              </a:spcBef>
            </a:pPr>
            <a:r>
              <a:rPr spc="9" dirty="0"/>
              <a:t>P</a:t>
            </a:r>
            <a:r>
              <a:rPr lang="en-US" spc="9" dirty="0"/>
              <a:t>O Attainment - </a:t>
            </a:r>
            <a:r>
              <a:rPr spc="-86" dirty="0"/>
              <a:t> </a:t>
            </a:r>
            <a:r>
              <a:rPr spc="5" dirty="0"/>
              <a:t>Calculation</a:t>
            </a:r>
          </a:p>
        </p:txBody>
      </p:sp>
      <p:graphicFrame>
        <p:nvGraphicFramePr>
          <p:cNvPr id="3" name="object 3"/>
          <p:cNvGraphicFramePr>
            <a:graphicFrameLocks noGrp="1"/>
          </p:cNvGraphicFramePr>
          <p:nvPr/>
        </p:nvGraphicFramePr>
        <p:xfrm>
          <a:off x="1124171" y="1588168"/>
          <a:ext cx="9391382" cy="4393535"/>
        </p:xfrm>
        <a:graphic>
          <a:graphicData uri="http://schemas.openxmlformats.org/drawingml/2006/table">
            <a:tbl>
              <a:tblPr firstRow="1" bandRow="1">
                <a:tableStyleId>{2D5ABB26-0587-4C30-8999-92F81FD0307C}</a:tableStyleId>
              </a:tblPr>
              <a:tblGrid>
                <a:gridCol w="753536">
                  <a:extLst>
                    <a:ext uri="{9D8B030D-6E8A-4147-A177-3AD203B41FA5}">
                      <a16:colId xmlns="" xmlns:a16="http://schemas.microsoft.com/office/drawing/2014/main" val="20000"/>
                    </a:ext>
                  </a:extLst>
                </a:gridCol>
                <a:gridCol w="487718">
                  <a:extLst>
                    <a:ext uri="{9D8B030D-6E8A-4147-A177-3AD203B41FA5}">
                      <a16:colId xmlns="" xmlns:a16="http://schemas.microsoft.com/office/drawing/2014/main" val="20001"/>
                    </a:ext>
                  </a:extLst>
                </a:gridCol>
                <a:gridCol w="834975">
                  <a:extLst>
                    <a:ext uri="{9D8B030D-6E8A-4147-A177-3AD203B41FA5}">
                      <a16:colId xmlns="" xmlns:a16="http://schemas.microsoft.com/office/drawing/2014/main" val="20002"/>
                    </a:ext>
                  </a:extLst>
                </a:gridCol>
                <a:gridCol w="733926">
                  <a:extLst>
                    <a:ext uri="{9D8B030D-6E8A-4147-A177-3AD203B41FA5}">
                      <a16:colId xmlns="" xmlns:a16="http://schemas.microsoft.com/office/drawing/2014/main" val="20003"/>
                    </a:ext>
                  </a:extLst>
                </a:gridCol>
                <a:gridCol w="385011">
                  <a:extLst>
                    <a:ext uri="{9D8B030D-6E8A-4147-A177-3AD203B41FA5}">
                      <a16:colId xmlns="" xmlns:a16="http://schemas.microsoft.com/office/drawing/2014/main" val="20004"/>
                    </a:ext>
                  </a:extLst>
                </a:gridCol>
                <a:gridCol w="385010">
                  <a:extLst>
                    <a:ext uri="{9D8B030D-6E8A-4147-A177-3AD203B41FA5}">
                      <a16:colId xmlns="" xmlns:a16="http://schemas.microsoft.com/office/drawing/2014/main" val="20005"/>
                    </a:ext>
                  </a:extLst>
                </a:gridCol>
                <a:gridCol w="340935">
                  <a:extLst>
                    <a:ext uri="{9D8B030D-6E8A-4147-A177-3AD203B41FA5}">
                      <a16:colId xmlns="" xmlns:a16="http://schemas.microsoft.com/office/drawing/2014/main" val="20006"/>
                    </a:ext>
                  </a:extLst>
                </a:gridCol>
                <a:gridCol w="497506">
                  <a:extLst>
                    <a:ext uri="{9D8B030D-6E8A-4147-A177-3AD203B41FA5}">
                      <a16:colId xmlns="" xmlns:a16="http://schemas.microsoft.com/office/drawing/2014/main" val="20007"/>
                    </a:ext>
                  </a:extLst>
                </a:gridCol>
                <a:gridCol w="497506">
                  <a:extLst>
                    <a:ext uri="{9D8B030D-6E8A-4147-A177-3AD203B41FA5}">
                      <a16:colId xmlns="" xmlns:a16="http://schemas.microsoft.com/office/drawing/2014/main" val="20008"/>
                    </a:ext>
                  </a:extLst>
                </a:gridCol>
                <a:gridCol w="497506">
                  <a:extLst>
                    <a:ext uri="{9D8B030D-6E8A-4147-A177-3AD203B41FA5}">
                      <a16:colId xmlns="" xmlns:a16="http://schemas.microsoft.com/office/drawing/2014/main" val="20009"/>
                    </a:ext>
                  </a:extLst>
                </a:gridCol>
                <a:gridCol w="497506">
                  <a:extLst>
                    <a:ext uri="{9D8B030D-6E8A-4147-A177-3AD203B41FA5}">
                      <a16:colId xmlns="" xmlns:a16="http://schemas.microsoft.com/office/drawing/2014/main" val="20010"/>
                    </a:ext>
                  </a:extLst>
                </a:gridCol>
                <a:gridCol w="497507">
                  <a:extLst>
                    <a:ext uri="{9D8B030D-6E8A-4147-A177-3AD203B41FA5}">
                      <a16:colId xmlns="" xmlns:a16="http://schemas.microsoft.com/office/drawing/2014/main" val="20011"/>
                    </a:ext>
                  </a:extLst>
                </a:gridCol>
                <a:gridCol w="496356">
                  <a:extLst>
                    <a:ext uri="{9D8B030D-6E8A-4147-A177-3AD203B41FA5}">
                      <a16:colId xmlns="" xmlns:a16="http://schemas.microsoft.com/office/drawing/2014/main" val="20012"/>
                    </a:ext>
                  </a:extLst>
                </a:gridCol>
                <a:gridCol w="497507">
                  <a:extLst>
                    <a:ext uri="{9D8B030D-6E8A-4147-A177-3AD203B41FA5}">
                      <a16:colId xmlns="" xmlns:a16="http://schemas.microsoft.com/office/drawing/2014/main" val="20013"/>
                    </a:ext>
                  </a:extLst>
                </a:gridCol>
                <a:gridCol w="497507">
                  <a:extLst>
                    <a:ext uri="{9D8B030D-6E8A-4147-A177-3AD203B41FA5}">
                      <a16:colId xmlns="" xmlns:a16="http://schemas.microsoft.com/office/drawing/2014/main" val="20014"/>
                    </a:ext>
                  </a:extLst>
                </a:gridCol>
                <a:gridCol w="497507">
                  <a:extLst>
                    <a:ext uri="{9D8B030D-6E8A-4147-A177-3AD203B41FA5}">
                      <a16:colId xmlns="" xmlns:a16="http://schemas.microsoft.com/office/drawing/2014/main" val="20015"/>
                    </a:ext>
                  </a:extLst>
                </a:gridCol>
                <a:gridCol w="497507">
                  <a:extLst>
                    <a:ext uri="{9D8B030D-6E8A-4147-A177-3AD203B41FA5}">
                      <a16:colId xmlns="" xmlns:a16="http://schemas.microsoft.com/office/drawing/2014/main" val="20016"/>
                    </a:ext>
                  </a:extLst>
                </a:gridCol>
                <a:gridCol w="496356">
                  <a:extLst>
                    <a:ext uri="{9D8B030D-6E8A-4147-A177-3AD203B41FA5}">
                      <a16:colId xmlns="" xmlns:a16="http://schemas.microsoft.com/office/drawing/2014/main" val="20017"/>
                    </a:ext>
                  </a:extLst>
                </a:gridCol>
              </a:tblGrid>
              <a:tr h="520357">
                <a:tc>
                  <a:txBody>
                    <a:bodyPr/>
                    <a:lstStyle/>
                    <a:p>
                      <a:pPr>
                        <a:lnSpc>
                          <a:spcPct val="100000"/>
                        </a:lnSpc>
                        <a:spcBef>
                          <a:spcPts val="10"/>
                        </a:spcBef>
                      </a:pPr>
                      <a:endParaRPr sz="1400" b="1" dirty="0">
                        <a:latin typeface="Times New Roman"/>
                        <a:cs typeface="Times New Roman"/>
                      </a:endParaRPr>
                    </a:p>
                    <a:p>
                      <a:pPr marL="4445" marR="6350">
                        <a:lnSpc>
                          <a:spcPts val="1310"/>
                        </a:lnSpc>
                      </a:pPr>
                      <a:r>
                        <a:rPr sz="1000" b="1" dirty="0">
                          <a:latin typeface="Century Gothic"/>
                          <a:cs typeface="Century Gothic"/>
                        </a:rPr>
                        <a:t>Co</a:t>
                      </a:r>
                      <a:r>
                        <a:rPr sz="1000" b="1" spc="-5" dirty="0">
                          <a:latin typeface="Century Gothic"/>
                          <a:cs typeface="Century Gothic"/>
                        </a:rPr>
                        <a:t>u</a:t>
                      </a:r>
                      <a:r>
                        <a:rPr sz="1000" b="1" dirty="0">
                          <a:latin typeface="Century Gothic"/>
                          <a:cs typeface="Century Gothic"/>
                        </a:rPr>
                        <a:t>rse</a:t>
                      </a:r>
                    </a:p>
                  </a:txBody>
                  <a:tcPr marL="0" marR="0" marT="1152"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marL="4445" marR="46355" algn="just">
                        <a:lnSpc>
                          <a:spcPct val="99500"/>
                        </a:lnSpc>
                        <a:spcBef>
                          <a:spcPts val="425"/>
                        </a:spcBef>
                      </a:pPr>
                      <a:r>
                        <a:rPr sz="1000" b="1" dirty="0">
                          <a:latin typeface="Century Gothic"/>
                          <a:cs typeface="Century Gothic"/>
                        </a:rPr>
                        <a:t>C</a:t>
                      </a:r>
                      <a:r>
                        <a:rPr sz="1000" b="1" spc="-5" dirty="0">
                          <a:latin typeface="Century Gothic"/>
                          <a:cs typeface="Century Gothic"/>
                        </a:rPr>
                        <a:t>ou</a:t>
                      </a:r>
                      <a:r>
                        <a:rPr sz="1000" b="1" dirty="0">
                          <a:latin typeface="Century Gothic"/>
                          <a:cs typeface="Century Gothic"/>
                        </a:rPr>
                        <a:t>rse  </a:t>
                      </a:r>
                      <a:r>
                        <a:rPr sz="1000" b="1" spc="-5" dirty="0">
                          <a:latin typeface="Century Gothic"/>
                          <a:cs typeface="Century Gothic"/>
                        </a:rPr>
                        <a:t>Outco  </a:t>
                      </a:r>
                      <a:r>
                        <a:rPr sz="1000" b="1" dirty="0">
                          <a:latin typeface="Century Gothic"/>
                          <a:cs typeface="Century Gothic"/>
                        </a:rPr>
                        <a:t>mes</a:t>
                      </a:r>
                    </a:p>
                  </a:txBody>
                  <a:tcPr marL="0" marR="0" marT="4894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marL="5080" marR="35560">
                        <a:lnSpc>
                          <a:spcPct val="98600"/>
                        </a:lnSpc>
                        <a:spcBef>
                          <a:spcPts val="370"/>
                        </a:spcBef>
                      </a:pPr>
                      <a:r>
                        <a:rPr sz="1000" b="1" spc="-30" dirty="0">
                          <a:latin typeface="Century Gothic"/>
                          <a:cs typeface="Century Gothic"/>
                        </a:rPr>
                        <a:t>A</a:t>
                      </a:r>
                      <a:r>
                        <a:rPr sz="1000" b="1" spc="-5" dirty="0">
                          <a:latin typeface="Century Gothic"/>
                          <a:cs typeface="Century Gothic"/>
                        </a:rPr>
                        <a:t>tt</a:t>
                      </a:r>
                      <a:r>
                        <a:rPr sz="1000" b="1" dirty="0">
                          <a:latin typeface="Century Gothic"/>
                          <a:cs typeface="Century Gothic"/>
                        </a:rPr>
                        <a:t>a</a:t>
                      </a:r>
                      <a:r>
                        <a:rPr sz="1000" b="1" spc="5" dirty="0">
                          <a:latin typeface="Century Gothic"/>
                          <a:cs typeface="Century Gothic"/>
                        </a:rPr>
                        <a:t>i</a:t>
                      </a:r>
                      <a:r>
                        <a:rPr sz="1000" b="1" spc="-5" dirty="0">
                          <a:latin typeface="Century Gothic"/>
                          <a:cs typeface="Century Gothic"/>
                        </a:rPr>
                        <a:t>nm</a:t>
                      </a:r>
                      <a:r>
                        <a:rPr sz="1000" b="1" dirty="0">
                          <a:latin typeface="Century Gothic"/>
                          <a:cs typeface="Century Gothic"/>
                        </a:rPr>
                        <a:t>ent Level  </a:t>
                      </a:r>
                      <a:r>
                        <a:rPr sz="1000" b="1" dirty="0">
                          <a:latin typeface="Calibri"/>
                          <a:cs typeface="Calibri"/>
                        </a:rPr>
                        <a:t>Column</a:t>
                      </a:r>
                      <a:r>
                        <a:rPr sz="1000" b="1" spc="-25" dirty="0">
                          <a:latin typeface="Calibri"/>
                          <a:cs typeface="Calibri"/>
                        </a:rPr>
                        <a:t> </a:t>
                      </a:r>
                      <a:r>
                        <a:rPr sz="1000" b="1" dirty="0">
                          <a:latin typeface="Calibri"/>
                          <a:cs typeface="Calibri"/>
                        </a:rPr>
                        <a:t>A</a:t>
                      </a:r>
                    </a:p>
                  </a:txBody>
                  <a:tcPr marL="0" marR="0" marT="4261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marL="126364">
                        <a:lnSpc>
                          <a:spcPct val="100000"/>
                        </a:lnSpc>
                        <a:spcBef>
                          <a:spcPts val="114"/>
                        </a:spcBef>
                      </a:pPr>
                      <a:r>
                        <a:rPr sz="1000" b="1" spc="-5" dirty="0">
                          <a:latin typeface="Century Gothic"/>
                          <a:cs typeface="Century Gothic"/>
                        </a:rPr>
                        <a:t>PO1</a:t>
                      </a:r>
                      <a:endParaRPr sz="1000" b="1" dirty="0">
                        <a:latin typeface="Century Gothic"/>
                        <a:cs typeface="Century Gothic"/>
                      </a:endParaRPr>
                    </a:p>
                    <a:p>
                      <a:pPr marL="165735" marR="43815" indent="-116205">
                        <a:lnSpc>
                          <a:spcPct val="100899"/>
                        </a:lnSpc>
                        <a:spcBef>
                          <a:spcPts val="15"/>
                        </a:spcBef>
                      </a:pPr>
                      <a:r>
                        <a:rPr lang="en-IN" sz="1000" b="1" spc="-5" dirty="0">
                          <a:latin typeface="Century Gothic"/>
                          <a:cs typeface="Century Gothic"/>
                        </a:rPr>
                        <a:t>C</a:t>
                      </a:r>
                      <a:r>
                        <a:rPr sz="1000" b="1" spc="-5" dirty="0">
                          <a:latin typeface="Century Gothic"/>
                          <a:cs typeface="Century Gothic"/>
                        </a:rPr>
                        <a:t>column</a:t>
                      </a:r>
                      <a:r>
                        <a:rPr lang="en-US" sz="1000" b="1" dirty="0">
                          <a:latin typeface="Century Gothic"/>
                          <a:cs typeface="Century Gothic"/>
                        </a:rPr>
                        <a:t> </a:t>
                      </a:r>
                      <a:r>
                        <a:rPr sz="1000" b="1" dirty="0">
                          <a:latin typeface="Century Gothic"/>
                          <a:cs typeface="Century Gothic"/>
                        </a:rPr>
                        <a:t>B</a:t>
                      </a:r>
                    </a:p>
                  </a:txBody>
                  <a:tcPr marL="0" marR="0" marT="13243"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spcBef>
                          <a:spcPts val="10"/>
                        </a:spcBef>
                      </a:pPr>
                      <a:endParaRPr sz="1200" b="1" dirty="0">
                        <a:latin typeface="Times New Roman"/>
                        <a:cs typeface="Times New Roman"/>
                      </a:endParaRPr>
                    </a:p>
                    <a:p>
                      <a:pPr algn="ctr">
                        <a:lnSpc>
                          <a:spcPct val="100000"/>
                        </a:lnSpc>
                      </a:pPr>
                      <a:r>
                        <a:rPr sz="1000" b="1" spc="-5" dirty="0">
                          <a:latin typeface="Century Gothic"/>
                          <a:cs typeface="Century Gothic"/>
                        </a:rPr>
                        <a:t>PO2</a:t>
                      </a:r>
                      <a:endParaRPr sz="1000" b="1" dirty="0">
                        <a:latin typeface="Century Gothic"/>
                        <a:cs typeface="Century Gothic"/>
                      </a:endParaRPr>
                    </a:p>
                  </a:txBody>
                  <a:tcPr marL="0" marR="0" marT="1152"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spcBef>
                          <a:spcPts val="10"/>
                        </a:spcBef>
                      </a:pPr>
                      <a:endParaRPr sz="1200" b="1" dirty="0">
                        <a:latin typeface="Times New Roman"/>
                        <a:cs typeface="Times New Roman"/>
                      </a:endParaRPr>
                    </a:p>
                    <a:p>
                      <a:pPr algn="ctr">
                        <a:lnSpc>
                          <a:spcPct val="100000"/>
                        </a:lnSpc>
                      </a:pPr>
                      <a:r>
                        <a:rPr sz="1000" b="1" spc="-5" dirty="0">
                          <a:latin typeface="Century Gothic"/>
                          <a:cs typeface="Century Gothic"/>
                        </a:rPr>
                        <a:t>PO3</a:t>
                      </a:r>
                      <a:endParaRPr sz="1000" b="1" dirty="0">
                        <a:latin typeface="Century Gothic"/>
                        <a:cs typeface="Century Gothic"/>
                      </a:endParaRPr>
                    </a:p>
                  </a:txBody>
                  <a:tcPr marL="0" marR="0" marT="1152"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spcBef>
                          <a:spcPts val="10"/>
                        </a:spcBef>
                      </a:pPr>
                      <a:endParaRPr sz="1200" b="1" dirty="0">
                        <a:latin typeface="Times New Roman"/>
                        <a:cs typeface="Times New Roman"/>
                      </a:endParaRPr>
                    </a:p>
                    <a:p>
                      <a:pPr algn="ctr">
                        <a:lnSpc>
                          <a:spcPct val="100000"/>
                        </a:lnSpc>
                      </a:pPr>
                      <a:r>
                        <a:rPr sz="1000" b="1" spc="-5" dirty="0">
                          <a:latin typeface="Century Gothic"/>
                          <a:cs typeface="Century Gothic"/>
                        </a:rPr>
                        <a:t>PO4</a:t>
                      </a:r>
                      <a:endParaRPr sz="1000" b="1" dirty="0">
                        <a:latin typeface="Century Gothic"/>
                        <a:cs typeface="Century Gothic"/>
                      </a:endParaRPr>
                    </a:p>
                  </a:txBody>
                  <a:tcPr marL="0" marR="0" marT="1152"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spcBef>
                          <a:spcPts val="10"/>
                        </a:spcBef>
                      </a:pPr>
                      <a:endParaRPr sz="1200" b="1" dirty="0">
                        <a:latin typeface="Times New Roman"/>
                        <a:cs typeface="Times New Roman"/>
                      </a:endParaRPr>
                    </a:p>
                    <a:p>
                      <a:pPr algn="ctr">
                        <a:lnSpc>
                          <a:spcPct val="100000"/>
                        </a:lnSpc>
                      </a:pPr>
                      <a:r>
                        <a:rPr sz="1000" b="1" spc="-5" dirty="0">
                          <a:latin typeface="Century Gothic"/>
                          <a:cs typeface="Century Gothic"/>
                        </a:rPr>
                        <a:t>PO5</a:t>
                      </a:r>
                      <a:endParaRPr sz="1000" b="1" dirty="0">
                        <a:latin typeface="Century Gothic"/>
                        <a:cs typeface="Century Gothic"/>
                      </a:endParaRPr>
                    </a:p>
                  </a:txBody>
                  <a:tcPr marL="0" marR="0" marT="1152"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spcBef>
                          <a:spcPts val="10"/>
                        </a:spcBef>
                      </a:pPr>
                      <a:endParaRPr sz="1200" b="1" dirty="0">
                        <a:latin typeface="Times New Roman"/>
                        <a:cs typeface="Times New Roman"/>
                      </a:endParaRPr>
                    </a:p>
                    <a:p>
                      <a:pPr algn="ctr">
                        <a:lnSpc>
                          <a:spcPct val="100000"/>
                        </a:lnSpc>
                      </a:pPr>
                      <a:r>
                        <a:rPr sz="1000" b="1" spc="-5" dirty="0">
                          <a:latin typeface="Century Gothic"/>
                          <a:cs typeface="Century Gothic"/>
                        </a:rPr>
                        <a:t>PO6</a:t>
                      </a:r>
                      <a:endParaRPr sz="1000" b="1" dirty="0">
                        <a:latin typeface="Century Gothic"/>
                        <a:cs typeface="Century Gothic"/>
                      </a:endParaRPr>
                    </a:p>
                  </a:txBody>
                  <a:tcPr marL="0" marR="0" marT="1152"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spcBef>
                          <a:spcPts val="10"/>
                        </a:spcBef>
                      </a:pPr>
                      <a:endParaRPr sz="1200" b="1" dirty="0">
                        <a:latin typeface="Times New Roman"/>
                        <a:cs typeface="Times New Roman"/>
                      </a:endParaRPr>
                    </a:p>
                    <a:p>
                      <a:pPr algn="ctr">
                        <a:lnSpc>
                          <a:spcPct val="100000"/>
                        </a:lnSpc>
                      </a:pPr>
                      <a:r>
                        <a:rPr sz="1000" b="1" spc="-5" dirty="0">
                          <a:latin typeface="Century Gothic"/>
                          <a:cs typeface="Century Gothic"/>
                        </a:rPr>
                        <a:t>PO7</a:t>
                      </a:r>
                      <a:endParaRPr sz="1000" b="1" dirty="0">
                        <a:latin typeface="Century Gothic"/>
                        <a:cs typeface="Century Gothic"/>
                      </a:endParaRPr>
                    </a:p>
                  </a:txBody>
                  <a:tcPr marL="0" marR="0" marT="1152"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spcBef>
                          <a:spcPts val="10"/>
                        </a:spcBef>
                      </a:pPr>
                      <a:endParaRPr sz="1200" b="1" dirty="0">
                        <a:latin typeface="Times New Roman"/>
                        <a:cs typeface="Times New Roman"/>
                      </a:endParaRPr>
                    </a:p>
                    <a:p>
                      <a:pPr algn="ctr">
                        <a:lnSpc>
                          <a:spcPct val="100000"/>
                        </a:lnSpc>
                      </a:pPr>
                      <a:r>
                        <a:rPr sz="1000" b="1" spc="-5" dirty="0">
                          <a:latin typeface="Century Gothic"/>
                          <a:cs typeface="Century Gothic"/>
                        </a:rPr>
                        <a:t>PO8</a:t>
                      </a:r>
                      <a:endParaRPr sz="1000" b="1" dirty="0">
                        <a:latin typeface="Century Gothic"/>
                        <a:cs typeface="Century Gothic"/>
                      </a:endParaRPr>
                    </a:p>
                  </a:txBody>
                  <a:tcPr marL="0" marR="0" marT="1152"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spcBef>
                          <a:spcPts val="10"/>
                        </a:spcBef>
                      </a:pPr>
                      <a:endParaRPr sz="1200" b="1" dirty="0">
                        <a:latin typeface="Times New Roman"/>
                        <a:cs typeface="Times New Roman"/>
                      </a:endParaRPr>
                    </a:p>
                    <a:p>
                      <a:pPr algn="ctr">
                        <a:lnSpc>
                          <a:spcPct val="100000"/>
                        </a:lnSpc>
                      </a:pPr>
                      <a:r>
                        <a:rPr sz="1000" b="1" spc="-5" dirty="0">
                          <a:latin typeface="Century Gothic"/>
                          <a:cs typeface="Century Gothic"/>
                        </a:rPr>
                        <a:t>PO9</a:t>
                      </a:r>
                      <a:endParaRPr sz="1000" b="1" dirty="0">
                        <a:latin typeface="Century Gothic"/>
                        <a:cs typeface="Century Gothic"/>
                      </a:endParaRPr>
                    </a:p>
                  </a:txBody>
                  <a:tcPr marL="0" marR="0" marT="1152"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spcBef>
                          <a:spcPts val="10"/>
                        </a:spcBef>
                      </a:pPr>
                      <a:endParaRPr sz="1200" b="1" dirty="0">
                        <a:latin typeface="Times New Roman"/>
                        <a:cs typeface="Times New Roman"/>
                      </a:endParaRPr>
                    </a:p>
                    <a:p>
                      <a:pPr algn="ctr">
                        <a:lnSpc>
                          <a:spcPct val="100000"/>
                        </a:lnSpc>
                      </a:pPr>
                      <a:r>
                        <a:rPr sz="1000" b="1" spc="-5" dirty="0">
                          <a:latin typeface="Century Gothic"/>
                          <a:cs typeface="Century Gothic"/>
                        </a:rPr>
                        <a:t>PO10</a:t>
                      </a:r>
                      <a:endParaRPr sz="1000" b="1" dirty="0">
                        <a:latin typeface="Century Gothic"/>
                        <a:cs typeface="Century Gothic"/>
                      </a:endParaRPr>
                    </a:p>
                  </a:txBody>
                  <a:tcPr marL="0" marR="0" marT="1152"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spcBef>
                          <a:spcPts val="10"/>
                        </a:spcBef>
                      </a:pPr>
                      <a:endParaRPr sz="1200" b="1" dirty="0">
                        <a:latin typeface="Times New Roman"/>
                        <a:cs typeface="Times New Roman"/>
                      </a:endParaRPr>
                    </a:p>
                    <a:p>
                      <a:pPr algn="ctr">
                        <a:lnSpc>
                          <a:spcPct val="100000"/>
                        </a:lnSpc>
                      </a:pPr>
                      <a:r>
                        <a:rPr sz="1000" b="1" spc="-5" dirty="0">
                          <a:latin typeface="Century Gothic"/>
                          <a:cs typeface="Century Gothic"/>
                        </a:rPr>
                        <a:t>PO11</a:t>
                      </a:r>
                      <a:endParaRPr sz="1000" b="1" dirty="0">
                        <a:latin typeface="Century Gothic"/>
                        <a:cs typeface="Century Gothic"/>
                      </a:endParaRPr>
                    </a:p>
                  </a:txBody>
                  <a:tcPr marL="0" marR="0" marT="1152"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spcBef>
                          <a:spcPts val="10"/>
                        </a:spcBef>
                      </a:pPr>
                      <a:endParaRPr sz="1200" b="1" dirty="0">
                        <a:latin typeface="Times New Roman"/>
                        <a:cs typeface="Times New Roman"/>
                      </a:endParaRPr>
                    </a:p>
                    <a:p>
                      <a:pPr algn="ctr">
                        <a:lnSpc>
                          <a:spcPct val="100000"/>
                        </a:lnSpc>
                      </a:pPr>
                      <a:r>
                        <a:rPr sz="1000" b="1" spc="-5" dirty="0">
                          <a:latin typeface="Century Gothic"/>
                          <a:cs typeface="Century Gothic"/>
                        </a:rPr>
                        <a:t>PO12</a:t>
                      </a:r>
                      <a:endParaRPr sz="1000" b="1" dirty="0">
                        <a:latin typeface="Century Gothic"/>
                        <a:cs typeface="Century Gothic"/>
                      </a:endParaRPr>
                    </a:p>
                  </a:txBody>
                  <a:tcPr marL="0" marR="0" marT="1152"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spcBef>
                          <a:spcPts val="10"/>
                        </a:spcBef>
                      </a:pPr>
                      <a:endParaRPr sz="1200" b="1" dirty="0">
                        <a:latin typeface="Times New Roman"/>
                        <a:cs typeface="Times New Roman"/>
                      </a:endParaRPr>
                    </a:p>
                    <a:p>
                      <a:pPr algn="ctr">
                        <a:lnSpc>
                          <a:spcPct val="100000"/>
                        </a:lnSpc>
                      </a:pPr>
                      <a:r>
                        <a:rPr sz="1000" b="1" dirty="0">
                          <a:latin typeface="Century Gothic"/>
                          <a:cs typeface="Century Gothic"/>
                        </a:rPr>
                        <a:t>PSO1</a:t>
                      </a:r>
                    </a:p>
                  </a:txBody>
                  <a:tcPr marL="0" marR="0" marT="1152"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spcBef>
                          <a:spcPts val="10"/>
                        </a:spcBef>
                      </a:pPr>
                      <a:endParaRPr sz="1200" b="1" dirty="0">
                        <a:latin typeface="Times New Roman"/>
                        <a:cs typeface="Times New Roman"/>
                      </a:endParaRPr>
                    </a:p>
                    <a:p>
                      <a:pPr algn="ctr">
                        <a:lnSpc>
                          <a:spcPct val="100000"/>
                        </a:lnSpc>
                      </a:pPr>
                      <a:r>
                        <a:rPr sz="1000" b="1" dirty="0">
                          <a:latin typeface="Century Gothic"/>
                          <a:cs typeface="Century Gothic"/>
                        </a:rPr>
                        <a:t>PSO2</a:t>
                      </a:r>
                    </a:p>
                  </a:txBody>
                  <a:tcPr marL="0" marR="0" marT="1152"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spcBef>
                          <a:spcPts val="10"/>
                        </a:spcBef>
                      </a:pPr>
                      <a:endParaRPr sz="1200" b="1" dirty="0">
                        <a:latin typeface="Times New Roman"/>
                        <a:cs typeface="Times New Roman"/>
                      </a:endParaRPr>
                    </a:p>
                    <a:p>
                      <a:pPr algn="ctr">
                        <a:lnSpc>
                          <a:spcPct val="100000"/>
                        </a:lnSpc>
                      </a:pPr>
                      <a:r>
                        <a:rPr sz="1000" b="1" dirty="0">
                          <a:latin typeface="Century Gothic"/>
                          <a:cs typeface="Century Gothic"/>
                        </a:rPr>
                        <a:t>PSO3</a:t>
                      </a:r>
                    </a:p>
                  </a:txBody>
                  <a:tcPr marL="0" marR="0" marT="1152"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extLst>
                  <a:ext uri="{0D108BD9-81ED-4DB2-BD59-A6C34878D82A}">
                    <a16:rowId xmlns="" xmlns:a16="http://schemas.microsoft.com/office/drawing/2014/main" val="10000"/>
                  </a:ext>
                </a:extLst>
              </a:tr>
              <a:tr h="251517">
                <a:tc rowSpan="6">
                  <a:txBody>
                    <a:bodyPr/>
                    <a:lstStyle/>
                    <a:p>
                      <a:pPr>
                        <a:lnSpc>
                          <a:spcPct val="100000"/>
                        </a:lnSpc>
                      </a:pPr>
                      <a:endParaRPr sz="1300" b="1" dirty="0">
                        <a:latin typeface="Times New Roman"/>
                        <a:cs typeface="Times New Roman"/>
                      </a:endParaRPr>
                    </a:p>
                    <a:p>
                      <a:pPr>
                        <a:lnSpc>
                          <a:spcPct val="100000"/>
                        </a:lnSpc>
                      </a:pPr>
                      <a:endParaRPr sz="1300" b="1" dirty="0">
                        <a:latin typeface="Times New Roman"/>
                        <a:cs typeface="Times New Roman"/>
                      </a:endParaRPr>
                    </a:p>
                    <a:p>
                      <a:pPr>
                        <a:lnSpc>
                          <a:spcPct val="100000"/>
                        </a:lnSpc>
                      </a:pPr>
                      <a:endParaRPr sz="1300" b="1" dirty="0">
                        <a:latin typeface="Times New Roman"/>
                        <a:cs typeface="Times New Roman"/>
                      </a:endParaRPr>
                    </a:p>
                    <a:p>
                      <a:pPr>
                        <a:lnSpc>
                          <a:spcPct val="100000"/>
                        </a:lnSpc>
                      </a:pPr>
                      <a:endParaRPr sz="1300" b="1" dirty="0">
                        <a:latin typeface="Times New Roman"/>
                        <a:cs typeface="Times New Roman"/>
                      </a:endParaRPr>
                    </a:p>
                    <a:p>
                      <a:pPr>
                        <a:lnSpc>
                          <a:spcPct val="100000"/>
                        </a:lnSpc>
                      </a:pPr>
                      <a:endParaRPr sz="1300" b="1" dirty="0">
                        <a:latin typeface="Times New Roman"/>
                        <a:cs typeface="Times New Roman"/>
                      </a:endParaRPr>
                    </a:p>
                    <a:p>
                      <a:pPr>
                        <a:lnSpc>
                          <a:spcPct val="100000"/>
                        </a:lnSpc>
                        <a:spcBef>
                          <a:spcPts val="25"/>
                        </a:spcBef>
                      </a:pPr>
                      <a:endParaRPr sz="1600" b="1" dirty="0">
                        <a:latin typeface="Times New Roman"/>
                        <a:cs typeface="Times New Roman"/>
                      </a:endParaRPr>
                    </a:p>
                    <a:p>
                      <a:pPr marL="4445" marR="80010">
                        <a:lnSpc>
                          <a:spcPts val="1370"/>
                        </a:lnSpc>
                      </a:pPr>
                      <a:r>
                        <a:rPr sz="1000" b="1" spc="-5" dirty="0">
                          <a:latin typeface="Century Gothic"/>
                          <a:cs typeface="Century Gothic"/>
                        </a:rPr>
                        <a:t>C3  01</a:t>
                      </a:r>
                      <a:endParaRPr sz="1000" b="1" dirty="0">
                        <a:latin typeface="Century Gothic"/>
                        <a:cs typeface="Century Gothic"/>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marL="4445">
                        <a:lnSpc>
                          <a:spcPct val="100000"/>
                        </a:lnSpc>
                        <a:spcBef>
                          <a:spcPts val="585"/>
                        </a:spcBef>
                      </a:pPr>
                      <a:r>
                        <a:rPr sz="1000" b="1" spc="-5" dirty="0">
                          <a:latin typeface="Century Gothic"/>
                          <a:cs typeface="Century Gothic"/>
                        </a:rPr>
                        <a:t>C301.1</a:t>
                      </a:r>
                      <a:endParaRPr sz="1000" b="1" dirty="0">
                        <a:latin typeface="Century Gothic"/>
                        <a:cs typeface="Century Gothic"/>
                      </a:endParaRPr>
                    </a:p>
                  </a:txBody>
                  <a:tcPr marL="0" marR="0" marT="6737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585"/>
                        </a:spcBef>
                      </a:pPr>
                      <a:r>
                        <a:rPr sz="1000" b="1" spc="-5" dirty="0">
                          <a:latin typeface="Century Gothic"/>
                          <a:cs typeface="Century Gothic"/>
                        </a:rPr>
                        <a:t>1.5</a:t>
                      </a:r>
                      <a:endParaRPr sz="1000" b="1" dirty="0">
                        <a:latin typeface="Century Gothic"/>
                        <a:cs typeface="Century Gothic"/>
                      </a:endParaRPr>
                    </a:p>
                  </a:txBody>
                  <a:tcPr marL="0" marR="0" marT="6737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1</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1</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3</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2</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2</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1</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1</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1</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2</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2</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1</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extLst>
                  <a:ext uri="{0D108BD9-81ED-4DB2-BD59-A6C34878D82A}">
                    <a16:rowId xmlns="" xmlns:a16="http://schemas.microsoft.com/office/drawing/2014/main" val="10001"/>
                  </a:ext>
                </a:extLst>
              </a:tr>
              <a:tr h="251518">
                <a:tc vMerge="1">
                  <a:txBody>
                    <a:bodyPr/>
                    <a:lstStyle/>
                    <a:p>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EFE8E6"/>
                    </a:solidFill>
                  </a:tcPr>
                </a:tc>
                <a:tc>
                  <a:txBody>
                    <a:bodyPr/>
                    <a:lstStyle/>
                    <a:p>
                      <a:pPr marL="4445">
                        <a:lnSpc>
                          <a:spcPct val="100000"/>
                        </a:lnSpc>
                        <a:spcBef>
                          <a:spcPts val="585"/>
                        </a:spcBef>
                      </a:pPr>
                      <a:r>
                        <a:rPr sz="1000" b="1" spc="-5" dirty="0">
                          <a:latin typeface="Century Gothic"/>
                          <a:cs typeface="Century Gothic"/>
                        </a:rPr>
                        <a:t>C301.2</a:t>
                      </a:r>
                      <a:endParaRPr sz="1000" b="1" dirty="0">
                        <a:latin typeface="Century Gothic"/>
                        <a:cs typeface="Century Gothic"/>
                      </a:endParaRPr>
                    </a:p>
                  </a:txBody>
                  <a:tcPr marL="0" marR="0" marT="6737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585"/>
                        </a:spcBef>
                      </a:pPr>
                      <a:r>
                        <a:rPr sz="1000" b="1" spc="-5" dirty="0">
                          <a:latin typeface="Century Gothic"/>
                          <a:cs typeface="Century Gothic"/>
                        </a:rPr>
                        <a:t>2.1</a:t>
                      </a:r>
                      <a:endParaRPr sz="1000" b="1" dirty="0">
                        <a:latin typeface="Century Gothic"/>
                        <a:cs typeface="Century Gothic"/>
                      </a:endParaRPr>
                    </a:p>
                  </a:txBody>
                  <a:tcPr marL="0" marR="0" marT="6737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1</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1</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3</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2</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3</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1</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1</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2</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2</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1</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extLst>
                  <a:ext uri="{0D108BD9-81ED-4DB2-BD59-A6C34878D82A}">
                    <a16:rowId xmlns="" xmlns:a16="http://schemas.microsoft.com/office/drawing/2014/main" val="10002"/>
                  </a:ext>
                </a:extLst>
              </a:tr>
              <a:tr h="251517">
                <a:tc vMerge="1">
                  <a:txBody>
                    <a:bodyPr/>
                    <a:lstStyle/>
                    <a:p>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EFE8E6"/>
                    </a:solidFill>
                  </a:tcPr>
                </a:tc>
                <a:tc>
                  <a:txBody>
                    <a:bodyPr/>
                    <a:lstStyle/>
                    <a:p>
                      <a:pPr marL="4445">
                        <a:lnSpc>
                          <a:spcPct val="100000"/>
                        </a:lnSpc>
                        <a:spcBef>
                          <a:spcPts val="585"/>
                        </a:spcBef>
                      </a:pPr>
                      <a:r>
                        <a:rPr sz="1000" b="1" spc="-5" dirty="0">
                          <a:latin typeface="Century Gothic"/>
                          <a:cs typeface="Century Gothic"/>
                        </a:rPr>
                        <a:t>C301.3</a:t>
                      </a:r>
                      <a:endParaRPr sz="1000" b="1" dirty="0">
                        <a:latin typeface="Century Gothic"/>
                        <a:cs typeface="Century Gothic"/>
                      </a:endParaRPr>
                    </a:p>
                  </a:txBody>
                  <a:tcPr marL="0" marR="0" marT="6737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585"/>
                        </a:spcBef>
                      </a:pPr>
                      <a:r>
                        <a:rPr sz="1000" b="1" spc="-5" dirty="0">
                          <a:latin typeface="Century Gothic"/>
                          <a:cs typeface="Century Gothic"/>
                        </a:rPr>
                        <a:t>2.4</a:t>
                      </a:r>
                      <a:endParaRPr sz="1000" b="1" dirty="0">
                        <a:latin typeface="Century Gothic"/>
                        <a:cs typeface="Century Gothic"/>
                      </a:endParaRPr>
                    </a:p>
                  </a:txBody>
                  <a:tcPr marL="0" marR="0" marT="6737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1</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1</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3</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3</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3</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1</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2</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3</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3</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1</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extLst>
                  <a:ext uri="{0D108BD9-81ED-4DB2-BD59-A6C34878D82A}">
                    <a16:rowId xmlns="" xmlns:a16="http://schemas.microsoft.com/office/drawing/2014/main" val="10003"/>
                  </a:ext>
                </a:extLst>
              </a:tr>
              <a:tr h="252899">
                <a:tc vMerge="1">
                  <a:txBody>
                    <a:bodyPr/>
                    <a:lstStyle/>
                    <a:p>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EFE8E6"/>
                    </a:solidFill>
                  </a:tcPr>
                </a:tc>
                <a:tc>
                  <a:txBody>
                    <a:bodyPr/>
                    <a:lstStyle/>
                    <a:p>
                      <a:pPr marL="4445">
                        <a:lnSpc>
                          <a:spcPct val="100000"/>
                        </a:lnSpc>
                        <a:spcBef>
                          <a:spcPts val="590"/>
                        </a:spcBef>
                      </a:pPr>
                      <a:r>
                        <a:rPr sz="1000" b="1" spc="-5" dirty="0">
                          <a:latin typeface="Century Gothic"/>
                          <a:cs typeface="Century Gothic"/>
                        </a:rPr>
                        <a:t>C301.4</a:t>
                      </a:r>
                      <a:endParaRPr sz="1000" b="1" dirty="0">
                        <a:latin typeface="Century Gothic"/>
                        <a:cs typeface="Century Gothic"/>
                      </a:endParaRPr>
                    </a:p>
                  </a:txBody>
                  <a:tcPr marL="0" marR="0" marT="67947"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590"/>
                        </a:spcBef>
                      </a:pPr>
                      <a:r>
                        <a:rPr sz="1000" b="1" spc="-5" dirty="0">
                          <a:latin typeface="Century Gothic"/>
                          <a:cs typeface="Century Gothic"/>
                        </a:rPr>
                        <a:t>2.5</a:t>
                      </a:r>
                      <a:endParaRPr sz="1000" b="1" dirty="0">
                        <a:latin typeface="Century Gothic"/>
                        <a:cs typeface="Century Gothic"/>
                      </a:endParaRPr>
                    </a:p>
                  </a:txBody>
                  <a:tcPr marL="0" marR="0" marT="67947"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5"/>
                        </a:spcBef>
                      </a:pPr>
                      <a:r>
                        <a:rPr sz="1100" b="1" dirty="0">
                          <a:latin typeface="Century Gothic"/>
                          <a:cs typeface="Century Gothic"/>
                        </a:rPr>
                        <a:t>1</a:t>
                      </a:r>
                    </a:p>
                  </a:txBody>
                  <a:tcPr marL="0" marR="0" marT="5355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5"/>
                        </a:spcBef>
                      </a:pPr>
                      <a:r>
                        <a:rPr sz="1100" b="1" dirty="0">
                          <a:latin typeface="Century Gothic"/>
                          <a:cs typeface="Century Gothic"/>
                        </a:rPr>
                        <a:t>1</a:t>
                      </a:r>
                    </a:p>
                  </a:txBody>
                  <a:tcPr marL="0" marR="0" marT="5355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5"/>
                        </a:spcBef>
                      </a:pPr>
                      <a:r>
                        <a:rPr sz="1100" b="1" dirty="0">
                          <a:latin typeface="Century Gothic"/>
                          <a:cs typeface="Century Gothic"/>
                        </a:rPr>
                        <a:t>3</a:t>
                      </a:r>
                    </a:p>
                  </a:txBody>
                  <a:tcPr marL="0" marR="0" marT="5355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5"/>
                        </a:spcBef>
                      </a:pPr>
                      <a:r>
                        <a:rPr sz="1100" b="1" dirty="0">
                          <a:latin typeface="Century Gothic"/>
                          <a:cs typeface="Century Gothic"/>
                        </a:rPr>
                        <a:t>3</a:t>
                      </a:r>
                    </a:p>
                  </a:txBody>
                  <a:tcPr marL="0" marR="0" marT="5355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5"/>
                        </a:spcBef>
                      </a:pPr>
                      <a:r>
                        <a:rPr sz="1100" b="1" dirty="0">
                          <a:latin typeface="Century Gothic"/>
                          <a:cs typeface="Century Gothic"/>
                        </a:rPr>
                        <a:t>3</a:t>
                      </a:r>
                    </a:p>
                  </a:txBody>
                  <a:tcPr marL="0" marR="0" marT="5355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5"/>
                        </a:spcBef>
                      </a:pPr>
                      <a:r>
                        <a:rPr sz="1100" b="1" dirty="0">
                          <a:latin typeface="Century Gothic"/>
                          <a:cs typeface="Century Gothic"/>
                        </a:rPr>
                        <a:t>2</a:t>
                      </a:r>
                    </a:p>
                  </a:txBody>
                  <a:tcPr marL="0" marR="0" marT="5355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5"/>
                        </a:spcBef>
                      </a:pPr>
                      <a:r>
                        <a:rPr sz="1100" b="1" dirty="0">
                          <a:latin typeface="Century Gothic"/>
                          <a:cs typeface="Century Gothic"/>
                        </a:rPr>
                        <a:t>-</a:t>
                      </a:r>
                    </a:p>
                  </a:txBody>
                  <a:tcPr marL="0" marR="0" marT="5355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5"/>
                        </a:spcBef>
                      </a:pPr>
                      <a:r>
                        <a:rPr sz="1100" b="1" dirty="0">
                          <a:latin typeface="Century Gothic"/>
                          <a:cs typeface="Century Gothic"/>
                        </a:rPr>
                        <a:t>-</a:t>
                      </a:r>
                    </a:p>
                  </a:txBody>
                  <a:tcPr marL="0" marR="0" marT="5355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5"/>
                        </a:spcBef>
                      </a:pPr>
                      <a:r>
                        <a:rPr sz="1100" b="1" dirty="0">
                          <a:latin typeface="Century Gothic"/>
                          <a:cs typeface="Century Gothic"/>
                        </a:rPr>
                        <a:t>1</a:t>
                      </a:r>
                    </a:p>
                  </a:txBody>
                  <a:tcPr marL="0" marR="0" marT="5355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5"/>
                        </a:spcBef>
                      </a:pPr>
                      <a:r>
                        <a:rPr sz="1100" b="1" dirty="0">
                          <a:latin typeface="Century Gothic"/>
                          <a:cs typeface="Century Gothic"/>
                        </a:rPr>
                        <a:t>-</a:t>
                      </a:r>
                    </a:p>
                  </a:txBody>
                  <a:tcPr marL="0" marR="0" marT="5355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5"/>
                        </a:spcBef>
                      </a:pPr>
                      <a:r>
                        <a:rPr sz="1100" b="1" dirty="0">
                          <a:latin typeface="Century Gothic"/>
                          <a:cs typeface="Century Gothic"/>
                        </a:rPr>
                        <a:t>-</a:t>
                      </a:r>
                    </a:p>
                  </a:txBody>
                  <a:tcPr marL="0" marR="0" marT="5355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5"/>
                        </a:spcBef>
                      </a:pPr>
                      <a:r>
                        <a:rPr sz="1100" b="1" dirty="0">
                          <a:latin typeface="Century Gothic"/>
                          <a:cs typeface="Century Gothic"/>
                        </a:rPr>
                        <a:t>-</a:t>
                      </a:r>
                    </a:p>
                  </a:txBody>
                  <a:tcPr marL="0" marR="0" marT="5355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5"/>
                        </a:spcBef>
                      </a:pPr>
                      <a:r>
                        <a:rPr sz="1100" b="1" dirty="0">
                          <a:latin typeface="Century Gothic"/>
                          <a:cs typeface="Century Gothic"/>
                        </a:rPr>
                        <a:t>3</a:t>
                      </a:r>
                    </a:p>
                  </a:txBody>
                  <a:tcPr marL="0" marR="0" marT="5355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5"/>
                        </a:spcBef>
                      </a:pPr>
                      <a:r>
                        <a:rPr sz="1100" b="1" dirty="0">
                          <a:latin typeface="Century Gothic"/>
                          <a:cs typeface="Century Gothic"/>
                        </a:rPr>
                        <a:t>3</a:t>
                      </a:r>
                    </a:p>
                  </a:txBody>
                  <a:tcPr marL="0" marR="0" marT="5355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5"/>
                        </a:spcBef>
                      </a:pPr>
                      <a:r>
                        <a:rPr sz="1100" b="1" dirty="0">
                          <a:latin typeface="Century Gothic"/>
                          <a:cs typeface="Century Gothic"/>
                        </a:rPr>
                        <a:t>1</a:t>
                      </a:r>
                    </a:p>
                  </a:txBody>
                  <a:tcPr marL="0" marR="0" marT="5355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extLst>
                  <a:ext uri="{0D108BD9-81ED-4DB2-BD59-A6C34878D82A}">
                    <a16:rowId xmlns="" xmlns:a16="http://schemas.microsoft.com/office/drawing/2014/main" val="10004"/>
                  </a:ext>
                </a:extLst>
              </a:tr>
              <a:tr h="251517">
                <a:tc vMerge="1">
                  <a:txBody>
                    <a:bodyPr/>
                    <a:lstStyle/>
                    <a:p>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EFE8E6"/>
                    </a:solidFill>
                  </a:tcPr>
                </a:tc>
                <a:tc>
                  <a:txBody>
                    <a:bodyPr/>
                    <a:lstStyle/>
                    <a:p>
                      <a:pPr marL="4445">
                        <a:lnSpc>
                          <a:spcPct val="100000"/>
                        </a:lnSpc>
                        <a:spcBef>
                          <a:spcPts val="580"/>
                        </a:spcBef>
                      </a:pPr>
                      <a:r>
                        <a:rPr sz="1000" b="1" spc="-5" dirty="0">
                          <a:latin typeface="Century Gothic"/>
                          <a:cs typeface="Century Gothic"/>
                        </a:rPr>
                        <a:t>C301.5</a:t>
                      </a:r>
                      <a:endParaRPr sz="1000" b="1" dirty="0">
                        <a:latin typeface="Century Gothic"/>
                        <a:cs typeface="Century Gothic"/>
                      </a:endParaRPr>
                    </a:p>
                  </a:txBody>
                  <a:tcPr marL="0" marR="0" marT="6679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580"/>
                        </a:spcBef>
                      </a:pPr>
                      <a:r>
                        <a:rPr sz="1000" b="1" spc="-5" dirty="0">
                          <a:latin typeface="Century Gothic"/>
                          <a:cs typeface="Century Gothic"/>
                        </a:rPr>
                        <a:t>2.4</a:t>
                      </a:r>
                      <a:endParaRPr sz="1000" b="1" dirty="0">
                        <a:latin typeface="Century Gothic"/>
                        <a:cs typeface="Century Gothic"/>
                      </a:endParaRPr>
                    </a:p>
                  </a:txBody>
                  <a:tcPr marL="0" marR="0" marT="6679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1</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2</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3</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3</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3</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1</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1</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1</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3</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3</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1</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extLst>
                  <a:ext uri="{0D108BD9-81ED-4DB2-BD59-A6C34878D82A}">
                    <a16:rowId xmlns="" xmlns:a16="http://schemas.microsoft.com/office/drawing/2014/main" val="10005"/>
                  </a:ext>
                </a:extLst>
              </a:tr>
              <a:tr h="268681">
                <a:tc vMerge="1">
                  <a:txBody>
                    <a:bodyPr/>
                    <a:lstStyle/>
                    <a:p>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EFE8E6"/>
                    </a:solidFill>
                  </a:tcPr>
                </a:tc>
                <a:tc>
                  <a:txBody>
                    <a:bodyPr/>
                    <a:lstStyle/>
                    <a:p>
                      <a:pPr marL="4445">
                        <a:lnSpc>
                          <a:spcPct val="100000"/>
                        </a:lnSpc>
                        <a:spcBef>
                          <a:spcPts val="580"/>
                        </a:spcBef>
                      </a:pPr>
                      <a:r>
                        <a:rPr sz="1000" b="1" spc="-5" dirty="0">
                          <a:latin typeface="Century Gothic"/>
                          <a:cs typeface="Century Gothic"/>
                        </a:rPr>
                        <a:t>C301.6</a:t>
                      </a:r>
                      <a:endParaRPr sz="1000" b="1" dirty="0">
                        <a:latin typeface="Century Gothic"/>
                        <a:cs typeface="Century Gothic"/>
                      </a:endParaRPr>
                    </a:p>
                  </a:txBody>
                  <a:tcPr marL="0" marR="0" marT="6679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580"/>
                        </a:spcBef>
                      </a:pPr>
                      <a:r>
                        <a:rPr sz="1000" b="1" spc="-5" dirty="0">
                          <a:latin typeface="Century Gothic"/>
                          <a:cs typeface="Century Gothic"/>
                        </a:rPr>
                        <a:t>2.7</a:t>
                      </a:r>
                      <a:endParaRPr sz="1000" b="1" dirty="0">
                        <a:latin typeface="Century Gothic"/>
                        <a:cs typeface="Century Gothic"/>
                      </a:endParaRPr>
                    </a:p>
                  </a:txBody>
                  <a:tcPr marL="0" marR="0" marT="6679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1</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2</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3</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3</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3</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2</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1</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2</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1</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3</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3</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1</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extLst>
                  <a:ext uri="{0D108BD9-81ED-4DB2-BD59-A6C34878D82A}">
                    <a16:rowId xmlns="" xmlns:a16="http://schemas.microsoft.com/office/drawing/2014/main" val="10006"/>
                  </a:ext>
                </a:extLst>
              </a:tr>
              <a:tr h="251517">
                <a:tc rowSpan="6">
                  <a:txBody>
                    <a:bodyPr/>
                    <a:lstStyle/>
                    <a:p>
                      <a:pPr>
                        <a:lnSpc>
                          <a:spcPct val="100000"/>
                        </a:lnSpc>
                      </a:pPr>
                      <a:endParaRPr sz="1300" b="1" dirty="0">
                        <a:latin typeface="Times New Roman"/>
                        <a:cs typeface="Times New Roman"/>
                      </a:endParaRPr>
                    </a:p>
                    <a:p>
                      <a:pPr>
                        <a:lnSpc>
                          <a:spcPct val="100000"/>
                        </a:lnSpc>
                      </a:pPr>
                      <a:endParaRPr sz="1300" b="1" dirty="0">
                        <a:latin typeface="Times New Roman"/>
                        <a:cs typeface="Times New Roman"/>
                      </a:endParaRPr>
                    </a:p>
                    <a:p>
                      <a:pPr>
                        <a:lnSpc>
                          <a:spcPct val="100000"/>
                        </a:lnSpc>
                      </a:pPr>
                      <a:endParaRPr sz="1300" b="1" dirty="0">
                        <a:latin typeface="Times New Roman"/>
                        <a:cs typeface="Times New Roman"/>
                      </a:endParaRPr>
                    </a:p>
                    <a:p>
                      <a:pPr>
                        <a:lnSpc>
                          <a:spcPct val="100000"/>
                        </a:lnSpc>
                      </a:pPr>
                      <a:endParaRPr sz="1300" b="1" dirty="0">
                        <a:latin typeface="Times New Roman"/>
                        <a:cs typeface="Times New Roman"/>
                      </a:endParaRPr>
                    </a:p>
                    <a:p>
                      <a:pPr>
                        <a:lnSpc>
                          <a:spcPct val="100000"/>
                        </a:lnSpc>
                      </a:pPr>
                      <a:endParaRPr sz="1300" b="1" dirty="0">
                        <a:latin typeface="Times New Roman"/>
                        <a:cs typeface="Times New Roman"/>
                      </a:endParaRPr>
                    </a:p>
                    <a:p>
                      <a:pPr>
                        <a:lnSpc>
                          <a:spcPct val="100000"/>
                        </a:lnSpc>
                        <a:spcBef>
                          <a:spcPts val="20"/>
                        </a:spcBef>
                      </a:pPr>
                      <a:endParaRPr sz="1600" b="1" dirty="0">
                        <a:latin typeface="Times New Roman"/>
                        <a:cs typeface="Times New Roman"/>
                      </a:endParaRPr>
                    </a:p>
                    <a:p>
                      <a:pPr marL="4445" marR="80010">
                        <a:lnSpc>
                          <a:spcPts val="1370"/>
                        </a:lnSpc>
                        <a:spcBef>
                          <a:spcPts val="5"/>
                        </a:spcBef>
                      </a:pPr>
                      <a:r>
                        <a:rPr sz="1000" b="1" spc="-5" dirty="0">
                          <a:latin typeface="Century Gothic"/>
                          <a:cs typeface="Century Gothic"/>
                        </a:rPr>
                        <a:t>C3  02</a:t>
                      </a:r>
                      <a:endParaRPr sz="1000" b="1" dirty="0">
                        <a:latin typeface="Century Gothic"/>
                        <a:cs typeface="Century Gothic"/>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marL="4445">
                        <a:lnSpc>
                          <a:spcPct val="100000"/>
                        </a:lnSpc>
                        <a:spcBef>
                          <a:spcPts val="580"/>
                        </a:spcBef>
                      </a:pPr>
                      <a:r>
                        <a:rPr sz="1000" b="1" spc="-5" dirty="0">
                          <a:latin typeface="Century Gothic"/>
                          <a:cs typeface="Century Gothic"/>
                        </a:rPr>
                        <a:t>C302.1</a:t>
                      </a:r>
                      <a:endParaRPr sz="1000" b="1" dirty="0">
                        <a:latin typeface="Century Gothic"/>
                        <a:cs typeface="Century Gothic"/>
                      </a:endParaRPr>
                    </a:p>
                  </a:txBody>
                  <a:tcPr marL="0" marR="0" marT="6679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580"/>
                        </a:spcBef>
                      </a:pPr>
                      <a:r>
                        <a:rPr sz="1000" b="1" spc="-5" dirty="0">
                          <a:latin typeface="Century Gothic"/>
                          <a:cs typeface="Century Gothic"/>
                        </a:rPr>
                        <a:t>1.8</a:t>
                      </a:r>
                      <a:endParaRPr sz="1000" b="1" dirty="0">
                        <a:latin typeface="Century Gothic"/>
                        <a:cs typeface="Century Gothic"/>
                      </a:endParaRPr>
                    </a:p>
                  </a:txBody>
                  <a:tcPr marL="0" marR="0" marT="6679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1</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2</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1</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3</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extLst>
                  <a:ext uri="{0D108BD9-81ED-4DB2-BD59-A6C34878D82A}">
                    <a16:rowId xmlns="" xmlns:a16="http://schemas.microsoft.com/office/drawing/2014/main" val="10007"/>
                  </a:ext>
                </a:extLst>
              </a:tr>
              <a:tr h="251517">
                <a:tc vMerge="1">
                  <a:txBody>
                    <a:bodyPr/>
                    <a:lstStyle/>
                    <a:p>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EFE8E6"/>
                    </a:solidFill>
                  </a:tcPr>
                </a:tc>
                <a:tc>
                  <a:txBody>
                    <a:bodyPr/>
                    <a:lstStyle/>
                    <a:p>
                      <a:pPr marL="4445">
                        <a:lnSpc>
                          <a:spcPct val="100000"/>
                        </a:lnSpc>
                        <a:spcBef>
                          <a:spcPts val="585"/>
                        </a:spcBef>
                      </a:pPr>
                      <a:r>
                        <a:rPr sz="1000" b="1" spc="-5" dirty="0">
                          <a:latin typeface="Century Gothic"/>
                          <a:cs typeface="Century Gothic"/>
                        </a:rPr>
                        <a:t>C302.2</a:t>
                      </a:r>
                      <a:endParaRPr sz="1000" b="1" dirty="0">
                        <a:latin typeface="Century Gothic"/>
                        <a:cs typeface="Century Gothic"/>
                      </a:endParaRPr>
                    </a:p>
                  </a:txBody>
                  <a:tcPr marL="0" marR="0" marT="6737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585"/>
                        </a:spcBef>
                      </a:pPr>
                      <a:r>
                        <a:rPr sz="1000" b="1" spc="-5" dirty="0">
                          <a:latin typeface="Century Gothic"/>
                          <a:cs typeface="Century Gothic"/>
                        </a:rPr>
                        <a:t>1.9</a:t>
                      </a:r>
                      <a:endParaRPr sz="1000" b="1" dirty="0">
                        <a:latin typeface="Century Gothic"/>
                        <a:cs typeface="Century Gothic"/>
                      </a:endParaRPr>
                    </a:p>
                  </a:txBody>
                  <a:tcPr marL="0" marR="0" marT="6737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1</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2</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3</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extLst>
                  <a:ext uri="{0D108BD9-81ED-4DB2-BD59-A6C34878D82A}">
                    <a16:rowId xmlns="" xmlns:a16="http://schemas.microsoft.com/office/drawing/2014/main" val="10008"/>
                  </a:ext>
                </a:extLst>
              </a:tr>
              <a:tr h="251517">
                <a:tc vMerge="1">
                  <a:txBody>
                    <a:bodyPr/>
                    <a:lstStyle/>
                    <a:p>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EFE8E6"/>
                    </a:solidFill>
                  </a:tcPr>
                </a:tc>
                <a:tc>
                  <a:txBody>
                    <a:bodyPr/>
                    <a:lstStyle/>
                    <a:p>
                      <a:pPr marL="4445">
                        <a:lnSpc>
                          <a:spcPct val="100000"/>
                        </a:lnSpc>
                        <a:spcBef>
                          <a:spcPts val="585"/>
                        </a:spcBef>
                      </a:pPr>
                      <a:r>
                        <a:rPr sz="1000" b="1" spc="-5" dirty="0">
                          <a:latin typeface="Century Gothic"/>
                          <a:cs typeface="Century Gothic"/>
                        </a:rPr>
                        <a:t>C302.3</a:t>
                      </a:r>
                      <a:endParaRPr sz="1000" b="1" dirty="0">
                        <a:latin typeface="Century Gothic"/>
                        <a:cs typeface="Century Gothic"/>
                      </a:endParaRPr>
                    </a:p>
                  </a:txBody>
                  <a:tcPr marL="0" marR="0" marT="6737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585"/>
                        </a:spcBef>
                      </a:pPr>
                      <a:r>
                        <a:rPr sz="1000" b="1" spc="-5" dirty="0">
                          <a:latin typeface="Century Gothic"/>
                          <a:cs typeface="Century Gothic"/>
                        </a:rPr>
                        <a:t>1.7</a:t>
                      </a:r>
                      <a:endParaRPr sz="1000" b="1" dirty="0">
                        <a:latin typeface="Century Gothic"/>
                        <a:cs typeface="Century Gothic"/>
                      </a:endParaRPr>
                    </a:p>
                  </a:txBody>
                  <a:tcPr marL="0" marR="0" marT="6737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1</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2</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3</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extLst>
                  <a:ext uri="{0D108BD9-81ED-4DB2-BD59-A6C34878D82A}">
                    <a16:rowId xmlns="" xmlns:a16="http://schemas.microsoft.com/office/drawing/2014/main" val="10009"/>
                  </a:ext>
                </a:extLst>
              </a:tr>
              <a:tr h="251518">
                <a:tc vMerge="1">
                  <a:txBody>
                    <a:bodyPr/>
                    <a:lstStyle/>
                    <a:p>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EFE8E6"/>
                    </a:solidFill>
                  </a:tcPr>
                </a:tc>
                <a:tc>
                  <a:txBody>
                    <a:bodyPr/>
                    <a:lstStyle/>
                    <a:p>
                      <a:pPr marL="4445">
                        <a:lnSpc>
                          <a:spcPct val="100000"/>
                        </a:lnSpc>
                        <a:spcBef>
                          <a:spcPts val="585"/>
                        </a:spcBef>
                      </a:pPr>
                      <a:r>
                        <a:rPr sz="1000" b="1" spc="-5" dirty="0">
                          <a:latin typeface="Century Gothic"/>
                          <a:cs typeface="Century Gothic"/>
                        </a:rPr>
                        <a:t>C302.4</a:t>
                      </a:r>
                      <a:endParaRPr sz="1000" b="1" dirty="0">
                        <a:latin typeface="Century Gothic"/>
                        <a:cs typeface="Century Gothic"/>
                      </a:endParaRPr>
                    </a:p>
                  </a:txBody>
                  <a:tcPr marL="0" marR="0" marT="6737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585"/>
                        </a:spcBef>
                      </a:pPr>
                      <a:r>
                        <a:rPr sz="1000" b="1" spc="-5" dirty="0">
                          <a:latin typeface="Century Gothic"/>
                          <a:cs typeface="Century Gothic"/>
                        </a:rPr>
                        <a:t>2.7</a:t>
                      </a:r>
                      <a:endParaRPr sz="1000" b="1" dirty="0">
                        <a:latin typeface="Century Gothic"/>
                        <a:cs typeface="Century Gothic"/>
                      </a:endParaRPr>
                    </a:p>
                  </a:txBody>
                  <a:tcPr marL="0" marR="0" marT="67371"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1</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2</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3</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9"/>
                        </a:spcBef>
                      </a:pPr>
                      <a:r>
                        <a:rPr sz="1100" b="1" dirty="0">
                          <a:latin typeface="Century Gothic"/>
                          <a:cs typeface="Century Gothic"/>
                        </a:rPr>
                        <a:t>-</a:t>
                      </a:r>
                    </a:p>
                  </a:txBody>
                  <a:tcPr marL="0" marR="0" marT="52974"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extLst>
                  <a:ext uri="{0D108BD9-81ED-4DB2-BD59-A6C34878D82A}">
                    <a16:rowId xmlns="" xmlns:a16="http://schemas.microsoft.com/office/drawing/2014/main" val="10010"/>
                  </a:ext>
                </a:extLst>
              </a:tr>
              <a:tr h="252900">
                <a:tc vMerge="1">
                  <a:txBody>
                    <a:bodyPr/>
                    <a:lstStyle/>
                    <a:p>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EFE8E6"/>
                    </a:solidFill>
                  </a:tcPr>
                </a:tc>
                <a:tc>
                  <a:txBody>
                    <a:bodyPr/>
                    <a:lstStyle/>
                    <a:p>
                      <a:pPr marL="4445">
                        <a:lnSpc>
                          <a:spcPct val="100000"/>
                        </a:lnSpc>
                        <a:spcBef>
                          <a:spcPts val="590"/>
                        </a:spcBef>
                      </a:pPr>
                      <a:r>
                        <a:rPr sz="1000" b="1" spc="-5" dirty="0">
                          <a:latin typeface="Century Gothic"/>
                          <a:cs typeface="Century Gothic"/>
                        </a:rPr>
                        <a:t>C302.5</a:t>
                      </a:r>
                      <a:endParaRPr sz="1000" b="1" dirty="0">
                        <a:latin typeface="Century Gothic"/>
                        <a:cs typeface="Century Gothic"/>
                      </a:endParaRPr>
                    </a:p>
                  </a:txBody>
                  <a:tcPr marL="0" marR="0" marT="67947"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590"/>
                        </a:spcBef>
                      </a:pPr>
                      <a:r>
                        <a:rPr sz="1000" b="1" spc="-5" dirty="0">
                          <a:latin typeface="Century Gothic"/>
                          <a:cs typeface="Century Gothic"/>
                        </a:rPr>
                        <a:t>2.1</a:t>
                      </a:r>
                      <a:endParaRPr sz="1000" b="1" dirty="0">
                        <a:latin typeface="Century Gothic"/>
                        <a:cs typeface="Century Gothic"/>
                      </a:endParaRPr>
                    </a:p>
                  </a:txBody>
                  <a:tcPr marL="0" marR="0" marT="67947"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4"/>
                        </a:spcBef>
                      </a:pPr>
                      <a:r>
                        <a:rPr sz="1100" b="1" dirty="0">
                          <a:latin typeface="Century Gothic"/>
                          <a:cs typeface="Century Gothic"/>
                        </a:rPr>
                        <a:t>-</a:t>
                      </a:r>
                    </a:p>
                  </a:txBody>
                  <a:tcPr marL="0" marR="0" marT="5355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4"/>
                        </a:spcBef>
                      </a:pPr>
                      <a:r>
                        <a:rPr sz="1100" b="1" dirty="0">
                          <a:latin typeface="Century Gothic"/>
                          <a:cs typeface="Century Gothic"/>
                        </a:rPr>
                        <a:t>-</a:t>
                      </a:r>
                    </a:p>
                  </a:txBody>
                  <a:tcPr marL="0" marR="0" marT="5355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4"/>
                        </a:spcBef>
                      </a:pPr>
                      <a:r>
                        <a:rPr sz="1100" b="1" dirty="0">
                          <a:latin typeface="Century Gothic"/>
                          <a:cs typeface="Century Gothic"/>
                        </a:rPr>
                        <a:t>-</a:t>
                      </a:r>
                    </a:p>
                  </a:txBody>
                  <a:tcPr marL="0" marR="0" marT="5355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4"/>
                        </a:spcBef>
                      </a:pPr>
                      <a:r>
                        <a:rPr sz="1100" b="1" dirty="0">
                          <a:latin typeface="Century Gothic"/>
                          <a:cs typeface="Century Gothic"/>
                        </a:rPr>
                        <a:t>-</a:t>
                      </a:r>
                    </a:p>
                  </a:txBody>
                  <a:tcPr marL="0" marR="0" marT="5355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4"/>
                        </a:spcBef>
                      </a:pPr>
                      <a:r>
                        <a:rPr sz="1100" b="1" dirty="0">
                          <a:latin typeface="Century Gothic"/>
                          <a:cs typeface="Century Gothic"/>
                        </a:rPr>
                        <a:t>-</a:t>
                      </a:r>
                    </a:p>
                  </a:txBody>
                  <a:tcPr marL="0" marR="0" marT="5355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4"/>
                        </a:spcBef>
                      </a:pPr>
                      <a:r>
                        <a:rPr sz="1100" b="1" dirty="0">
                          <a:latin typeface="Century Gothic"/>
                          <a:cs typeface="Century Gothic"/>
                        </a:rPr>
                        <a:t>-</a:t>
                      </a:r>
                    </a:p>
                  </a:txBody>
                  <a:tcPr marL="0" marR="0" marT="5355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4"/>
                        </a:spcBef>
                      </a:pPr>
                      <a:r>
                        <a:rPr sz="1100" b="1" dirty="0">
                          <a:latin typeface="Century Gothic"/>
                          <a:cs typeface="Century Gothic"/>
                        </a:rPr>
                        <a:t>1</a:t>
                      </a:r>
                    </a:p>
                  </a:txBody>
                  <a:tcPr marL="0" marR="0" marT="5355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4"/>
                        </a:spcBef>
                      </a:pPr>
                      <a:r>
                        <a:rPr sz="1100" b="1" dirty="0">
                          <a:latin typeface="Century Gothic"/>
                          <a:cs typeface="Century Gothic"/>
                        </a:rPr>
                        <a:t>-</a:t>
                      </a:r>
                    </a:p>
                  </a:txBody>
                  <a:tcPr marL="0" marR="0" marT="5355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4"/>
                        </a:spcBef>
                      </a:pPr>
                      <a:r>
                        <a:rPr sz="1100" b="1" dirty="0">
                          <a:latin typeface="Century Gothic"/>
                          <a:cs typeface="Century Gothic"/>
                        </a:rPr>
                        <a:t>2</a:t>
                      </a:r>
                    </a:p>
                  </a:txBody>
                  <a:tcPr marL="0" marR="0" marT="5355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4"/>
                        </a:spcBef>
                      </a:pPr>
                      <a:r>
                        <a:rPr sz="1100" b="1" dirty="0">
                          <a:latin typeface="Century Gothic"/>
                          <a:cs typeface="Century Gothic"/>
                        </a:rPr>
                        <a:t>-</a:t>
                      </a:r>
                    </a:p>
                  </a:txBody>
                  <a:tcPr marL="0" marR="0" marT="5355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4"/>
                        </a:spcBef>
                      </a:pPr>
                      <a:r>
                        <a:rPr sz="1100" b="1" dirty="0">
                          <a:latin typeface="Century Gothic"/>
                          <a:cs typeface="Century Gothic"/>
                        </a:rPr>
                        <a:t>3</a:t>
                      </a:r>
                    </a:p>
                  </a:txBody>
                  <a:tcPr marL="0" marR="0" marT="5355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4"/>
                        </a:spcBef>
                      </a:pPr>
                      <a:r>
                        <a:rPr sz="1100" b="1" dirty="0">
                          <a:latin typeface="Century Gothic"/>
                          <a:cs typeface="Century Gothic"/>
                        </a:rPr>
                        <a:t>-</a:t>
                      </a:r>
                    </a:p>
                  </a:txBody>
                  <a:tcPr marL="0" marR="0" marT="5355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4"/>
                        </a:spcBef>
                      </a:pPr>
                      <a:r>
                        <a:rPr sz="1100" b="1" dirty="0">
                          <a:latin typeface="Century Gothic"/>
                          <a:cs typeface="Century Gothic"/>
                        </a:rPr>
                        <a:t>-</a:t>
                      </a:r>
                    </a:p>
                  </a:txBody>
                  <a:tcPr marL="0" marR="0" marT="5355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4"/>
                        </a:spcBef>
                      </a:pPr>
                      <a:r>
                        <a:rPr sz="1100" b="1" dirty="0">
                          <a:latin typeface="Century Gothic"/>
                          <a:cs typeface="Century Gothic"/>
                        </a:rPr>
                        <a:t>-</a:t>
                      </a:r>
                    </a:p>
                  </a:txBody>
                  <a:tcPr marL="0" marR="0" marT="5355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64"/>
                        </a:spcBef>
                      </a:pPr>
                      <a:r>
                        <a:rPr sz="1100" b="1" dirty="0">
                          <a:latin typeface="Century Gothic"/>
                          <a:cs typeface="Century Gothic"/>
                        </a:rPr>
                        <a:t>-</a:t>
                      </a:r>
                    </a:p>
                  </a:txBody>
                  <a:tcPr marL="0" marR="0" marT="5355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extLst>
                  <a:ext uri="{0D108BD9-81ED-4DB2-BD59-A6C34878D82A}">
                    <a16:rowId xmlns="" xmlns:a16="http://schemas.microsoft.com/office/drawing/2014/main" val="10011"/>
                  </a:ext>
                </a:extLst>
              </a:tr>
              <a:tr h="268680">
                <a:tc vMerge="1">
                  <a:txBody>
                    <a:bodyPr/>
                    <a:lstStyle/>
                    <a:p>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EFE8E6"/>
                    </a:solidFill>
                  </a:tcPr>
                </a:tc>
                <a:tc>
                  <a:txBody>
                    <a:bodyPr/>
                    <a:lstStyle/>
                    <a:p>
                      <a:pPr marL="4445">
                        <a:lnSpc>
                          <a:spcPct val="100000"/>
                        </a:lnSpc>
                        <a:spcBef>
                          <a:spcPts val="575"/>
                        </a:spcBef>
                      </a:pPr>
                      <a:r>
                        <a:rPr sz="1000" b="1" spc="-5" dirty="0">
                          <a:latin typeface="Century Gothic"/>
                          <a:cs typeface="Century Gothic"/>
                        </a:rPr>
                        <a:t>C302.6</a:t>
                      </a:r>
                      <a:endParaRPr sz="1000" b="1" dirty="0">
                        <a:latin typeface="Century Gothic"/>
                        <a:cs typeface="Century Gothic"/>
                      </a:endParaRPr>
                    </a:p>
                  </a:txBody>
                  <a:tcPr marL="0" marR="0" marT="6621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575"/>
                        </a:spcBef>
                      </a:pPr>
                      <a:r>
                        <a:rPr sz="1000" b="1" spc="-5" dirty="0">
                          <a:latin typeface="Century Gothic"/>
                          <a:cs typeface="Century Gothic"/>
                        </a:rPr>
                        <a:t>1.4</a:t>
                      </a:r>
                      <a:endParaRPr sz="1000" b="1" dirty="0">
                        <a:latin typeface="Century Gothic"/>
                        <a:cs typeface="Century Gothic"/>
                      </a:endParaRPr>
                    </a:p>
                  </a:txBody>
                  <a:tcPr marL="0" marR="0" marT="6621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1</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2</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3</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gn="ctr">
                        <a:lnSpc>
                          <a:spcPct val="100000"/>
                        </a:lnSpc>
                        <a:spcBef>
                          <a:spcPts val="455"/>
                        </a:spcBef>
                      </a:pPr>
                      <a:r>
                        <a:rPr sz="1100" b="1" dirty="0">
                          <a:latin typeface="Century Gothic"/>
                          <a:cs typeface="Century Gothic"/>
                        </a:rPr>
                        <a:t>-</a:t>
                      </a:r>
                    </a:p>
                  </a:txBody>
                  <a:tcPr marL="0" marR="0" marT="52399"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extLst>
                  <a:ext uri="{0D108BD9-81ED-4DB2-BD59-A6C34878D82A}">
                    <a16:rowId xmlns="" xmlns:a16="http://schemas.microsoft.com/office/drawing/2014/main" val="10012"/>
                  </a:ext>
                </a:extLst>
              </a:tr>
              <a:tr h="793247">
                <a:tc>
                  <a:txBody>
                    <a:bodyPr/>
                    <a:lstStyle/>
                    <a:p>
                      <a:pPr>
                        <a:lnSpc>
                          <a:spcPct val="100000"/>
                        </a:lnSpc>
                      </a:pPr>
                      <a:endParaRPr sz="1300" b="1" dirty="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pPr>
                      <a:endParaRPr sz="1300" b="1" dirty="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spcBef>
                          <a:spcPts val="15"/>
                        </a:spcBef>
                      </a:pPr>
                      <a:endParaRPr sz="1000" b="1" dirty="0">
                        <a:latin typeface="Times New Roman"/>
                        <a:cs typeface="Times New Roman"/>
                      </a:endParaRPr>
                    </a:p>
                    <a:p>
                      <a:pPr marL="5080" marR="35560">
                        <a:lnSpc>
                          <a:spcPct val="99700"/>
                        </a:lnSpc>
                      </a:pPr>
                      <a:r>
                        <a:rPr sz="1000" b="1" dirty="0">
                          <a:latin typeface="Century Gothic"/>
                          <a:cs typeface="Century Gothic"/>
                        </a:rPr>
                        <a:t>Program  </a:t>
                      </a:r>
                      <a:r>
                        <a:rPr sz="1000" b="1" spc="-5" dirty="0">
                          <a:latin typeface="Century Gothic"/>
                          <a:cs typeface="Century Gothic"/>
                        </a:rPr>
                        <a:t>Outcome  </a:t>
                      </a:r>
                      <a:r>
                        <a:rPr sz="1000" b="1" spc="-30" dirty="0">
                          <a:latin typeface="Century Gothic"/>
                          <a:cs typeface="Century Gothic"/>
                        </a:rPr>
                        <a:t>A</a:t>
                      </a:r>
                      <a:r>
                        <a:rPr sz="1000" b="1" spc="-5" dirty="0">
                          <a:latin typeface="Century Gothic"/>
                          <a:cs typeface="Century Gothic"/>
                        </a:rPr>
                        <a:t>tt</a:t>
                      </a:r>
                      <a:r>
                        <a:rPr sz="1000" b="1" dirty="0">
                          <a:latin typeface="Century Gothic"/>
                          <a:cs typeface="Century Gothic"/>
                        </a:rPr>
                        <a:t>a</a:t>
                      </a:r>
                      <a:r>
                        <a:rPr sz="1000" b="1" spc="5" dirty="0">
                          <a:latin typeface="Century Gothic"/>
                          <a:cs typeface="Century Gothic"/>
                        </a:rPr>
                        <a:t>i</a:t>
                      </a:r>
                      <a:r>
                        <a:rPr sz="1000" b="1" spc="-5" dirty="0">
                          <a:latin typeface="Century Gothic"/>
                          <a:cs typeface="Century Gothic"/>
                        </a:rPr>
                        <a:t>nm</a:t>
                      </a:r>
                      <a:r>
                        <a:rPr sz="1000" b="1" dirty="0">
                          <a:latin typeface="Century Gothic"/>
                          <a:cs typeface="Century Gothic"/>
                        </a:rPr>
                        <a:t>en  t</a:t>
                      </a:r>
                    </a:p>
                  </a:txBody>
                  <a:tcPr marL="0" marR="0" marT="1727"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pPr>
                      <a:endParaRPr sz="1500" b="1" dirty="0">
                        <a:latin typeface="Times New Roman"/>
                        <a:cs typeface="Times New Roman"/>
                      </a:endParaRPr>
                    </a:p>
                    <a:p>
                      <a:pPr>
                        <a:lnSpc>
                          <a:spcPct val="100000"/>
                        </a:lnSpc>
                      </a:pPr>
                      <a:endParaRPr sz="1500" b="1" dirty="0">
                        <a:latin typeface="Times New Roman"/>
                        <a:cs typeface="Times New Roman"/>
                      </a:endParaRPr>
                    </a:p>
                    <a:p>
                      <a:pPr algn="ctr">
                        <a:lnSpc>
                          <a:spcPct val="100000"/>
                        </a:lnSpc>
                        <a:spcBef>
                          <a:spcPts val="1350"/>
                        </a:spcBef>
                      </a:pPr>
                      <a:r>
                        <a:rPr sz="1200" b="1" dirty="0">
                          <a:latin typeface="Century Gothic"/>
                          <a:cs typeface="Century Gothic"/>
                        </a:rPr>
                        <a:t>2.27</a:t>
                      </a: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pPr>
                      <a:endParaRPr sz="1500" b="1" dirty="0">
                        <a:latin typeface="Times New Roman"/>
                        <a:cs typeface="Times New Roman"/>
                      </a:endParaRPr>
                    </a:p>
                    <a:p>
                      <a:pPr>
                        <a:lnSpc>
                          <a:spcPct val="100000"/>
                        </a:lnSpc>
                      </a:pPr>
                      <a:endParaRPr sz="1500" b="1" dirty="0">
                        <a:latin typeface="Times New Roman"/>
                        <a:cs typeface="Times New Roman"/>
                      </a:endParaRPr>
                    </a:p>
                    <a:p>
                      <a:pPr algn="ctr">
                        <a:lnSpc>
                          <a:spcPct val="100000"/>
                        </a:lnSpc>
                        <a:spcBef>
                          <a:spcPts val="1350"/>
                        </a:spcBef>
                      </a:pPr>
                      <a:r>
                        <a:rPr sz="1200" b="1" dirty="0">
                          <a:latin typeface="Century Gothic"/>
                          <a:cs typeface="Century Gothic"/>
                        </a:rPr>
                        <a:t>2.34</a:t>
                      </a: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pPr>
                      <a:endParaRPr sz="1500" b="1" dirty="0">
                        <a:latin typeface="Times New Roman"/>
                        <a:cs typeface="Times New Roman"/>
                      </a:endParaRPr>
                    </a:p>
                    <a:p>
                      <a:pPr>
                        <a:lnSpc>
                          <a:spcPct val="100000"/>
                        </a:lnSpc>
                      </a:pPr>
                      <a:endParaRPr sz="1500" b="1" dirty="0">
                        <a:latin typeface="Times New Roman"/>
                        <a:cs typeface="Times New Roman"/>
                      </a:endParaRPr>
                    </a:p>
                    <a:p>
                      <a:pPr algn="ctr">
                        <a:lnSpc>
                          <a:spcPct val="100000"/>
                        </a:lnSpc>
                        <a:spcBef>
                          <a:spcPts val="1350"/>
                        </a:spcBef>
                      </a:pPr>
                      <a:r>
                        <a:rPr sz="1200" b="1" dirty="0">
                          <a:latin typeface="Century Gothic"/>
                          <a:cs typeface="Century Gothic"/>
                        </a:rPr>
                        <a:t>2.27</a:t>
                      </a: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pPr>
                      <a:endParaRPr sz="1500" b="1" dirty="0">
                        <a:latin typeface="Times New Roman"/>
                        <a:cs typeface="Times New Roman"/>
                      </a:endParaRPr>
                    </a:p>
                    <a:p>
                      <a:pPr>
                        <a:lnSpc>
                          <a:spcPct val="100000"/>
                        </a:lnSpc>
                      </a:pPr>
                      <a:endParaRPr sz="1500" b="1" dirty="0">
                        <a:latin typeface="Times New Roman"/>
                        <a:cs typeface="Times New Roman"/>
                      </a:endParaRPr>
                    </a:p>
                    <a:p>
                      <a:pPr algn="ctr">
                        <a:lnSpc>
                          <a:spcPct val="100000"/>
                        </a:lnSpc>
                        <a:spcBef>
                          <a:spcPts val="1350"/>
                        </a:spcBef>
                      </a:pPr>
                      <a:r>
                        <a:rPr sz="1200" b="1" dirty="0">
                          <a:latin typeface="Century Gothic"/>
                          <a:cs typeface="Century Gothic"/>
                        </a:rPr>
                        <a:t>2.33</a:t>
                      </a: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pPr>
                      <a:endParaRPr sz="1500" b="1" dirty="0">
                        <a:latin typeface="Times New Roman"/>
                        <a:cs typeface="Times New Roman"/>
                      </a:endParaRPr>
                    </a:p>
                    <a:p>
                      <a:pPr>
                        <a:lnSpc>
                          <a:spcPct val="100000"/>
                        </a:lnSpc>
                      </a:pPr>
                      <a:endParaRPr sz="1500" b="1" dirty="0">
                        <a:latin typeface="Times New Roman"/>
                        <a:cs typeface="Times New Roman"/>
                      </a:endParaRPr>
                    </a:p>
                    <a:p>
                      <a:pPr algn="ctr">
                        <a:lnSpc>
                          <a:spcPct val="100000"/>
                        </a:lnSpc>
                        <a:spcBef>
                          <a:spcPts val="1350"/>
                        </a:spcBef>
                      </a:pPr>
                      <a:r>
                        <a:rPr sz="1200" b="1" dirty="0">
                          <a:latin typeface="Century Gothic"/>
                          <a:cs typeface="Century Gothic"/>
                        </a:rPr>
                        <a:t>2.31</a:t>
                      </a: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pPr>
                      <a:endParaRPr sz="1500" b="1" dirty="0">
                        <a:latin typeface="Times New Roman"/>
                        <a:cs typeface="Times New Roman"/>
                      </a:endParaRPr>
                    </a:p>
                    <a:p>
                      <a:pPr>
                        <a:lnSpc>
                          <a:spcPct val="100000"/>
                        </a:lnSpc>
                      </a:pPr>
                      <a:endParaRPr sz="1500" b="1" dirty="0">
                        <a:latin typeface="Times New Roman"/>
                        <a:cs typeface="Times New Roman"/>
                      </a:endParaRPr>
                    </a:p>
                    <a:p>
                      <a:pPr algn="ctr">
                        <a:lnSpc>
                          <a:spcPct val="100000"/>
                        </a:lnSpc>
                        <a:spcBef>
                          <a:spcPts val="1350"/>
                        </a:spcBef>
                      </a:pPr>
                      <a:r>
                        <a:rPr sz="1200" b="1" dirty="0">
                          <a:latin typeface="Century Gothic"/>
                          <a:cs typeface="Century Gothic"/>
                        </a:rPr>
                        <a:t>2.33</a:t>
                      </a: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pPr>
                      <a:endParaRPr sz="1500" b="1" dirty="0">
                        <a:latin typeface="Times New Roman"/>
                        <a:cs typeface="Times New Roman"/>
                      </a:endParaRPr>
                    </a:p>
                    <a:p>
                      <a:pPr>
                        <a:lnSpc>
                          <a:spcPct val="100000"/>
                        </a:lnSpc>
                      </a:pPr>
                      <a:endParaRPr sz="1500" b="1" dirty="0">
                        <a:latin typeface="Times New Roman"/>
                        <a:cs typeface="Times New Roman"/>
                      </a:endParaRPr>
                    </a:p>
                    <a:p>
                      <a:pPr algn="ctr">
                        <a:lnSpc>
                          <a:spcPct val="100000"/>
                        </a:lnSpc>
                        <a:spcBef>
                          <a:spcPts val="1350"/>
                        </a:spcBef>
                      </a:pPr>
                      <a:r>
                        <a:rPr sz="1200" b="1" dirty="0">
                          <a:latin typeface="Century Gothic"/>
                          <a:cs typeface="Century Gothic"/>
                        </a:rPr>
                        <a:t>1.93</a:t>
                      </a: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pPr>
                      <a:endParaRPr sz="1500" b="1" dirty="0">
                        <a:latin typeface="Times New Roman"/>
                        <a:cs typeface="Times New Roman"/>
                      </a:endParaRPr>
                    </a:p>
                    <a:p>
                      <a:pPr>
                        <a:lnSpc>
                          <a:spcPct val="100000"/>
                        </a:lnSpc>
                      </a:pPr>
                      <a:endParaRPr sz="1500" b="1" dirty="0">
                        <a:latin typeface="Times New Roman"/>
                        <a:cs typeface="Times New Roman"/>
                      </a:endParaRPr>
                    </a:p>
                    <a:p>
                      <a:pPr algn="ctr">
                        <a:lnSpc>
                          <a:spcPct val="100000"/>
                        </a:lnSpc>
                        <a:spcBef>
                          <a:spcPts val="1350"/>
                        </a:spcBef>
                      </a:pPr>
                      <a:r>
                        <a:rPr sz="1200" b="1" dirty="0">
                          <a:latin typeface="Century Gothic"/>
                          <a:cs typeface="Century Gothic"/>
                        </a:rPr>
                        <a:t>1.95</a:t>
                      </a: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pPr>
                      <a:endParaRPr sz="1500" b="1" dirty="0">
                        <a:latin typeface="Times New Roman"/>
                        <a:cs typeface="Times New Roman"/>
                      </a:endParaRPr>
                    </a:p>
                    <a:p>
                      <a:pPr>
                        <a:lnSpc>
                          <a:spcPct val="100000"/>
                        </a:lnSpc>
                      </a:pPr>
                      <a:endParaRPr sz="1500" b="1" dirty="0">
                        <a:latin typeface="Times New Roman"/>
                        <a:cs typeface="Times New Roman"/>
                      </a:endParaRPr>
                    </a:p>
                    <a:p>
                      <a:pPr algn="ctr">
                        <a:lnSpc>
                          <a:spcPct val="100000"/>
                        </a:lnSpc>
                        <a:spcBef>
                          <a:spcPts val="1350"/>
                        </a:spcBef>
                      </a:pPr>
                      <a:r>
                        <a:rPr sz="1200" b="1" dirty="0">
                          <a:latin typeface="Century Gothic"/>
                          <a:cs typeface="Century Gothic"/>
                        </a:rPr>
                        <a:t>2.04</a:t>
                      </a: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pPr>
                      <a:endParaRPr sz="1500" b="1" dirty="0">
                        <a:latin typeface="Times New Roman"/>
                        <a:cs typeface="Times New Roman"/>
                      </a:endParaRPr>
                    </a:p>
                    <a:p>
                      <a:pPr>
                        <a:lnSpc>
                          <a:spcPct val="100000"/>
                        </a:lnSpc>
                      </a:pPr>
                      <a:endParaRPr sz="1500" b="1" dirty="0">
                        <a:latin typeface="Times New Roman"/>
                        <a:cs typeface="Times New Roman"/>
                      </a:endParaRPr>
                    </a:p>
                    <a:p>
                      <a:pPr algn="ctr">
                        <a:lnSpc>
                          <a:spcPct val="100000"/>
                        </a:lnSpc>
                        <a:spcBef>
                          <a:spcPts val="1350"/>
                        </a:spcBef>
                      </a:pPr>
                      <a:r>
                        <a:rPr sz="1200" b="1" dirty="0">
                          <a:latin typeface="Century Gothic"/>
                          <a:cs typeface="Century Gothic"/>
                        </a:rPr>
                        <a:t>2.40</a:t>
                      </a: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pPr>
                      <a:endParaRPr sz="1500" b="1" dirty="0">
                        <a:latin typeface="Times New Roman"/>
                        <a:cs typeface="Times New Roman"/>
                      </a:endParaRPr>
                    </a:p>
                    <a:p>
                      <a:pPr>
                        <a:lnSpc>
                          <a:spcPct val="100000"/>
                        </a:lnSpc>
                      </a:pPr>
                      <a:endParaRPr sz="1500" b="1" dirty="0">
                        <a:latin typeface="Times New Roman"/>
                        <a:cs typeface="Times New Roman"/>
                      </a:endParaRPr>
                    </a:p>
                    <a:p>
                      <a:pPr algn="ctr">
                        <a:lnSpc>
                          <a:spcPct val="100000"/>
                        </a:lnSpc>
                        <a:spcBef>
                          <a:spcPts val="1350"/>
                        </a:spcBef>
                      </a:pPr>
                      <a:r>
                        <a:rPr sz="1200" b="1" dirty="0">
                          <a:latin typeface="Century Gothic"/>
                          <a:cs typeface="Century Gothic"/>
                        </a:rPr>
                        <a:t>1.93</a:t>
                      </a: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pPr>
                      <a:endParaRPr sz="1500" b="1" dirty="0">
                        <a:latin typeface="Times New Roman"/>
                        <a:cs typeface="Times New Roman"/>
                      </a:endParaRPr>
                    </a:p>
                    <a:p>
                      <a:pPr>
                        <a:lnSpc>
                          <a:spcPct val="100000"/>
                        </a:lnSpc>
                      </a:pPr>
                      <a:endParaRPr sz="1500" b="1" dirty="0">
                        <a:latin typeface="Times New Roman"/>
                        <a:cs typeface="Times New Roman"/>
                      </a:endParaRPr>
                    </a:p>
                    <a:p>
                      <a:pPr algn="ctr">
                        <a:lnSpc>
                          <a:spcPct val="100000"/>
                        </a:lnSpc>
                        <a:spcBef>
                          <a:spcPts val="1350"/>
                        </a:spcBef>
                      </a:pPr>
                      <a:r>
                        <a:rPr sz="1200" b="1" dirty="0">
                          <a:latin typeface="Century Gothic"/>
                          <a:cs typeface="Century Gothic"/>
                        </a:rPr>
                        <a:t>2.55</a:t>
                      </a: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pPr>
                      <a:endParaRPr sz="1500" b="1" dirty="0">
                        <a:latin typeface="Times New Roman"/>
                        <a:cs typeface="Times New Roman"/>
                      </a:endParaRPr>
                    </a:p>
                    <a:p>
                      <a:pPr>
                        <a:lnSpc>
                          <a:spcPct val="100000"/>
                        </a:lnSpc>
                      </a:pPr>
                      <a:endParaRPr sz="1500" b="1" dirty="0">
                        <a:latin typeface="Times New Roman"/>
                        <a:cs typeface="Times New Roman"/>
                      </a:endParaRPr>
                    </a:p>
                    <a:p>
                      <a:pPr algn="ctr">
                        <a:lnSpc>
                          <a:spcPct val="100000"/>
                        </a:lnSpc>
                        <a:spcBef>
                          <a:spcPts val="1350"/>
                        </a:spcBef>
                      </a:pPr>
                      <a:r>
                        <a:rPr sz="1200" b="1" dirty="0">
                          <a:latin typeface="Century Gothic"/>
                          <a:cs typeface="Century Gothic"/>
                        </a:rPr>
                        <a:t>2.33</a:t>
                      </a: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pPr>
                      <a:endParaRPr sz="1500" b="1" dirty="0">
                        <a:latin typeface="Times New Roman"/>
                        <a:cs typeface="Times New Roman"/>
                      </a:endParaRPr>
                    </a:p>
                    <a:p>
                      <a:pPr>
                        <a:lnSpc>
                          <a:spcPct val="100000"/>
                        </a:lnSpc>
                      </a:pPr>
                      <a:endParaRPr sz="1500" b="1" dirty="0">
                        <a:latin typeface="Times New Roman"/>
                        <a:cs typeface="Times New Roman"/>
                      </a:endParaRPr>
                    </a:p>
                    <a:p>
                      <a:pPr algn="ctr">
                        <a:lnSpc>
                          <a:spcPct val="100000"/>
                        </a:lnSpc>
                        <a:spcBef>
                          <a:spcPts val="1350"/>
                        </a:spcBef>
                      </a:pPr>
                      <a:r>
                        <a:rPr sz="1200" b="1" dirty="0">
                          <a:latin typeface="Century Gothic"/>
                          <a:cs typeface="Century Gothic"/>
                        </a:rPr>
                        <a:t>2.33</a:t>
                      </a: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tc>
                  <a:txBody>
                    <a:bodyPr/>
                    <a:lstStyle/>
                    <a:p>
                      <a:pPr>
                        <a:lnSpc>
                          <a:spcPct val="100000"/>
                        </a:lnSpc>
                      </a:pPr>
                      <a:endParaRPr sz="1500" b="1" dirty="0">
                        <a:latin typeface="Times New Roman"/>
                        <a:cs typeface="Times New Roman"/>
                      </a:endParaRPr>
                    </a:p>
                    <a:p>
                      <a:pPr>
                        <a:lnSpc>
                          <a:spcPct val="100000"/>
                        </a:lnSpc>
                      </a:pPr>
                      <a:endParaRPr sz="1500" b="1" dirty="0">
                        <a:latin typeface="Times New Roman"/>
                        <a:cs typeface="Times New Roman"/>
                      </a:endParaRPr>
                    </a:p>
                    <a:p>
                      <a:pPr algn="ctr">
                        <a:lnSpc>
                          <a:spcPct val="100000"/>
                        </a:lnSpc>
                        <a:spcBef>
                          <a:spcPts val="1350"/>
                        </a:spcBef>
                      </a:pPr>
                      <a:r>
                        <a:rPr sz="1200" b="1" dirty="0">
                          <a:latin typeface="Century Gothic"/>
                          <a:cs typeface="Century Gothic"/>
                        </a:rPr>
                        <a:t>2.27</a:t>
                      </a: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noFill/>
                  </a:tcPr>
                </a:tc>
                <a:extLst>
                  <a:ext uri="{0D108BD9-81ED-4DB2-BD59-A6C34878D82A}">
                    <a16:rowId xmlns="" xmlns:a16="http://schemas.microsoft.com/office/drawing/2014/main" val="10013"/>
                  </a:ext>
                </a:extLst>
              </a:tr>
            </a:tbl>
          </a:graphicData>
        </a:graphic>
      </p:graphicFrame>
      <p:sp>
        <p:nvSpPr>
          <p:cNvPr id="4" name="object 4"/>
          <p:cNvSpPr txBox="1"/>
          <p:nvPr/>
        </p:nvSpPr>
        <p:spPr>
          <a:xfrm>
            <a:off x="1849017" y="6124769"/>
            <a:ext cx="7941691" cy="647056"/>
          </a:xfrm>
          <a:prstGeom prst="rect">
            <a:avLst/>
          </a:prstGeom>
        </p:spPr>
        <p:txBody>
          <a:bodyPr vert="horz" wrap="square" lIns="0" tIns="10941" rIns="0" bIns="0" rtlCol="0">
            <a:spAutoFit/>
          </a:bodyPr>
          <a:lstStyle/>
          <a:p>
            <a:pPr marL="11516" marR="4607" indent="548179">
              <a:spcBef>
                <a:spcPts val="86"/>
              </a:spcBef>
            </a:pPr>
            <a:r>
              <a:rPr lang="en-US" sz="1406" b="1" spc="-5" dirty="0">
                <a:latin typeface="Century Gothic"/>
                <a:cs typeface="Century Gothic"/>
              </a:rPr>
              <a:t>	</a:t>
            </a:r>
            <a:r>
              <a:rPr sz="1406" b="1" spc="-5" dirty="0">
                <a:latin typeface="Century Gothic"/>
                <a:cs typeface="Century Gothic"/>
              </a:rPr>
              <a:t>Here only 2 course are taken</a:t>
            </a:r>
            <a:r>
              <a:rPr lang="en-US" sz="1406" b="1" spc="-5" dirty="0">
                <a:latin typeface="Century Gothic"/>
                <a:cs typeface="Century Gothic"/>
              </a:rPr>
              <a:t>; </a:t>
            </a:r>
            <a:r>
              <a:rPr sz="1406" b="1" spc="-5" dirty="0">
                <a:latin typeface="Century Gothic"/>
                <a:cs typeface="Century Gothic"/>
              </a:rPr>
              <a:t>for actual calculations all courses to be taken  </a:t>
            </a:r>
            <a:r>
              <a:rPr lang="en-US" sz="1406" b="1" spc="-5" dirty="0">
                <a:latin typeface="Century Gothic"/>
                <a:cs typeface="Century Gothic"/>
              </a:rPr>
              <a:t>	</a:t>
            </a:r>
            <a:r>
              <a:rPr sz="1406" b="1" spc="-5" dirty="0">
                <a:latin typeface="Century Gothic"/>
                <a:cs typeface="Century Gothic"/>
              </a:rPr>
              <a:t>Calculation: PO1= (column </a:t>
            </a:r>
            <a:r>
              <a:rPr sz="1406" b="1" spc="-9" dirty="0">
                <a:latin typeface="Century Gothic"/>
                <a:cs typeface="Century Gothic"/>
              </a:rPr>
              <a:t>A* </a:t>
            </a:r>
            <a:r>
              <a:rPr sz="1406" b="1" spc="-5" dirty="0">
                <a:latin typeface="Century Gothic"/>
                <a:cs typeface="Century Gothic"/>
              </a:rPr>
              <a:t>Column B)/Sum(column</a:t>
            </a:r>
            <a:r>
              <a:rPr sz="1406" b="1" spc="-82" dirty="0">
                <a:latin typeface="Century Gothic"/>
                <a:cs typeface="Century Gothic"/>
              </a:rPr>
              <a:t> </a:t>
            </a:r>
            <a:r>
              <a:rPr sz="1406" b="1" spc="-5" dirty="0">
                <a:latin typeface="Century Gothic"/>
                <a:cs typeface="Century Gothic"/>
              </a:rPr>
              <a:t>B)</a:t>
            </a:r>
            <a:endParaRPr sz="1406" dirty="0">
              <a:latin typeface="Century Gothic"/>
              <a:cs typeface="Century Gothic"/>
            </a:endParaRPr>
          </a:p>
          <a:p>
            <a:pPr marL="11516">
              <a:lnSpc>
                <a:spcPts val="1678"/>
              </a:lnSpc>
            </a:pPr>
            <a:r>
              <a:rPr lang="en-US" sz="1406" b="1" spc="-5" dirty="0">
                <a:latin typeface="Century Gothic"/>
                <a:cs typeface="Century Gothic"/>
              </a:rPr>
              <a:t>	</a:t>
            </a:r>
            <a:r>
              <a:rPr sz="1406" b="1" spc="-5" dirty="0">
                <a:latin typeface="Century Gothic"/>
                <a:cs typeface="Century Gothic"/>
              </a:rPr>
              <a:t>This can be done in</a:t>
            </a:r>
            <a:r>
              <a:rPr sz="1406" b="1" spc="-59" dirty="0">
                <a:latin typeface="Century Gothic"/>
                <a:cs typeface="Century Gothic"/>
              </a:rPr>
              <a:t> </a:t>
            </a:r>
            <a:r>
              <a:rPr sz="1406" b="1" spc="-5" dirty="0">
                <a:latin typeface="Century Gothic"/>
                <a:cs typeface="Century Gothic"/>
              </a:rPr>
              <a:t>excel</a:t>
            </a:r>
            <a:endParaRPr sz="1406" dirty="0">
              <a:latin typeface="Century Gothic"/>
              <a:cs typeface="Century Gothic"/>
            </a:endParaRPr>
          </a:p>
        </p:txBody>
      </p:sp>
      <p:sp>
        <p:nvSpPr>
          <p:cNvPr id="5" name="Slide Number Placeholder 4">
            <a:extLst>
              <a:ext uri="{FF2B5EF4-FFF2-40B4-BE49-F238E27FC236}">
                <a16:creationId xmlns="" xmlns:a16="http://schemas.microsoft.com/office/drawing/2014/main" id="{3960CCCA-B2F4-415D-89FC-51FBD0EFAEDB}"/>
              </a:ext>
            </a:extLst>
          </p:cNvPr>
          <p:cNvSpPr>
            <a:spLocks noGrp="1"/>
          </p:cNvSpPr>
          <p:nvPr>
            <p:ph type="sldNum" sz="quarter" idx="4294967295"/>
          </p:nvPr>
        </p:nvSpPr>
        <p:spPr>
          <a:xfrm>
            <a:off x="7699248" y="7033450"/>
            <a:ext cx="2459482" cy="378142"/>
          </a:xfrm>
          <a:prstGeom prst="rect">
            <a:avLst/>
          </a:prstGeom>
        </p:spPr>
        <p:txBody>
          <a:bodyPr wrap="square" lIns="0" tIns="0" rIns="0" bIns="0">
            <a:spAutoFit/>
          </a:bodyPr>
          <a:lstStyle>
            <a:defPPr>
              <a:defRPr lang="en-US"/>
            </a:defPPr>
            <a:lvl1pPr marL="0" algn="r" defTabSz="914400" rtl="0" eaLnBrk="1" latinLnBrk="0" hangingPunct="1">
              <a:defRPr sz="18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IN" smtClean="0"/>
              <a:pPr/>
              <a:t>31</a:t>
            </a:fld>
            <a:endParaRPr lang="en-IN" dirty="0"/>
          </a:p>
        </p:txBody>
      </p:sp>
    </p:spTree>
    <p:extLst>
      <p:ext uri="{BB962C8B-B14F-4D97-AF65-F5344CB8AC3E}">
        <p14:creationId xmlns:p14="http://schemas.microsoft.com/office/powerpoint/2010/main" val="8613362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8492" y="328433"/>
            <a:ext cx="10222523" cy="715962"/>
          </a:xfrm>
        </p:spPr>
        <p:txBody>
          <a:bodyPr>
            <a:normAutofit/>
          </a:bodyPr>
          <a:lstStyle/>
          <a:p>
            <a:pPr algn="ctr"/>
            <a:r>
              <a:rPr lang="en-IN" sz="3000" b="1" dirty="0">
                <a:latin typeface="Bookman Old Style" panose="02050604050505020204" pitchFamily="18" charset="0"/>
                <a:cs typeface="Times New Roman" panose="02020603050405020304" pitchFamily="18" charset="0"/>
              </a:rPr>
              <a:t>PO </a:t>
            </a:r>
            <a:r>
              <a:rPr lang="en-IN" sz="3000" b="1" dirty="0" smtClean="0">
                <a:latin typeface="Bookman Old Style" panose="02050604050505020204" pitchFamily="18" charset="0"/>
                <a:cs typeface="Times New Roman" panose="02020603050405020304" pitchFamily="18" charset="0"/>
              </a:rPr>
              <a:t>assessment</a:t>
            </a:r>
            <a:endParaRPr lang="en-IN" sz="3000" b="1" dirty="0">
              <a:latin typeface="Bookman Old Style" panose="02050604050505020204" pitchFamily="18" charset="0"/>
              <a:cs typeface="Times New Roman" panose="02020603050405020304" pitchFamily="18" charset="0"/>
            </a:endParaRPr>
          </a:p>
        </p:txBody>
      </p:sp>
      <p:graphicFrame>
        <p:nvGraphicFramePr>
          <p:cNvPr id="5" name="Table 4"/>
          <p:cNvGraphicFramePr>
            <a:graphicFrameLocks noGrp="1"/>
          </p:cNvGraphicFramePr>
          <p:nvPr>
            <p:extLst/>
          </p:nvPr>
        </p:nvGraphicFramePr>
        <p:xfrm>
          <a:off x="874064" y="1044394"/>
          <a:ext cx="10609098" cy="5505261"/>
        </p:xfrm>
        <a:graphic>
          <a:graphicData uri="http://schemas.openxmlformats.org/drawingml/2006/table">
            <a:tbl>
              <a:tblPr firstRow="1" bandRow="1">
                <a:tableStyleId>{5C22544A-7EE6-4342-B048-85BDC9FD1C3A}</a:tableStyleId>
              </a:tblPr>
              <a:tblGrid>
                <a:gridCol w="5304549">
                  <a:extLst>
                    <a:ext uri="{9D8B030D-6E8A-4147-A177-3AD203B41FA5}">
                      <a16:colId xmlns="" xmlns:a16="http://schemas.microsoft.com/office/drawing/2014/main" val="706327246"/>
                    </a:ext>
                  </a:extLst>
                </a:gridCol>
                <a:gridCol w="5304549">
                  <a:extLst>
                    <a:ext uri="{9D8B030D-6E8A-4147-A177-3AD203B41FA5}">
                      <a16:colId xmlns="" xmlns:a16="http://schemas.microsoft.com/office/drawing/2014/main" val="171348464"/>
                    </a:ext>
                  </a:extLst>
                </a:gridCol>
              </a:tblGrid>
              <a:tr h="683135">
                <a:tc>
                  <a:txBody>
                    <a:bodyPr/>
                    <a:lstStyle/>
                    <a:p>
                      <a:r>
                        <a:rPr lang="en-US" sz="2800" dirty="0" smtClean="0"/>
                        <a:t>Direct     80%</a:t>
                      </a:r>
                      <a:endParaRPr lang="en-IN" sz="2800" dirty="0"/>
                    </a:p>
                  </a:txBody>
                  <a:tcPr/>
                </a:tc>
                <a:tc>
                  <a:txBody>
                    <a:bodyPr/>
                    <a:lstStyle/>
                    <a:p>
                      <a:r>
                        <a:rPr lang="en-US" sz="2800" dirty="0" smtClean="0"/>
                        <a:t>Indirect      20%</a:t>
                      </a:r>
                      <a:endParaRPr lang="en-IN" sz="2800" dirty="0"/>
                    </a:p>
                  </a:txBody>
                  <a:tcPr/>
                </a:tc>
                <a:extLst>
                  <a:ext uri="{0D108BD9-81ED-4DB2-BD59-A6C34878D82A}">
                    <a16:rowId xmlns="" xmlns:a16="http://schemas.microsoft.com/office/drawing/2014/main" val="1553634612"/>
                  </a:ext>
                </a:extLst>
              </a:tr>
              <a:tr h="4822126">
                <a:tc>
                  <a:txBody>
                    <a:bodyPr/>
                    <a:lstStyle/>
                    <a:p>
                      <a:r>
                        <a:rPr lang="en-IN" sz="2800" dirty="0" smtClean="0">
                          <a:solidFill>
                            <a:schemeClr val="tx1"/>
                          </a:solidFill>
                        </a:rPr>
                        <a:t>• University examination • Internal examination • Tutorials • Class Tests • Direct Assessment Rubrics – Continuous Assessment at laboratory </a:t>
                      </a:r>
                      <a:endParaRPr lang="en-IN" sz="28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2400" dirty="0" smtClean="0">
                          <a:solidFill>
                            <a:schemeClr val="tx1"/>
                          </a:solidFill>
                        </a:rPr>
                        <a:t>• </a:t>
                      </a:r>
                      <a:r>
                        <a:rPr lang="en-IN" sz="2800" dirty="0" smtClean="0">
                          <a:solidFill>
                            <a:schemeClr val="tx1"/>
                          </a:solidFill>
                        </a:rPr>
                        <a:t>Program Exit Survey • Alumni Survey • Employer Survey • External Examiner Feedback • Industrial Visit Evaluation Rubrics • In Plant Training Evaluation Rubrics • Guest Lecture/Workshop/Expert Lecture resource person feedback • Parent Feedback • Students feedback • Co-curricular &amp; Extra Curricular Activities </a:t>
                      </a:r>
                    </a:p>
                    <a:p>
                      <a:endParaRPr lang="en-IN" sz="2800" dirty="0"/>
                    </a:p>
                  </a:txBody>
                  <a:tcPr/>
                </a:tc>
                <a:extLst>
                  <a:ext uri="{0D108BD9-81ED-4DB2-BD59-A6C34878D82A}">
                    <a16:rowId xmlns="" xmlns:a16="http://schemas.microsoft.com/office/drawing/2014/main" val="3045343845"/>
                  </a:ext>
                </a:extLst>
              </a:tr>
            </a:tbl>
          </a:graphicData>
        </a:graphic>
      </p:graphicFrame>
    </p:spTree>
    <p:extLst>
      <p:ext uri="{BB962C8B-B14F-4D97-AF65-F5344CB8AC3E}">
        <p14:creationId xmlns:p14="http://schemas.microsoft.com/office/powerpoint/2010/main" val="323627863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721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3836" t="8621" r="14138" b="13793"/>
          <a:stretch/>
        </p:blipFill>
        <p:spPr bwMode="auto">
          <a:xfrm>
            <a:off x="698271" y="69894"/>
            <a:ext cx="10620299" cy="5675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960582" y="5846618"/>
            <a:ext cx="10357988" cy="369332"/>
          </a:xfrm>
          <a:prstGeom prst="rect">
            <a:avLst/>
          </a:prstGeom>
          <a:noFill/>
        </p:spPr>
        <p:txBody>
          <a:bodyPr wrap="square" rtlCol="0">
            <a:spAutoFit/>
          </a:bodyPr>
          <a:lstStyle/>
          <a:p>
            <a:r>
              <a:rPr lang="en-US" dirty="0" smtClean="0"/>
              <a:t>2x2+3x3+14x4+6x5=99/25=3.96     3.96+3.64=7.6=76%    3.8x2=76% and so on </a:t>
            </a:r>
            <a:endParaRPr lang="en-IN" dirty="0"/>
          </a:p>
        </p:txBody>
      </p:sp>
    </p:spTree>
    <p:extLst>
      <p:ext uri="{BB962C8B-B14F-4D97-AF65-F5344CB8AC3E}">
        <p14:creationId xmlns:p14="http://schemas.microsoft.com/office/powerpoint/2010/main" val="1131013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233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2414" t="12069" r="14008" b="15086"/>
          <a:stretch/>
        </p:blipFill>
        <p:spPr bwMode="auto">
          <a:xfrm>
            <a:off x="1406769" y="609600"/>
            <a:ext cx="10597663" cy="57430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779130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75692" y="76200"/>
            <a:ext cx="10410092" cy="553998"/>
          </a:xfrm>
          <a:prstGeom prst="rect">
            <a:avLst/>
          </a:prstGeom>
          <a:noFill/>
        </p:spPr>
        <p:txBody>
          <a:bodyPr wrap="square" rtlCol="0">
            <a:spAutoFit/>
          </a:bodyPr>
          <a:lstStyle/>
          <a:p>
            <a:r>
              <a:rPr lang="en-IN" sz="3000" b="1" dirty="0">
                <a:solidFill>
                  <a:schemeClr val="bg1"/>
                </a:solidFill>
                <a:latin typeface="Bookman Old Style" panose="02050604050505020204" pitchFamily="18" charset="0"/>
                <a:ea typeface="+mj-ea"/>
                <a:cs typeface="Times New Roman" panose="02020603050405020304" pitchFamily="18" charset="0"/>
              </a:rPr>
              <a:t>Example Weightages for PO </a:t>
            </a:r>
            <a:r>
              <a:rPr lang="en-IN" sz="3000" b="1" dirty="0" smtClean="0">
                <a:solidFill>
                  <a:schemeClr val="bg1"/>
                </a:solidFill>
                <a:latin typeface="Bookman Old Style" panose="02050604050505020204" pitchFamily="18" charset="0"/>
                <a:ea typeface="+mj-ea"/>
                <a:cs typeface="Times New Roman" panose="02020603050405020304" pitchFamily="18" charset="0"/>
              </a:rPr>
              <a:t>Attainment</a:t>
            </a:r>
            <a:endParaRPr lang="en-IN" sz="3000" b="1" dirty="0">
              <a:solidFill>
                <a:schemeClr val="bg1"/>
              </a:solidFill>
              <a:latin typeface="Bookman Old Style" panose="02050604050505020204" pitchFamily="18" charset="0"/>
              <a:ea typeface="+mj-ea"/>
              <a:cs typeface="Times New Roman" panose="02020603050405020304" pitchFamily="18" charset="0"/>
            </a:endParaRPr>
          </a:p>
        </p:txBody>
      </p:sp>
      <p:pic>
        <p:nvPicPr>
          <p:cNvPr id="2052"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02328" y="837729"/>
            <a:ext cx="10363201" cy="6020271"/>
          </a:xfrm>
          <a:prstGeom prst="rect">
            <a:avLst/>
          </a:prstGeom>
          <a:solidFill>
            <a:schemeClr val="bg1"/>
          </a:solidFill>
          <a:ln>
            <a:noFill/>
          </a:ln>
          <a:effectLst/>
          <a:extLst/>
        </p:spPr>
      </p:pic>
    </p:spTree>
    <p:extLst>
      <p:ext uri="{BB962C8B-B14F-4D97-AF65-F5344CB8AC3E}">
        <p14:creationId xmlns:p14="http://schemas.microsoft.com/office/powerpoint/2010/main" val="29907524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3676"/>
            <a:ext cx="10515600" cy="739774"/>
          </a:xfrm>
        </p:spPr>
        <p:txBody>
          <a:bodyPr/>
          <a:lstStyle/>
          <a:p>
            <a:pPr algn="ctr"/>
            <a:r>
              <a:rPr lang="en-IN" b="1" dirty="0" smtClean="0"/>
              <a:t>Setting the Target/ Benchmark</a:t>
            </a:r>
            <a:endParaRPr lang="en-IN" b="1" dirty="0"/>
          </a:p>
        </p:txBody>
      </p:sp>
      <p:sp>
        <p:nvSpPr>
          <p:cNvPr id="3" name="Content Placeholder 2"/>
          <p:cNvSpPr>
            <a:spLocks noGrp="1"/>
          </p:cNvSpPr>
          <p:nvPr>
            <p:ph idx="1"/>
          </p:nvPr>
        </p:nvSpPr>
        <p:spPr>
          <a:xfrm>
            <a:off x="942975" y="1130300"/>
            <a:ext cx="10515600" cy="4975225"/>
          </a:xfrm>
        </p:spPr>
        <p:txBody>
          <a:bodyPr/>
          <a:lstStyle/>
          <a:p>
            <a:r>
              <a:rPr lang="en-IN" dirty="0" smtClean="0"/>
              <a:t>Many method are available </a:t>
            </a:r>
          </a:p>
          <a:p>
            <a:pPr marL="0" indent="0">
              <a:buNone/>
            </a:pPr>
            <a:r>
              <a:rPr lang="en-IN" dirty="0" smtClean="0"/>
              <a:t>Method1:</a:t>
            </a:r>
          </a:p>
          <a:p>
            <a:pPr lvl="1"/>
            <a:r>
              <a:rPr lang="en-IN" dirty="0" smtClean="0"/>
              <a:t>Same target is identified for all the COs of a course/subject</a:t>
            </a:r>
          </a:p>
          <a:p>
            <a:pPr lvl="1"/>
            <a:r>
              <a:rPr lang="en-IN" dirty="0" smtClean="0"/>
              <a:t>Example: the class average mark let say ≥ 70 marks</a:t>
            </a:r>
          </a:p>
          <a:p>
            <a:pPr marL="457200" lvl="1" indent="0">
              <a:buNone/>
            </a:pPr>
            <a:r>
              <a:rPr lang="en-IN" dirty="0" smtClean="0"/>
              <a:t>In this case all the students are kept in one category and all COs are also kept in same level</a:t>
            </a:r>
          </a:p>
          <a:p>
            <a:pPr marL="457200" lvl="1" indent="0">
              <a:buNone/>
            </a:pPr>
            <a:r>
              <a:rPr lang="en-IN" sz="2000" dirty="0" smtClean="0"/>
              <a:t>Example:</a:t>
            </a:r>
          </a:p>
          <a:p>
            <a:pPr marL="457200" lvl="1" indent="0">
              <a:buNone/>
            </a:pPr>
            <a:r>
              <a:rPr lang="en-IN" sz="2000" dirty="0" smtClean="0"/>
              <a:t>Let us consider the case of course title: EM Theory</a:t>
            </a:r>
          </a:p>
          <a:p>
            <a:pPr marL="457200" lvl="1" indent="0">
              <a:buNone/>
            </a:pPr>
            <a:r>
              <a:rPr lang="en-IN" sz="2000" dirty="0" smtClean="0"/>
              <a:t>Here the students are taught Curl, Divergence, Theorems, Maxwell’s equations, Boundary conditions, Wave equations, Waveguide etc.,. Each unit of the subject has a different difficulty level and so are the tasks to be performed. Hence, does not give the true outcomes but near value of the expected outcomes</a:t>
            </a:r>
          </a:p>
          <a:p>
            <a:pPr marL="457200" lvl="1" indent="0">
              <a:buNone/>
            </a:pPr>
            <a:r>
              <a:rPr lang="en-IN" sz="2000" dirty="0" smtClean="0"/>
              <a:t>Easy and requires less computation </a:t>
            </a:r>
            <a:endParaRPr lang="en-IN" sz="2000" dirty="0"/>
          </a:p>
        </p:txBody>
      </p:sp>
    </p:spTree>
    <p:extLst>
      <p:ext uri="{BB962C8B-B14F-4D97-AF65-F5344CB8AC3E}">
        <p14:creationId xmlns:p14="http://schemas.microsoft.com/office/powerpoint/2010/main" val="307199976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7650"/>
            <a:ext cx="10515600" cy="5929313"/>
          </a:xfrm>
        </p:spPr>
        <p:txBody>
          <a:bodyPr/>
          <a:lstStyle/>
          <a:p>
            <a:pPr marL="0" indent="0">
              <a:buNone/>
            </a:pPr>
            <a:r>
              <a:rPr lang="en-IN" sz="2400" dirty="0" smtClean="0"/>
              <a:t>Method 2:</a:t>
            </a:r>
          </a:p>
          <a:p>
            <a:r>
              <a:rPr lang="en-IN" sz="2000" dirty="0" smtClean="0"/>
              <a:t>Targets are the same for all COs and are set in terms of performance levels of different groups of students</a:t>
            </a:r>
          </a:p>
          <a:p>
            <a:r>
              <a:rPr lang="en-IN" sz="2000" dirty="0" smtClean="0"/>
              <a:t>Classifies Students into different categories, but does not provide any plan for improvement </a:t>
            </a:r>
          </a:p>
          <a:p>
            <a:pPr marL="0" indent="0">
              <a:buNone/>
            </a:pPr>
            <a:r>
              <a:rPr lang="en-IN" sz="2000" dirty="0"/>
              <a:t>	</a:t>
            </a:r>
            <a:r>
              <a:rPr lang="en-IN" sz="2000" dirty="0" smtClean="0"/>
              <a:t>15</a:t>
            </a:r>
            <a:r>
              <a:rPr lang="en-IN" sz="2000" dirty="0" smtClean="0">
                <a:solidFill>
                  <a:srgbClr val="FF0000"/>
                </a:solidFill>
              </a:rPr>
              <a:t>% students below average    </a:t>
            </a:r>
            <a:r>
              <a:rPr lang="en-IN" sz="2000" dirty="0" smtClean="0"/>
              <a:t>60% students at average   25</a:t>
            </a:r>
            <a:r>
              <a:rPr lang="en-IN" sz="2000" dirty="0" smtClean="0">
                <a:solidFill>
                  <a:srgbClr val="7030A0"/>
                </a:solidFill>
              </a:rPr>
              <a:t>% of students above average</a:t>
            </a:r>
          </a:p>
          <a:p>
            <a:pPr marL="0" indent="0">
              <a:buNone/>
            </a:pPr>
            <a:r>
              <a:rPr lang="en-IN" sz="2000" dirty="0">
                <a:solidFill>
                  <a:srgbClr val="7030A0"/>
                </a:solidFill>
              </a:rPr>
              <a:t>	</a:t>
            </a:r>
            <a:r>
              <a:rPr lang="en-IN" sz="2000" dirty="0" smtClean="0">
                <a:solidFill>
                  <a:srgbClr val="7030A0"/>
                </a:solidFill>
              </a:rPr>
              <a:t>Let us say </a:t>
            </a:r>
            <a:r>
              <a:rPr lang="en-IN" sz="2000" dirty="0"/>
              <a:t>a</a:t>
            </a:r>
            <a:r>
              <a:rPr lang="en-IN" sz="2000" dirty="0" smtClean="0"/>
              <a:t>verage score is 65 to 80 marks </a:t>
            </a:r>
          </a:p>
          <a:p>
            <a:pPr marL="0" indent="0">
              <a:buNone/>
            </a:pPr>
            <a:r>
              <a:rPr lang="en-IN" sz="2000" dirty="0" smtClean="0"/>
              <a:t>	Appears to be a good system in heterogeneous case </a:t>
            </a:r>
          </a:p>
          <a:p>
            <a:pPr marL="0" indent="0">
              <a:buNone/>
            </a:pPr>
            <a:r>
              <a:rPr lang="en-IN" sz="2000" dirty="0"/>
              <a:t>	</a:t>
            </a:r>
            <a:r>
              <a:rPr lang="en-IN" sz="2000" dirty="0" smtClean="0"/>
              <a:t>Computational work is more</a:t>
            </a:r>
          </a:p>
          <a:p>
            <a:pPr marL="0" indent="0">
              <a:buNone/>
            </a:pPr>
            <a:r>
              <a:rPr lang="en-IN" sz="2000" dirty="0"/>
              <a:t>	</a:t>
            </a:r>
            <a:r>
              <a:rPr lang="en-IN" sz="2000" dirty="0" smtClean="0"/>
              <a:t>Main aim here to make 15% zero</a:t>
            </a:r>
          </a:p>
          <a:p>
            <a:pPr marL="0" indent="0">
              <a:buNone/>
            </a:pPr>
            <a:r>
              <a:rPr lang="en-IN" sz="2400" dirty="0" smtClean="0"/>
              <a:t>Method 3:</a:t>
            </a:r>
          </a:p>
          <a:p>
            <a:r>
              <a:rPr lang="en-IN" sz="2400" dirty="0" smtClean="0"/>
              <a:t>Targets are set for each CO separately</a:t>
            </a:r>
          </a:p>
          <a:p>
            <a:r>
              <a:rPr lang="en-IN" sz="2400" dirty="0" smtClean="0"/>
              <a:t>Advantage of finding the difficulty of specific COs</a:t>
            </a:r>
          </a:p>
          <a:p>
            <a:r>
              <a:rPr lang="en-IN" sz="2400" dirty="0" smtClean="0"/>
              <a:t>Set based on average i.e. CO1 80%, CO2 65%, CO3 95%, CO4 98%</a:t>
            </a:r>
          </a:p>
          <a:p>
            <a:r>
              <a:rPr lang="en-IN" sz="2400" dirty="0" smtClean="0"/>
              <a:t>Computation is more and does not give a distribution of performance</a:t>
            </a:r>
          </a:p>
          <a:p>
            <a:endParaRPr lang="en-IN" sz="2400" dirty="0"/>
          </a:p>
        </p:txBody>
      </p:sp>
    </p:spTree>
    <p:extLst>
      <p:ext uri="{BB962C8B-B14F-4D97-AF65-F5344CB8AC3E}">
        <p14:creationId xmlns:p14="http://schemas.microsoft.com/office/powerpoint/2010/main" val="253741191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28600"/>
            <a:ext cx="10515600" cy="6315075"/>
          </a:xfrm>
        </p:spPr>
        <p:txBody>
          <a:bodyPr>
            <a:normAutofit/>
          </a:bodyPr>
          <a:lstStyle/>
          <a:p>
            <a:pPr marL="0" indent="0">
              <a:buNone/>
            </a:pPr>
            <a:r>
              <a:rPr lang="en-IN" sz="2400" dirty="0" smtClean="0"/>
              <a:t>Method 4:</a:t>
            </a:r>
          </a:p>
          <a:p>
            <a:r>
              <a:rPr lang="en-IN" sz="2400" dirty="0" smtClean="0"/>
              <a:t>Targets are quantized into certain levels such as Level1, Level 2 and Level 3</a:t>
            </a:r>
          </a:p>
          <a:p>
            <a:r>
              <a:rPr lang="en-IN" sz="2400" dirty="0" smtClean="0"/>
              <a:t>Let set Level 3 as 75% students scoring ≥ 80% mark</a:t>
            </a:r>
          </a:p>
          <a:p>
            <a:r>
              <a:rPr lang="en-IN" sz="2400" dirty="0" smtClean="0"/>
              <a:t>Level 2: 60% students scoring </a:t>
            </a:r>
            <a:r>
              <a:rPr lang="en-IN" sz="2400" dirty="0"/>
              <a:t>≥ 80% </a:t>
            </a:r>
            <a:endParaRPr lang="en-IN" sz="2400" dirty="0" smtClean="0"/>
          </a:p>
          <a:p>
            <a:r>
              <a:rPr lang="en-IN" sz="2400" dirty="0" smtClean="0"/>
              <a:t>Level 1: 40% Students Scoring </a:t>
            </a:r>
            <a:r>
              <a:rPr lang="en-IN" sz="2400" dirty="0"/>
              <a:t>≥ 80% </a:t>
            </a:r>
            <a:endParaRPr lang="en-IN" sz="2400" dirty="0" smtClean="0"/>
          </a:p>
          <a:p>
            <a:endParaRPr lang="en-IN" sz="2400" dirty="0" smtClean="0"/>
          </a:p>
          <a:p>
            <a:pPr lvl="1"/>
            <a:r>
              <a:rPr lang="en-IN" sz="2000" dirty="0" smtClean="0"/>
              <a:t>Continuous improvement is to attain Level 3</a:t>
            </a:r>
          </a:p>
          <a:p>
            <a:pPr lvl="1"/>
            <a:r>
              <a:rPr lang="en-IN" sz="2000" dirty="0" smtClean="0"/>
              <a:t>Generally followed method</a:t>
            </a:r>
          </a:p>
          <a:p>
            <a:pPr lvl="1"/>
            <a:r>
              <a:rPr lang="en-IN" sz="2000" dirty="0" smtClean="0"/>
              <a:t>How to fix target whether it is 80 marks or less or more </a:t>
            </a:r>
          </a:p>
          <a:p>
            <a:pPr marL="457200" lvl="1" indent="0">
              <a:buNone/>
            </a:pPr>
            <a:r>
              <a:rPr lang="en-IN" sz="2000" dirty="0" smtClean="0"/>
              <a:t>For first year 1</a:t>
            </a:r>
            <a:r>
              <a:rPr lang="en-IN" sz="2000" baseline="30000" dirty="0" smtClean="0"/>
              <a:t>st</a:t>
            </a:r>
            <a:r>
              <a:rPr lang="en-IN" sz="2000" dirty="0" smtClean="0"/>
              <a:t> </a:t>
            </a:r>
            <a:r>
              <a:rPr lang="en-IN" sz="2000" dirty="0" err="1" smtClean="0"/>
              <a:t>Sem</a:t>
            </a:r>
            <a:r>
              <a:rPr lang="en-IN" sz="2000" dirty="0" smtClean="0"/>
              <a:t>: Take average of +2 PCM score or +2 % of Mark</a:t>
            </a:r>
          </a:p>
          <a:p>
            <a:pPr marL="457200" lvl="1" indent="0">
              <a:buNone/>
            </a:pPr>
            <a:r>
              <a:rPr lang="en-IN" sz="2000" dirty="0" smtClean="0"/>
              <a:t>For rest semesters find the median of formative and summative assessments of at least 3 to 4 batches. Then take average of these medians and ± ø  </a:t>
            </a:r>
          </a:p>
          <a:p>
            <a:pPr marL="457200" lvl="1" indent="0">
              <a:buNone/>
            </a:pPr>
            <a:r>
              <a:rPr lang="en-IN" sz="2000" dirty="0" smtClean="0"/>
              <a:t>Ø is the deviation expected </a:t>
            </a:r>
          </a:p>
          <a:p>
            <a:pPr lvl="1"/>
            <a:r>
              <a:rPr lang="en-IN" sz="2000" dirty="0" smtClean="0"/>
              <a:t>Easy create data sheet and also easy to implement </a:t>
            </a:r>
          </a:p>
          <a:p>
            <a:pPr lvl="1"/>
            <a:r>
              <a:rPr lang="en-IN" sz="2000" dirty="0" smtClean="0"/>
              <a:t>Difficulty in a heterogeneous system to achieve the set level</a:t>
            </a:r>
          </a:p>
        </p:txBody>
      </p:sp>
    </p:spTree>
    <p:extLst>
      <p:ext uri="{BB962C8B-B14F-4D97-AF65-F5344CB8AC3E}">
        <p14:creationId xmlns:p14="http://schemas.microsoft.com/office/powerpoint/2010/main" val="382687268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Foundation for Implementation of POs</a:t>
            </a:r>
            <a:endParaRPr lang="en-IN" b="1" dirty="0"/>
          </a:p>
        </p:txBody>
      </p:sp>
      <p:sp>
        <p:nvSpPr>
          <p:cNvPr id="3" name="Slide Number Placeholder 2"/>
          <p:cNvSpPr>
            <a:spLocks noGrp="1"/>
          </p:cNvSpPr>
          <p:nvPr>
            <p:ph type="sldNum" sz="quarter" idx="12"/>
          </p:nvPr>
        </p:nvSpPr>
        <p:spPr/>
        <p:txBody>
          <a:bodyPr/>
          <a:lstStyle/>
          <a:p>
            <a:fld id="{18A077A3-31BC-42ED-916D-F08A2C9952D5}" type="slidenum">
              <a:rPr lang="en-IN" smtClean="0">
                <a:solidFill>
                  <a:prstClr val="black">
                    <a:tint val="75000"/>
                  </a:prstClr>
                </a:solidFill>
              </a:rPr>
              <a:pPr/>
              <a:t>39</a:t>
            </a:fld>
            <a:endParaRPr lang="en-IN">
              <a:solidFill>
                <a:prstClr val="black">
                  <a:tint val="75000"/>
                </a:prstClr>
              </a:solidFill>
            </a:endParaRPr>
          </a:p>
        </p:txBody>
      </p:sp>
      <p:sp>
        <p:nvSpPr>
          <p:cNvPr id="4" name="TextBox 3"/>
          <p:cNvSpPr txBox="1"/>
          <p:nvPr/>
        </p:nvSpPr>
        <p:spPr>
          <a:xfrm>
            <a:off x="1433945" y="2639291"/>
            <a:ext cx="9919855" cy="3416320"/>
          </a:xfrm>
          <a:prstGeom prst="rect">
            <a:avLst/>
          </a:prstGeom>
          <a:noFill/>
        </p:spPr>
        <p:txBody>
          <a:bodyPr wrap="square" rtlCol="0">
            <a:spAutoFit/>
          </a:bodyPr>
          <a:lstStyle/>
          <a:p>
            <a:pPr marL="571500" indent="-571500">
              <a:buFont typeface="Wingdings" panose="05000000000000000000" pitchFamily="2" charset="2"/>
              <a:buChar char="§"/>
            </a:pPr>
            <a:r>
              <a:rPr lang="en-IN" sz="3600" dirty="0" smtClean="0"/>
              <a:t>Updated Curriculum connecting to Industry and Society</a:t>
            </a:r>
          </a:p>
          <a:p>
            <a:pPr marL="571500" indent="-571500">
              <a:buFont typeface="Wingdings" panose="05000000000000000000" pitchFamily="2" charset="2"/>
              <a:buChar char="§"/>
            </a:pPr>
            <a:endParaRPr lang="en-IN" sz="3600" dirty="0"/>
          </a:p>
          <a:p>
            <a:pPr marL="571500" indent="-571500">
              <a:buFont typeface="Wingdings" panose="05000000000000000000" pitchFamily="2" charset="2"/>
              <a:buChar char="§"/>
            </a:pPr>
            <a:r>
              <a:rPr lang="en-IN" sz="3600" dirty="0" smtClean="0"/>
              <a:t>Effective Implementation of the Curriculum</a:t>
            </a:r>
          </a:p>
          <a:p>
            <a:pPr marL="571500" indent="-571500">
              <a:buFont typeface="Wingdings" panose="05000000000000000000" pitchFamily="2" charset="2"/>
              <a:buChar char="§"/>
            </a:pPr>
            <a:endParaRPr lang="en-IN" sz="3600" dirty="0"/>
          </a:p>
          <a:p>
            <a:pPr marL="571500" indent="-571500">
              <a:buFont typeface="Wingdings" panose="05000000000000000000" pitchFamily="2" charset="2"/>
              <a:buChar char="§"/>
            </a:pPr>
            <a:r>
              <a:rPr lang="en-IN" sz="3600" dirty="0" smtClean="0"/>
              <a:t>Impactful industrial support and intervention</a:t>
            </a:r>
          </a:p>
        </p:txBody>
      </p:sp>
    </p:spTree>
    <p:extLst>
      <p:ext uri="{BB962C8B-B14F-4D97-AF65-F5344CB8AC3E}">
        <p14:creationId xmlns:p14="http://schemas.microsoft.com/office/powerpoint/2010/main" val="6582033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9345" y="286328"/>
            <a:ext cx="9144000" cy="969818"/>
          </a:xfrm>
        </p:spPr>
        <p:txBody>
          <a:bodyPr>
            <a:normAutofit/>
          </a:bodyPr>
          <a:lstStyle/>
          <a:p>
            <a:r>
              <a:rPr lang="en-US" sz="3200" b="1" dirty="0"/>
              <a:t>Criterion 3: Course Outcomes and Program Outcomes (175)</a:t>
            </a:r>
            <a:endParaRPr lang="en-IN" sz="3100" b="1" dirty="0"/>
          </a:p>
        </p:txBody>
      </p:sp>
      <p:sp>
        <p:nvSpPr>
          <p:cNvPr id="3" name="Subtitle 2"/>
          <p:cNvSpPr>
            <a:spLocks noGrp="1"/>
          </p:cNvSpPr>
          <p:nvPr>
            <p:ph type="subTitle" idx="1"/>
          </p:nvPr>
        </p:nvSpPr>
        <p:spPr>
          <a:xfrm>
            <a:off x="1459344" y="1256146"/>
            <a:ext cx="9818255" cy="5440217"/>
          </a:xfrm>
        </p:spPr>
        <p:txBody>
          <a:bodyPr>
            <a:normAutofit/>
          </a:bodyPr>
          <a:lstStyle/>
          <a:p>
            <a:r>
              <a:rPr lang="en-IN" sz="2800" b="1" dirty="0"/>
              <a:t>Describe assessment tools and</a:t>
            </a:r>
          </a:p>
          <a:p>
            <a:r>
              <a:rPr lang="en-US" sz="2800" b="1" dirty="0"/>
              <a:t>processes used for assessing the</a:t>
            </a:r>
          </a:p>
          <a:p>
            <a:r>
              <a:rPr lang="en-US" sz="2800" b="1" dirty="0"/>
              <a:t>attainment of each of the POs </a:t>
            </a:r>
            <a:r>
              <a:rPr lang="en-US" sz="2800" b="1" dirty="0" smtClean="0"/>
              <a:t>&amp; </a:t>
            </a:r>
            <a:r>
              <a:rPr lang="en-IN" sz="2800" b="1" dirty="0" smtClean="0"/>
              <a:t>PSO (10)</a:t>
            </a:r>
          </a:p>
          <a:p>
            <a:pPr algn="l"/>
            <a:r>
              <a:rPr lang="en-US" sz="2800" dirty="0"/>
              <a:t>A. List of assessment tools &amp; processes (5)</a:t>
            </a:r>
          </a:p>
          <a:p>
            <a:pPr algn="l"/>
            <a:r>
              <a:rPr lang="en-US" sz="2800" dirty="0"/>
              <a:t>B. The </a:t>
            </a:r>
            <a:r>
              <a:rPr lang="en-US" sz="2800" dirty="0" smtClean="0"/>
              <a:t>quality/relevance </a:t>
            </a:r>
            <a:r>
              <a:rPr lang="en-US" sz="2800" dirty="0"/>
              <a:t>of assessment tools/processes used (5</a:t>
            </a:r>
            <a:r>
              <a:rPr lang="en-US" sz="2800" dirty="0" smtClean="0"/>
              <a:t>)</a:t>
            </a:r>
          </a:p>
          <a:p>
            <a:r>
              <a:rPr lang="en-US" sz="2800" b="1" dirty="0"/>
              <a:t>Provide results of evaluation of each</a:t>
            </a:r>
          </a:p>
          <a:p>
            <a:r>
              <a:rPr lang="en-IN" sz="2800" b="1" dirty="0"/>
              <a:t>PO &amp; </a:t>
            </a:r>
            <a:r>
              <a:rPr lang="en-IN" sz="2800" b="1" dirty="0" smtClean="0"/>
              <a:t>PSO (65)</a:t>
            </a:r>
          </a:p>
          <a:p>
            <a:pPr algn="l"/>
            <a:r>
              <a:rPr lang="en-US" sz="2800" dirty="0"/>
              <a:t>A. Verification of documents, results and level of attainment of each PO/PSO (50)</a:t>
            </a:r>
          </a:p>
          <a:p>
            <a:pPr algn="l"/>
            <a:r>
              <a:rPr lang="en-US" sz="2800" dirty="0"/>
              <a:t>B. Overall levels of attainment (15)</a:t>
            </a:r>
            <a:endParaRPr lang="en-US" sz="2800" dirty="0" smtClean="0"/>
          </a:p>
        </p:txBody>
      </p:sp>
    </p:spTree>
    <p:extLst>
      <p:ext uri="{BB962C8B-B14F-4D97-AF65-F5344CB8AC3E}">
        <p14:creationId xmlns:p14="http://schemas.microsoft.com/office/powerpoint/2010/main" val="206868011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852056"/>
          </a:xfrm>
        </p:spPr>
        <p:txBody>
          <a:bodyPr>
            <a:normAutofit/>
          </a:bodyPr>
          <a:lstStyle/>
          <a:p>
            <a:pPr algn="ctr"/>
            <a:r>
              <a:rPr lang="en-IN" sz="3600" b="1" dirty="0" smtClean="0"/>
              <a:t>Important POs in Digital Learning Scenario</a:t>
            </a:r>
            <a:endParaRPr lang="en-IN" sz="3600" b="1" dirty="0"/>
          </a:p>
        </p:txBody>
      </p:sp>
      <p:sp>
        <p:nvSpPr>
          <p:cNvPr id="3" name="Slide Number Placeholder 2"/>
          <p:cNvSpPr>
            <a:spLocks noGrp="1"/>
          </p:cNvSpPr>
          <p:nvPr>
            <p:ph type="sldNum" sz="quarter" idx="12"/>
          </p:nvPr>
        </p:nvSpPr>
        <p:spPr/>
        <p:txBody>
          <a:bodyPr/>
          <a:lstStyle/>
          <a:p>
            <a:fld id="{18A077A3-31BC-42ED-916D-F08A2C9952D5}" type="slidenum">
              <a:rPr lang="en-IN" smtClean="0">
                <a:solidFill>
                  <a:prstClr val="black">
                    <a:tint val="75000"/>
                  </a:prstClr>
                </a:solidFill>
              </a:rPr>
              <a:pPr/>
              <a:t>40</a:t>
            </a:fld>
            <a:endParaRPr lang="en-IN">
              <a:solidFill>
                <a:prstClr val="black">
                  <a:tint val="75000"/>
                </a:prstClr>
              </a:solidFill>
            </a:endParaRPr>
          </a:p>
        </p:txBody>
      </p:sp>
      <p:sp>
        <p:nvSpPr>
          <p:cNvPr id="4" name="TextBox 3"/>
          <p:cNvSpPr txBox="1"/>
          <p:nvPr/>
        </p:nvSpPr>
        <p:spPr>
          <a:xfrm>
            <a:off x="1236518" y="1008605"/>
            <a:ext cx="10117282" cy="6124754"/>
          </a:xfrm>
          <a:prstGeom prst="rect">
            <a:avLst/>
          </a:prstGeom>
          <a:noFill/>
        </p:spPr>
        <p:txBody>
          <a:bodyPr wrap="square" rtlCol="0">
            <a:spAutoFit/>
          </a:bodyPr>
          <a:lstStyle/>
          <a:p>
            <a:r>
              <a:rPr lang="en-IN" sz="2800" dirty="0" smtClean="0">
                <a:solidFill>
                  <a:srgbClr val="FF0000"/>
                </a:solidFill>
              </a:rPr>
              <a:t>Modern Tools</a:t>
            </a:r>
          </a:p>
          <a:p>
            <a:endParaRPr lang="en-IN" sz="2800" u="sng" dirty="0">
              <a:solidFill>
                <a:srgbClr val="FF0000"/>
              </a:solidFill>
              <a:hlinkClick r:id="rId2"/>
            </a:endParaRPr>
          </a:p>
          <a:p>
            <a:r>
              <a:rPr lang="en-US" sz="2800" dirty="0">
                <a:solidFill>
                  <a:srgbClr val="FF0000"/>
                </a:solidFill>
              </a:rPr>
              <a:t>Design/development of </a:t>
            </a:r>
            <a:r>
              <a:rPr lang="en-US" sz="2800" dirty="0" smtClean="0">
                <a:solidFill>
                  <a:srgbClr val="FF0000"/>
                </a:solidFill>
              </a:rPr>
              <a:t>solutions</a:t>
            </a:r>
          </a:p>
          <a:p>
            <a:endParaRPr lang="en-US" sz="2800" dirty="0">
              <a:solidFill>
                <a:srgbClr val="FF0000"/>
              </a:solidFill>
            </a:endParaRPr>
          </a:p>
          <a:p>
            <a:r>
              <a:rPr lang="en-US" sz="2800" dirty="0">
                <a:solidFill>
                  <a:srgbClr val="FF0000"/>
                </a:solidFill>
              </a:rPr>
              <a:t>Conduct investigations of complex </a:t>
            </a:r>
            <a:r>
              <a:rPr lang="en-US" sz="2800" dirty="0" smtClean="0">
                <a:solidFill>
                  <a:srgbClr val="FF0000"/>
                </a:solidFill>
              </a:rPr>
              <a:t>problems</a:t>
            </a:r>
          </a:p>
          <a:p>
            <a:endParaRPr lang="en-US" sz="2800" dirty="0">
              <a:solidFill>
                <a:srgbClr val="FF0000"/>
              </a:solidFill>
            </a:endParaRPr>
          </a:p>
          <a:p>
            <a:r>
              <a:rPr lang="en-US" sz="2800" dirty="0" smtClean="0">
                <a:solidFill>
                  <a:srgbClr val="FF0000"/>
                </a:solidFill>
              </a:rPr>
              <a:t>Communication</a:t>
            </a:r>
          </a:p>
          <a:p>
            <a:endParaRPr lang="en-US" sz="2800" dirty="0">
              <a:solidFill>
                <a:srgbClr val="FF0000"/>
              </a:solidFill>
            </a:endParaRPr>
          </a:p>
          <a:p>
            <a:r>
              <a:rPr lang="en-US" sz="2800" dirty="0">
                <a:solidFill>
                  <a:srgbClr val="FF0000"/>
                </a:solidFill>
              </a:rPr>
              <a:t>Problem </a:t>
            </a:r>
            <a:r>
              <a:rPr lang="en-US" sz="2800" dirty="0" smtClean="0">
                <a:solidFill>
                  <a:srgbClr val="FF0000"/>
                </a:solidFill>
              </a:rPr>
              <a:t>analysis</a:t>
            </a:r>
          </a:p>
          <a:p>
            <a:endParaRPr lang="en-US" sz="2800" dirty="0" smtClean="0">
              <a:solidFill>
                <a:srgbClr val="FF0000"/>
              </a:solidFill>
            </a:endParaRPr>
          </a:p>
          <a:p>
            <a:r>
              <a:rPr lang="en-US" sz="2800" dirty="0">
                <a:solidFill>
                  <a:srgbClr val="FF0000"/>
                </a:solidFill>
              </a:rPr>
              <a:t>The Engineer and </a:t>
            </a:r>
            <a:r>
              <a:rPr lang="en-US" sz="2800" dirty="0" smtClean="0">
                <a:solidFill>
                  <a:srgbClr val="FF0000"/>
                </a:solidFill>
              </a:rPr>
              <a:t>Society</a:t>
            </a:r>
          </a:p>
          <a:p>
            <a:endParaRPr lang="en-US" sz="2800" dirty="0" smtClean="0">
              <a:solidFill>
                <a:srgbClr val="FF0000"/>
              </a:solidFill>
            </a:endParaRPr>
          </a:p>
          <a:p>
            <a:r>
              <a:rPr lang="en-US" sz="2800" dirty="0">
                <a:solidFill>
                  <a:srgbClr val="FF0000"/>
                </a:solidFill>
              </a:rPr>
              <a:t>Individual and team work</a:t>
            </a:r>
          </a:p>
          <a:p>
            <a:endParaRPr lang="en-IN" sz="2800" dirty="0">
              <a:solidFill>
                <a:schemeClr val="bg2"/>
              </a:solidFill>
            </a:endParaRPr>
          </a:p>
        </p:txBody>
      </p:sp>
    </p:spTree>
    <p:extLst>
      <p:ext uri="{BB962C8B-B14F-4D97-AF65-F5344CB8AC3E}">
        <p14:creationId xmlns:p14="http://schemas.microsoft.com/office/powerpoint/2010/main" val="176601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Project Based Learning</a:t>
            </a:r>
            <a:endParaRPr lang="en-IN" b="1" dirty="0"/>
          </a:p>
        </p:txBody>
      </p:sp>
      <p:sp>
        <p:nvSpPr>
          <p:cNvPr id="3" name="Slide Number Placeholder 2"/>
          <p:cNvSpPr>
            <a:spLocks noGrp="1"/>
          </p:cNvSpPr>
          <p:nvPr>
            <p:ph type="sldNum" sz="quarter" idx="12"/>
          </p:nvPr>
        </p:nvSpPr>
        <p:spPr/>
        <p:txBody>
          <a:bodyPr/>
          <a:lstStyle/>
          <a:p>
            <a:pPr>
              <a:defRPr/>
            </a:pPr>
            <a:fld id="{633B5418-C976-4AC3-9E1E-3382C7F36FEA}" type="slidenum">
              <a:rPr lang="en-US" smtClean="0">
                <a:solidFill>
                  <a:prstClr val="black">
                    <a:tint val="75000"/>
                  </a:prstClr>
                </a:solidFill>
              </a:rPr>
              <a:pPr>
                <a:defRPr/>
              </a:pPr>
              <a:t>41</a:t>
            </a:fld>
            <a:endParaRPr lang="en-US" dirty="0">
              <a:solidFill>
                <a:prstClr val="black">
                  <a:tint val="75000"/>
                </a:prstClr>
              </a:solidFill>
            </a:endParaRPr>
          </a:p>
        </p:txBody>
      </p:sp>
      <p:sp>
        <p:nvSpPr>
          <p:cNvPr id="4" name="TextBox 3"/>
          <p:cNvSpPr txBox="1"/>
          <p:nvPr/>
        </p:nvSpPr>
        <p:spPr>
          <a:xfrm>
            <a:off x="1070264" y="2254827"/>
            <a:ext cx="10283536" cy="3785652"/>
          </a:xfrm>
          <a:prstGeom prst="rect">
            <a:avLst/>
          </a:prstGeom>
          <a:noFill/>
        </p:spPr>
        <p:txBody>
          <a:bodyPr wrap="square" rtlCol="0">
            <a:spAutoFit/>
          </a:bodyPr>
          <a:lstStyle/>
          <a:p>
            <a:pPr marL="342900" indent="-342900">
              <a:buFont typeface="Wingdings" panose="05000000000000000000" pitchFamily="2" charset="2"/>
              <a:buChar char="§"/>
            </a:pPr>
            <a:r>
              <a:rPr lang="en-US" sz="2400" dirty="0"/>
              <a:t>Project-based </a:t>
            </a:r>
            <a:r>
              <a:rPr lang="en-US" sz="2400" dirty="0" smtClean="0"/>
              <a:t>learning: A  </a:t>
            </a:r>
            <a:r>
              <a:rPr lang="en-US" sz="2400" dirty="0"/>
              <a:t>key methodology </a:t>
            </a:r>
            <a:r>
              <a:rPr lang="en-US" sz="2400" dirty="0" smtClean="0"/>
              <a:t>in the class in the  digital era</a:t>
            </a:r>
          </a:p>
          <a:p>
            <a:pPr marL="342900" indent="-342900">
              <a:buFont typeface="Wingdings" panose="05000000000000000000" pitchFamily="2" charset="2"/>
              <a:buChar char="§"/>
            </a:pPr>
            <a:endParaRPr lang="en-US" sz="2400" dirty="0"/>
          </a:p>
          <a:p>
            <a:pPr marL="342900" indent="-342900">
              <a:buFont typeface="Wingdings" panose="05000000000000000000" pitchFamily="2" charset="2"/>
              <a:buChar char="§"/>
            </a:pPr>
            <a:r>
              <a:rPr lang="en-US" sz="2400" dirty="0"/>
              <a:t>pedagogy is </a:t>
            </a:r>
            <a:r>
              <a:rPr lang="en-US" sz="2400" dirty="0" smtClean="0"/>
              <a:t>on the foundation of  collaborative </a:t>
            </a:r>
            <a:r>
              <a:rPr lang="en-US" sz="2400" dirty="0"/>
              <a:t>learning for students and </a:t>
            </a:r>
            <a:r>
              <a:rPr lang="en-US" sz="2400" dirty="0" smtClean="0"/>
              <a:t>cooperative and collaborative practices </a:t>
            </a:r>
            <a:r>
              <a:rPr lang="en-US" sz="2400" dirty="0"/>
              <a:t>for educators. </a:t>
            </a:r>
            <a:endParaRPr lang="en-US" sz="2400" dirty="0" smtClean="0"/>
          </a:p>
          <a:p>
            <a:pPr marL="342900" indent="-342900">
              <a:buFont typeface="Wingdings" panose="05000000000000000000" pitchFamily="2" charset="2"/>
              <a:buChar char="§"/>
            </a:pPr>
            <a:endParaRPr lang="en-US" sz="2400" dirty="0"/>
          </a:p>
          <a:p>
            <a:pPr marL="342900" indent="-342900">
              <a:buFont typeface="Wingdings" panose="05000000000000000000" pitchFamily="2" charset="2"/>
              <a:buChar char="§"/>
            </a:pPr>
            <a:r>
              <a:rPr lang="en-US" sz="2400" dirty="0"/>
              <a:t>S</a:t>
            </a:r>
            <a:r>
              <a:rPr lang="en-US" sz="2400" dirty="0" smtClean="0"/>
              <a:t>ocial </a:t>
            </a:r>
            <a:r>
              <a:rPr lang="en-US" sz="2400" dirty="0"/>
              <a:t>media and digital technologies are used as aids in the project-based learning </a:t>
            </a:r>
            <a:endParaRPr lang="en-US" sz="2400" dirty="0" smtClean="0"/>
          </a:p>
          <a:p>
            <a:pPr marL="342900" indent="-342900">
              <a:buFont typeface="Wingdings" panose="05000000000000000000" pitchFamily="2" charset="2"/>
              <a:buChar char="§"/>
            </a:pPr>
            <a:endParaRPr lang="en-US" sz="2400" dirty="0"/>
          </a:p>
          <a:p>
            <a:pPr marL="342900" indent="-342900">
              <a:buFont typeface="Wingdings" panose="05000000000000000000" pitchFamily="2" charset="2"/>
              <a:buChar char="§"/>
            </a:pPr>
            <a:r>
              <a:rPr lang="en-US" sz="2400" dirty="0" smtClean="0"/>
              <a:t>It adds </a:t>
            </a:r>
            <a:r>
              <a:rPr lang="en-US" sz="2400" dirty="0"/>
              <a:t>a new dimension of learning for students and </a:t>
            </a:r>
            <a:r>
              <a:rPr lang="en-US" sz="2400" dirty="0" smtClean="0"/>
              <a:t>teachers: 360 degree and immersive </a:t>
            </a:r>
            <a:endParaRPr lang="en-IN" sz="2400" dirty="0"/>
          </a:p>
        </p:txBody>
      </p:sp>
      <p:sp>
        <p:nvSpPr>
          <p:cNvPr id="5" name="TextBox 4"/>
          <p:cNvSpPr txBox="1"/>
          <p:nvPr/>
        </p:nvSpPr>
        <p:spPr>
          <a:xfrm>
            <a:off x="2484582" y="6169891"/>
            <a:ext cx="7250545" cy="523220"/>
          </a:xfrm>
          <a:prstGeom prst="rect">
            <a:avLst/>
          </a:prstGeom>
          <a:noFill/>
        </p:spPr>
        <p:txBody>
          <a:bodyPr wrap="square" rtlCol="0">
            <a:spAutoFit/>
          </a:bodyPr>
          <a:lstStyle/>
          <a:p>
            <a:r>
              <a:rPr lang="en-US" sz="2800" b="1" dirty="0" smtClean="0"/>
              <a:t>New Thought Process: Work based Learning </a:t>
            </a:r>
            <a:endParaRPr lang="en-IN" sz="2800" b="1" dirty="0"/>
          </a:p>
        </p:txBody>
      </p:sp>
    </p:spTree>
    <p:extLst>
      <p:ext uri="{BB962C8B-B14F-4D97-AF65-F5344CB8AC3E}">
        <p14:creationId xmlns:p14="http://schemas.microsoft.com/office/powerpoint/2010/main" val="131155188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22399" y="795097"/>
            <a:ext cx="9781309" cy="5078313"/>
          </a:xfrm>
          <a:prstGeom prst="rect">
            <a:avLst/>
          </a:prstGeom>
          <a:noFill/>
        </p:spPr>
        <p:txBody>
          <a:bodyPr wrap="square" rtlCol="0">
            <a:spAutoFit/>
          </a:bodyPr>
          <a:lstStyle/>
          <a:p>
            <a:pPr algn="ctr"/>
            <a:r>
              <a:rPr lang="en-US" sz="3600" b="1" dirty="0" smtClean="0">
                <a:solidFill>
                  <a:prstClr val="black"/>
                </a:solidFill>
                <a:latin typeface="Arial Narrow" panose="020B0606020202030204" pitchFamily="34" charset="0"/>
              </a:rPr>
              <a:t>Task </a:t>
            </a:r>
          </a:p>
          <a:p>
            <a:pPr algn="ctr"/>
            <a:endParaRPr lang="en-US" sz="3600" b="1" dirty="0" smtClean="0">
              <a:solidFill>
                <a:prstClr val="black"/>
              </a:solidFill>
              <a:latin typeface="Arial Narrow" panose="020B0606020202030204" pitchFamily="34" charset="0"/>
            </a:endParaRPr>
          </a:p>
          <a:p>
            <a:pPr algn="just"/>
            <a:r>
              <a:rPr lang="en-US" sz="2800" b="1" dirty="0" smtClean="0">
                <a:solidFill>
                  <a:prstClr val="black"/>
                </a:solidFill>
                <a:latin typeface="Arial Narrow" panose="020B0606020202030204" pitchFamily="34" charset="0"/>
              </a:rPr>
              <a:t>The institute would like to focus on producing</a:t>
            </a:r>
          </a:p>
          <a:p>
            <a:pPr algn="just"/>
            <a:r>
              <a:rPr lang="en-US" sz="2800" b="1" dirty="0" err="1" smtClean="0">
                <a:solidFill>
                  <a:prstClr val="black"/>
                </a:solidFill>
                <a:latin typeface="Arial Narrow" panose="020B0606020202030204" pitchFamily="34" charset="0"/>
              </a:rPr>
              <a:t>B.Tech</a:t>
            </a:r>
            <a:r>
              <a:rPr lang="en-US" sz="2800" b="1" dirty="0" smtClean="0">
                <a:solidFill>
                  <a:prstClr val="black"/>
                </a:solidFill>
                <a:latin typeface="Arial Narrow" panose="020B0606020202030204" pitchFamily="34" charset="0"/>
              </a:rPr>
              <a:t> Engineers in CSE, ECE, EE, CE, ME and Multi-Discipline Branch suitable for </a:t>
            </a:r>
            <a:r>
              <a:rPr lang="en-US" sz="2800" b="1" dirty="0" smtClean="0">
                <a:solidFill>
                  <a:srgbClr val="7030A0"/>
                </a:solidFill>
                <a:latin typeface="Arial Narrow" panose="020B0606020202030204" pitchFamily="34" charset="0"/>
              </a:rPr>
              <a:t>space program of the country</a:t>
            </a:r>
            <a:r>
              <a:rPr lang="en-US" sz="2800" b="1" dirty="0" smtClean="0">
                <a:solidFill>
                  <a:prstClr val="black"/>
                </a:solidFill>
                <a:latin typeface="Arial Narrow" panose="020B0606020202030204" pitchFamily="34" charset="0"/>
              </a:rPr>
              <a:t>.</a:t>
            </a:r>
          </a:p>
          <a:p>
            <a:pPr algn="just"/>
            <a:endParaRPr lang="en-US" sz="2800" b="1" dirty="0" smtClean="0">
              <a:solidFill>
                <a:prstClr val="black"/>
              </a:solidFill>
              <a:latin typeface="Arial Narrow" panose="020B0606020202030204" pitchFamily="34" charset="0"/>
            </a:endParaRPr>
          </a:p>
          <a:p>
            <a:pPr marL="514350" indent="-514350" algn="just">
              <a:buAutoNum type="alphaLcParenBoth"/>
            </a:pPr>
            <a:r>
              <a:rPr lang="en-US" sz="2800" b="1" dirty="0" smtClean="0">
                <a:solidFill>
                  <a:prstClr val="black"/>
                </a:solidFill>
                <a:latin typeface="Arial Narrow" panose="020B0606020202030204" pitchFamily="34" charset="0"/>
              </a:rPr>
              <a:t>Write 3 PSOs ( Participants must try for their branch only)</a:t>
            </a:r>
          </a:p>
          <a:p>
            <a:pPr marL="514350" indent="-514350" algn="just">
              <a:buAutoNum type="alphaLcParenBoth"/>
            </a:pPr>
            <a:r>
              <a:rPr lang="en-US" sz="2800" b="1" dirty="0" smtClean="0">
                <a:solidFill>
                  <a:prstClr val="black"/>
                </a:solidFill>
                <a:latin typeface="Arial Narrow" panose="020B0606020202030204" pitchFamily="34" charset="0"/>
              </a:rPr>
              <a:t>What are the T-L activities to be done for the attainment</a:t>
            </a:r>
          </a:p>
          <a:p>
            <a:pPr marL="514350" indent="-514350" algn="just">
              <a:buAutoNum type="alphaLcParenBoth"/>
            </a:pPr>
            <a:r>
              <a:rPr lang="en-US" sz="2800" b="1" dirty="0" smtClean="0">
                <a:solidFill>
                  <a:prstClr val="black"/>
                </a:solidFill>
                <a:latin typeface="Arial Narrow" panose="020B0606020202030204" pitchFamily="34" charset="0"/>
              </a:rPr>
              <a:t>Create a CO-PSO matrix</a:t>
            </a:r>
          </a:p>
          <a:p>
            <a:pPr marL="514350" indent="-514350" algn="just">
              <a:buAutoNum type="alphaLcParenBoth"/>
            </a:pPr>
            <a:r>
              <a:rPr lang="en-US" sz="2800" b="1" dirty="0" smtClean="0">
                <a:solidFill>
                  <a:prstClr val="black"/>
                </a:solidFill>
                <a:latin typeface="Arial Narrow" panose="020B0606020202030204" pitchFamily="34" charset="0"/>
              </a:rPr>
              <a:t>Evaluate PSO attainment if over all attainment of CO1 = 2.1, CO2= 2.0 and CO3 is 2.65  </a:t>
            </a:r>
            <a:endParaRPr lang="en-US" sz="2800" b="1" dirty="0">
              <a:solidFill>
                <a:prstClr val="black"/>
              </a:solidFill>
              <a:latin typeface="Arial Narrow" panose="020B0606020202030204" pitchFamily="34" charset="0"/>
            </a:endParaRPr>
          </a:p>
        </p:txBody>
      </p:sp>
      <p:sp>
        <p:nvSpPr>
          <p:cNvPr id="6" name="Slide Number Placeholder 5"/>
          <p:cNvSpPr>
            <a:spLocks noGrp="1"/>
          </p:cNvSpPr>
          <p:nvPr>
            <p:ph type="sldNum" sz="quarter" idx="12"/>
          </p:nvPr>
        </p:nvSpPr>
        <p:spPr/>
        <p:txBody>
          <a:bodyPr/>
          <a:lstStyle/>
          <a:p>
            <a:fld id="{8FDE9BC7-128B-46DE-B1CE-258B7398FF0D}" type="slidenum">
              <a:rPr lang="en-US" smtClean="0">
                <a:solidFill>
                  <a:prstClr val="black">
                    <a:tint val="75000"/>
                  </a:prstClr>
                </a:solidFill>
              </a:rPr>
              <a:pPr/>
              <a:t>42</a:t>
            </a:fld>
            <a:endParaRPr lang="en-US">
              <a:solidFill>
                <a:prstClr val="black">
                  <a:tint val="75000"/>
                </a:prstClr>
              </a:solidFill>
            </a:endParaRPr>
          </a:p>
        </p:txBody>
      </p:sp>
    </p:spTree>
    <p:extLst>
      <p:ext uri="{BB962C8B-B14F-4D97-AF65-F5344CB8AC3E}">
        <p14:creationId xmlns:p14="http://schemas.microsoft.com/office/powerpoint/2010/main" val="9897201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764924" y="2134369"/>
            <a:ext cx="4662151" cy="1107996"/>
          </a:xfrm>
          <a:prstGeom prst="rect">
            <a:avLst/>
          </a:prstGeom>
          <a:noFill/>
        </p:spPr>
        <p:txBody>
          <a:bodyPr wrap="square" rtlCol="0">
            <a:spAutoFit/>
          </a:bodyPr>
          <a:lstStyle/>
          <a:p>
            <a:r>
              <a:rPr lang="en-US" sz="6600" b="1" dirty="0" smtClean="0">
                <a:solidFill>
                  <a:prstClr val="black"/>
                </a:solidFill>
                <a:latin typeface="Arial Narrow" panose="020B0606020202030204" pitchFamily="34" charset="0"/>
              </a:rPr>
              <a:t>THANK YOU</a:t>
            </a:r>
            <a:endParaRPr lang="en-US" sz="6600" b="1" dirty="0">
              <a:solidFill>
                <a:prstClr val="black"/>
              </a:solidFill>
              <a:latin typeface="Arial Narrow" panose="020B0606020202030204" pitchFamily="34" charset="0"/>
            </a:endParaRPr>
          </a:p>
        </p:txBody>
      </p:sp>
      <p:sp>
        <p:nvSpPr>
          <p:cNvPr id="6" name="Slide Number Placeholder 5"/>
          <p:cNvSpPr>
            <a:spLocks noGrp="1"/>
          </p:cNvSpPr>
          <p:nvPr>
            <p:ph type="sldNum" sz="quarter" idx="12"/>
          </p:nvPr>
        </p:nvSpPr>
        <p:spPr/>
        <p:txBody>
          <a:bodyPr/>
          <a:lstStyle/>
          <a:p>
            <a:fld id="{8FDE9BC7-128B-46DE-B1CE-258B7398FF0D}" type="slidenum">
              <a:rPr lang="en-US" smtClean="0">
                <a:solidFill>
                  <a:prstClr val="black">
                    <a:tint val="75000"/>
                  </a:prstClr>
                </a:solidFill>
              </a:rPr>
              <a:pPr/>
              <a:t>43</a:t>
            </a:fld>
            <a:endParaRPr lang="en-US">
              <a:solidFill>
                <a:prstClr val="black">
                  <a:tint val="75000"/>
                </a:prstClr>
              </a:solidFill>
            </a:endParaRPr>
          </a:p>
        </p:txBody>
      </p:sp>
    </p:spTree>
    <p:extLst>
      <p:ext uri="{BB962C8B-B14F-4D97-AF65-F5344CB8AC3E}">
        <p14:creationId xmlns:p14="http://schemas.microsoft.com/office/powerpoint/2010/main" val="194687967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10515600" cy="5509203"/>
          </a:xfrm>
        </p:spPr>
        <p:txBody>
          <a:bodyPr>
            <a:normAutofit/>
          </a:bodyPr>
          <a:lstStyle/>
          <a:p>
            <a:pPr algn="ctr"/>
            <a:r>
              <a:rPr lang="en-US" sz="3600" b="1" dirty="0" smtClean="0">
                <a:latin typeface="Arial Black" panose="020B0A04020102020204" pitchFamily="34" charset="0"/>
              </a:rPr>
              <a:t>Strengthening Assessment and Accreditation of Higher Education Institutions in India</a:t>
            </a:r>
            <a:br>
              <a:rPr lang="en-US" sz="3600" b="1" dirty="0" smtClean="0">
                <a:latin typeface="Arial Black" panose="020B0A04020102020204" pitchFamily="34" charset="0"/>
              </a:rPr>
            </a:br>
            <a:r>
              <a:rPr lang="en-US" sz="3600" b="1" dirty="0" smtClean="0">
                <a:solidFill>
                  <a:srgbClr val="7030A0"/>
                </a:solidFill>
                <a:latin typeface="Arial Black" panose="020B0A04020102020204" pitchFamily="34" charset="0"/>
              </a:rPr>
              <a:t>Abstract of Overarching Committee Report</a:t>
            </a:r>
            <a:endParaRPr lang="en-IN" sz="3600" b="1" dirty="0">
              <a:solidFill>
                <a:srgbClr val="7030A0"/>
              </a:solidFill>
              <a:latin typeface="Arial Black" panose="020B0A04020102020204" pitchFamily="34" charset="0"/>
            </a:endParaRPr>
          </a:p>
        </p:txBody>
      </p:sp>
    </p:spTree>
    <p:extLst>
      <p:ext uri="{BB962C8B-B14F-4D97-AF65-F5344CB8AC3E}">
        <p14:creationId xmlns:p14="http://schemas.microsoft.com/office/powerpoint/2010/main" val="159644108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78691"/>
            <a:ext cx="9144000" cy="2521527"/>
          </a:xfrm>
        </p:spPr>
        <p:txBody>
          <a:bodyPr>
            <a:normAutofit/>
          </a:bodyPr>
          <a:lstStyle/>
          <a:p>
            <a:r>
              <a:rPr lang="en-US" sz="4400" b="1" dirty="0" smtClean="0"/>
              <a:t>Transformative Reforms</a:t>
            </a:r>
            <a:br>
              <a:rPr lang="en-US" sz="4400" b="1" dirty="0" smtClean="0"/>
            </a:br>
            <a:r>
              <a:rPr lang="en-US" sz="3100" b="1" dirty="0" smtClean="0"/>
              <a:t>Overarching Committee Chairman: </a:t>
            </a:r>
            <a:r>
              <a:rPr lang="en-US" sz="3100" b="1" dirty="0" err="1" smtClean="0"/>
              <a:t>Dr.K.Radhakrishnan</a:t>
            </a:r>
            <a:r>
              <a:rPr lang="en-US" sz="3100" b="1" dirty="0" smtClean="0"/>
              <a:t/>
            </a:r>
            <a:br>
              <a:rPr lang="en-US" sz="3100" b="1" dirty="0" smtClean="0"/>
            </a:br>
            <a:r>
              <a:rPr lang="en-US" sz="3100" b="1" dirty="0" smtClean="0"/>
              <a:t>Chairman BOG, IIT Kanpur and Standing Committee of IIT Council</a:t>
            </a:r>
            <a:br>
              <a:rPr lang="en-US" sz="3100" b="1" dirty="0" smtClean="0"/>
            </a:br>
            <a:endParaRPr lang="en-IN" sz="3100" b="1" dirty="0"/>
          </a:p>
        </p:txBody>
      </p:sp>
      <p:sp>
        <p:nvSpPr>
          <p:cNvPr id="3" name="Subtitle 2"/>
          <p:cNvSpPr>
            <a:spLocks noGrp="1"/>
          </p:cNvSpPr>
          <p:nvPr>
            <p:ph type="subTitle" idx="1"/>
          </p:nvPr>
        </p:nvSpPr>
        <p:spPr>
          <a:xfrm>
            <a:off x="1524000" y="3038763"/>
            <a:ext cx="9144000" cy="3556000"/>
          </a:xfrm>
        </p:spPr>
        <p:txBody>
          <a:bodyPr>
            <a:normAutofit/>
          </a:bodyPr>
          <a:lstStyle/>
          <a:p>
            <a:pPr algn="l"/>
            <a:r>
              <a:rPr lang="en-US" sz="2800" b="1" dirty="0" smtClean="0">
                <a:solidFill>
                  <a:srgbClr val="7030A0"/>
                </a:solidFill>
              </a:rPr>
              <a:t>Purpose:</a:t>
            </a:r>
          </a:p>
          <a:p>
            <a:pPr marL="342900" indent="-342900" algn="l">
              <a:buFont typeface="Arial" panose="020B0604020202020204" pitchFamily="34" charset="0"/>
              <a:buChar char="•"/>
            </a:pPr>
            <a:r>
              <a:rPr lang="en-US" sz="2800" dirty="0" smtClean="0"/>
              <a:t>To propose actionable recommendations to strengthen the accreditation processes by NAAC, NBA and NIRF</a:t>
            </a:r>
          </a:p>
          <a:p>
            <a:pPr marL="342900" indent="-342900" algn="l">
              <a:buFont typeface="Arial" panose="020B0604020202020204" pitchFamily="34" charset="0"/>
              <a:buChar char="•"/>
            </a:pPr>
            <a:r>
              <a:rPr lang="en-US" sz="2800" dirty="0" smtClean="0"/>
              <a:t>To recommend how more institutions come into the fold of accreditation</a:t>
            </a:r>
          </a:p>
          <a:p>
            <a:pPr marL="342900" indent="-342900" algn="l">
              <a:buFont typeface="Arial" panose="020B0604020202020204" pitchFamily="34" charset="0"/>
              <a:buChar char="•"/>
            </a:pPr>
            <a:r>
              <a:rPr lang="en-US" sz="2800" dirty="0" smtClean="0"/>
              <a:t>To prepare a roadmap for aligning NAAC, NBA and NIRF to the proposed of NAC in HECI</a:t>
            </a:r>
            <a:endParaRPr lang="en-IN" sz="2800" dirty="0"/>
          </a:p>
        </p:txBody>
      </p:sp>
    </p:spTree>
    <p:extLst>
      <p:ext uri="{BB962C8B-B14F-4D97-AF65-F5344CB8AC3E}">
        <p14:creationId xmlns:p14="http://schemas.microsoft.com/office/powerpoint/2010/main" val="181389226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72548"/>
          </a:xfrm>
        </p:spPr>
        <p:txBody>
          <a:bodyPr/>
          <a:lstStyle/>
          <a:p>
            <a:pPr algn="ctr"/>
            <a:r>
              <a:rPr lang="en-US" dirty="0" smtClean="0"/>
              <a:t>Backdrop of the Recommendations</a:t>
            </a:r>
            <a:endParaRPr lang="en-IN" dirty="0"/>
          </a:p>
        </p:txBody>
      </p:sp>
      <p:sp>
        <p:nvSpPr>
          <p:cNvPr id="3" name="Content Placeholder 2"/>
          <p:cNvSpPr>
            <a:spLocks noGrp="1"/>
          </p:cNvSpPr>
          <p:nvPr>
            <p:ph idx="1"/>
          </p:nvPr>
        </p:nvSpPr>
        <p:spPr>
          <a:xfrm>
            <a:off x="838200" y="2047298"/>
            <a:ext cx="10515600" cy="4351338"/>
          </a:xfrm>
        </p:spPr>
        <p:txBody>
          <a:bodyPr>
            <a:normAutofit lnSpcReduction="10000"/>
          </a:bodyPr>
          <a:lstStyle/>
          <a:p>
            <a:r>
              <a:rPr lang="en-US" dirty="0" smtClean="0"/>
              <a:t>Recommendations have been with strategic intent to be consistent with the Vision of NEP 2020</a:t>
            </a:r>
          </a:p>
          <a:p>
            <a:r>
              <a:rPr lang="en-US" dirty="0" smtClean="0"/>
              <a:t>Adopt right away, a simple, trust based, credible, objective and rationalized system for approval, accreditation and ranking</a:t>
            </a:r>
          </a:p>
          <a:p>
            <a:r>
              <a:rPr lang="en-US" dirty="0" smtClean="0"/>
              <a:t>A variable and secured centralized database </a:t>
            </a:r>
          </a:p>
          <a:p>
            <a:r>
              <a:rPr lang="en-US" dirty="0" smtClean="0"/>
              <a:t>Technology-driven modern system that could replace/ minimize manual involvement</a:t>
            </a:r>
          </a:p>
          <a:p>
            <a:r>
              <a:rPr lang="en-US" dirty="0" smtClean="0"/>
              <a:t>Mentoring and incentivizing schemes for raising the participation as well as accreditation level, towards eminence, significance and global acclaim</a:t>
            </a:r>
            <a:endParaRPr lang="en-IN" dirty="0"/>
          </a:p>
        </p:txBody>
      </p:sp>
    </p:spTree>
    <p:extLst>
      <p:ext uri="{BB962C8B-B14F-4D97-AF65-F5344CB8AC3E}">
        <p14:creationId xmlns:p14="http://schemas.microsoft.com/office/powerpoint/2010/main" val="391095449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IN" dirty="0"/>
          </a:p>
        </p:txBody>
      </p:sp>
      <p:sp>
        <p:nvSpPr>
          <p:cNvPr id="3" name="Content Placeholder 2"/>
          <p:cNvSpPr>
            <a:spLocks noGrp="1"/>
          </p:cNvSpPr>
          <p:nvPr>
            <p:ph idx="1"/>
          </p:nvPr>
        </p:nvSpPr>
        <p:spPr/>
        <p:txBody>
          <a:bodyPr>
            <a:normAutofit lnSpcReduction="10000"/>
          </a:bodyPr>
          <a:lstStyle/>
          <a:p>
            <a:r>
              <a:rPr lang="en-US" dirty="0" smtClean="0"/>
              <a:t>1. </a:t>
            </a:r>
            <a:r>
              <a:rPr lang="en-US" dirty="0" smtClean="0">
                <a:solidFill>
                  <a:srgbClr val="7030A0"/>
                </a:solidFill>
              </a:rPr>
              <a:t>Transition from 8-Point Grading System of NAAC to </a:t>
            </a:r>
            <a:r>
              <a:rPr lang="en-US" i="1" dirty="0" smtClean="0">
                <a:solidFill>
                  <a:srgbClr val="7030A0"/>
                </a:solidFill>
              </a:rPr>
              <a:t>Binary Accreditation System</a:t>
            </a:r>
          </a:p>
          <a:p>
            <a:pPr lvl="1"/>
            <a:r>
              <a:rPr lang="en-US" dirty="0" smtClean="0"/>
              <a:t>Accredited</a:t>
            </a:r>
          </a:p>
          <a:p>
            <a:pPr lvl="1"/>
            <a:r>
              <a:rPr lang="en-US" dirty="0" smtClean="0"/>
              <a:t>Awaiting Accreditation</a:t>
            </a:r>
          </a:p>
          <a:p>
            <a:pPr lvl="1"/>
            <a:r>
              <a:rPr lang="en-US" dirty="0" smtClean="0"/>
              <a:t>Not Accredited</a:t>
            </a:r>
          </a:p>
          <a:p>
            <a:pPr marL="457200" lvl="1" indent="0">
              <a:buNone/>
            </a:pPr>
            <a:endParaRPr lang="en-US" dirty="0" smtClean="0"/>
          </a:p>
          <a:p>
            <a:pPr marL="457200" lvl="1" indent="0">
              <a:buNone/>
            </a:pPr>
            <a:r>
              <a:rPr lang="en-US" dirty="0" smtClean="0"/>
              <a:t>2. </a:t>
            </a:r>
            <a:r>
              <a:rPr lang="en-US" b="1" dirty="0" smtClean="0">
                <a:solidFill>
                  <a:srgbClr val="7030A0"/>
                </a:solidFill>
              </a:rPr>
              <a:t>Encourage Accredited Institutions to </a:t>
            </a:r>
            <a:r>
              <a:rPr lang="en-US" b="1" i="1" dirty="0" smtClean="0">
                <a:solidFill>
                  <a:srgbClr val="7030A0"/>
                </a:solidFill>
              </a:rPr>
              <a:t>Raise their Bar Gradually</a:t>
            </a:r>
          </a:p>
          <a:p>
            <a:pPr marL="457200" lvl="1" indent="0">
              <a:buNone/>
            </a:pPr>
            <a:r>
              <a:rPr lang="en-US" dirty="0"/>
              <a:t>	</a:t>
            </a:r>
            <a:r>
              <a:rPr lang="en-US" dirty="0" smtClean="0"/>
              <a:t>Level 1 to Level 4: Institutions of National Excellence ( In-depth in disciplines </a:t>
            </a:r>
          </a:p>
          <a:p>
            <a:pPr marL="457200" lvl="1" indent="0">
              <a:buNone/>
            </a:pPr>
            <a:r>
              <a:rPr lang="en-US" dirty="0"/>
              <a:t> </a:t>
            </a:r>
            <a:r>
              <a:rPr lang="en-US" dirty="0" smtClean="0"/>
              <a:t>      or in-breadth in disciplines)</a:t>
            </a:r>
          </a:p>
          <a:p>
            <a:pPr marL="457200" lvl="1" indent="0">
              <a:buNone/>
            </a:pPr>
            <a:r>
              <a:rPr lang="en-US" dirty="0"/>
              <a:t> </a:t>
            </a:r>
            <a:r>
              <a:rPr lang="en-US" dirty="0" smtClean="0"/>
              <a:t>      Level 5: Institutions of Global Excellence for Multi-Disciplinary Research and  </a:t>
            </a:r>
          </a:p>
          <a:p>
            <a:pPr marL="457200" lvl="1" indent="0">
              <a:buNone/>
            </a:pPr>
            <a:r>
              <a:rPr lang="en-US" dirty="0"/>
              <a:t> </a:t>
            </a:r>
            <a:r>
              <a:rPr lang="en-US" dirty="0" smtClean="0"/>
              <a:t>      Education</a:t>
            </a:r>
          </a:p>
          <a:p>
            <a:pPr marL="457200" lvl="1" indent="0">
              <a:buNone/>
            </a:pPr>
            <a:endParaRPr lang="en-US" dirty="0"/>
          </a:p>
        </p:txBody>
      </p:sp>
    </p:spTree>
    <p:extLst>
      <p:ext uri="{BB962C8B-B14F-4D97-AF65-F5344CB8AC3E}">
        <p14:creationId xmlns:p14="http://schemas.microsoft.com/office/powerpoint/2010/main" val="47915987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IN" dirty="0"/>
          </a:p>
        </p:txBody>
      </p:sp>
      <p:sp>
        <p:nvSpPr>
          <p:cNvPr id="3" name="Content Placeholder 2"/>
          <p:cNvSpPr>
            <a:spLocks noGrp="1"/>
          </p:cNvSpPr>
          <p:nvPr>
            <p:ph idx="1"/>
          </p:nvPr>
        </p:nvSpPr>
        <p:spPr>
          <a:xfrm>
            <a:off x="838200" y="2336799"/>
            <a:ext cx="10515600" cy="3840163"/>
          </a:xfrm>
        </p:spPr>
        <p:txBody>
          <a:bodyPr/>
          <a:lstStyle/>
          <a:p>
            <a:pPr marL="0" indent="0" algn="just">
              <a:buNone/>
            </a:pPr>
            <a:r>
              <a:rPr lang="en-US" dirty="0" smtClean="0">
                <a:solidFill>
                  <a:srgbClr val="7030A0"/>
                </a:solidFill>
              </a:rPr>
              <a:t>3. Enable Choice-based Ranking System for Diverse Users</a:t>
            </a:r>
          </a:p>
          <a:p>
            <a:pPr algn="just"/>
            <a:r>
              <a:rPr lang="en-US" dirty="0" smtClean="0"/>
              <a:t>Potential users; students, funding agencies, industries </a:t>
            </a:r>
            <a:r>
              <a:rPr lang="en-US" dirty="0" err="1" smtClean="0"/>
              <a:t>etc</a:t>
            </a:r>
            <a:r>
              <a:rPr lang="en-US" dirty="0" smtClean="0"/>
              <a:t> could be enabled to make more informed choice for studies, research and consultancy</a:t>
            </a:r>
          </a:p>
          <a:p>
            <a:pPr algn="just"/>
            <a:r>
              <a:rPr lang="en-US" dirty="0" smtClean="0"/>
              <a:t>In-built tools need to be provided to process and refine the vectored scores that are based on gross parameters with user-specifiable weightages and selectable parameters</a:t>
            </a:r>
          </a:p>
        </p:txBody>
      </p:sp>
    </p:spTree>
    <p:extLst>
      <p:ext uri="{BB962C8B-B14F-4D97-AF65-F5344CB8AC3E}">
        <p14:creationId xmlns:p14="http://schemas.microsoft.com/office/powerpoint/2010/main" val="370415104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IN" dirty="0"/>
          </a:p>
        </p:txBody>
      </p:sp>
      <p:sp>
        <p:nvSpPr>
          <p:cNvPr id="3" name="Content Placeholder 2"/>
          <p:cNvSpPr>
            <a:spLocks noGrp="1"/>
          </p:cNvSpPr>
          <p:nvPr>
            <p:ph idx="1"/>
          </p:nvPr>
        </p:nvSpPr>
        <p:spPr>
          <a:xfrm>
            <a:off x="838200" y="1478490"/>
            <a:ext cx="10515600" cy="4642909"/>
          </a:xfrm>
        </p:spPr>
        <p:txBody>
          <a:bodyPr>
            <a:normAutofit/>
          </a:bodyPr>
          <a:lstStyle/>
          <a:p>
            <a:pPr marL="0" indent="0" algn="just">
              <a:buNone/>
            </a:pPr>
            <a:r>
              <a:rPr lang="en-US" dirty="0" smtClean="0">
                <a:solidFill>
                  <a:srgbClr val="7030A0"/>
                </a:solidFill>
              </a:rPr>
              <a:t>4.Amalgate </a:t>
            </a:r>
            <a:r>
              <a:rPr lang="en-US" dirty="0" err="1" smtClean="0">
                <a:solidFill>
                  <a:srgbClr val="7030A0"/>
                </a:solidFill>
              </a:rPr>
              <a:t>Programme</a:t>
            </a:r>
            <a:r>
              <a:rPr lang="en-US" dirty="0" smtClean="0">
                <a:solidFill>
                  <a:srgbClr val="7030A0"/>
                </a:solidFill>
              </a:rPr>
              <a:t> Accreditation and Institution-Accreditation, considering their inter-dependency and evolve a Composite Assessment System with compliance to accepted conditions of Washington Accord </a:t>
            </a:r>
          </a:p>
          <a:p>
            <a:pPr algn="just"/>
            <a:r>
              <a:rPr lang="en-US" dirty="0" smtClean="0"/>
              <a:t>Parameters and threshold levels for the scores on institutional assessment and each of programmatic domain assessment may be specified</a:t>
            </a:r>
          </a:p>
          <a:p>
            <a:pPr algn="just"/>
            <a:r>
              <a:rPr lang="en-US" dirty="0" smtClean="0"/>
              <a:t>The composite assessment may be provided as a composite table for each HEI or in Infographics e.g. ‘star Plots’ with central core circle scaled to the institutional base </a:t>
            </a:r>
          </a:p>
          <a:p>
            <a:pPr marL="0" indent="0" algn="just">
              <a:buNone/>
            </a:pPr>
            <a:endParaRPr lang="en-IN" i="1" dirty="0"/>
          </a:p>
        </p:txBody>
      </p:sp>
    </p:spTree>
    <p:extLst>
      <p:ext uri="{BB962C8B-B14F-4D97-AF65-F5344CB8AC3E}">
        <p14:creationId xmlns:p14="http://schemas.microsoft.com/office/powerpoint/2010/main" val="20209677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Defining POs: </a:t>
            </a:r>
            <a:r>
              <a:rPr lang="en-US" b="1" dirty="0" err="1" smtClean="0"/>
              <a:t>Programme</a:t>
            </a:r>
            <a:r>
              <a:rPr lang="en-US" b="1" dirty="0" smtClean="0"/>
              <a:t> Outcomes</a:t>
            </a:r>
            <a:endParaRPr lang="en-IN" b="1" dirty="0"/>
          </a:p>
        </p:txBody>
      </p:sp>
      <p:sp>
        <p:nvSpPr>
          <p:cNvPr id="3" name="Content Placeholder 2"/>
          <p:cNvSpPr>
            <a:spLocks noGrp="1"/>
          </p:cNvSpPr>
          <p:nvPr>
            <p:ph idx="1"/>
          </p:nvPr>
        </p:nvSpPr>
        <p:spPr/>
        <p:txBody>
          <a:bodyPr>
            <a:normAutofit lnSpcReduction="10000"/>
          </a:bodyPr>
          <a:lstStyle/>
          <a:p>
            <a:pPr algn="just"/>
            <a:r>
              <a:rPr lang="en-US" sz="3200" b="1" dirty="0" smtClean="0"/>
              <a:t>What are the </a:t>
            </a:r>
            <a:r>
              <a:rPr lang="en-US" sz="3200" b="1" dirty="0" err="1" smtClean="0"/>
              <a:t>knowledge+Skill+Life</a:t>
            </a:r>
            <a:r>
              <a:rPr lang="en-US" sz="3200" b="1" dirty="0" smtClean="0"/>
              <a:t> </a:t>
            </a:r>
            <a:r>
              <a:rPr lang="en-US" sz="3200" b="1" dirty="0" err="1" smtClean="0"/>
              <a:t>Activities+Attitude</a:t>
            </a:r>
            <a:r>
              <a:rPr lang="en-US" sz="3200" b="1" dirty="0" smtClean="0"/>
              <a:t>+ Competency a graduate is going to inculcate during undergoing the </a:t>
            </a:r>
            <a:r>
              <a:rPr lang="en-US" sz="3200" b="1" dirty="0" err="1" smtClean="0"/>
              <a:t>programme</a:t>
            </a:r>
            <a:r>
              <a:rPr lang="en-US" sz="3200" b="1" dirty="0" smtClean="0"/>
              <a:t> and practices in the professional career</a:t>
            </a:r>
          </a:p>
          <a:p>
            <a:pPr algn="just"/>
            <a:r>
              <a:rPr lang="en-US" sz="3200" b="1" dirty="0" smtClean="0"/>
              <a:t>Generic in nature </a:t>
            </a:r>
          </a:p>
          <a:p>
            <a:pPr algn="just"/>
            <a:r>
              <a:rPr lang="en-US" sz="3200" b="1" dirty="0" smtClean="0"/>
              <a:t>Every component is measurable or quantifiable hence, outcomes</a:t>
            </a:r>
          </a:p>
          <a:p>
            <a:pPr algn="just"/>
            <a:r>
              <a:rPr lang="en-US" sz="3200" b="1" dirty="0" smtClean="0"/>
              <a:t>In simple language these are the GUNNAs a graduate is supposed to have going through the </a:t>
            </a:r>
            <a:r>
              <a:rPr lang="en-US" sz="3200" b="1" dirty="0" err="1" smtClean="0"/>
              <a:t>programme</a:t>
            </a:r>
            <a:endParaRPr lang="en-US" sz="3200" b="1" dirty="0" smtClean="0"/>
          </a:p>
          <a:p>
            <a:endParaRPr lang="en-IN" b="1" dirty="0"/>
          </a:p>
        </p:txBody>
      </p:sp>
    </p:spTree>
    <p:extLst>
      <p:ext uri="{BB962C8B-B14F-4D97-AF65-F5344CB8AC3E}">
        <p14:creationId xmlns:p14="http://schemas.microsoft.com/office/powerpoint/2010/main" val="185106553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326091"/>
            <a:ext cx="10515600" cy="4351338"/>
          </a:xfrm>
        </p:spPr>
        <p:txBody>
          <a:bodyPr>
            <a:normAutofit fontScale="92500" lnSpcReduction="20000"/>
          </a:bodyPr>
          <a:lstStyle/>
          <a:p>
            <a:pPr algn="just"/>
            <a:r>
              <a:rPr lang="en-US" i="1" dirty="0" smtClean="0"/>
              <a:t>Star plot: a sequence of equiangular spokes representing major programmatic domains and their length proportional to the rating of each domain . They assist in identifying the dominant variable, similar observations and detecting outliers. Each of the variable measure some property of the observations and such plots assist in assessing the relative values of a single data point. This in turn facilitates finding and locating the comparable and dissimilar points. The length of the equiangular spokes, which reflect an observation’s value on the variables is proportional to the magnitude of the variable at that point in relation to the variable’s maximum data point. All data points are connected by a line to represent the plot.</a:t>
            </a:r>
          </a:p>
          <a:p>
            <a:pPr algn="just"/>
            <a:r>
              <a:rPr lang="en-US" dirty="0" smtClean="0"/>
              <a:t>Accreditation scores are paramount than the rankings</a:t>
            </a:r>
          </a:p>
          <a:p>
            <a:pPr algn="just"/>
            <a:r>
              <a:rPr lang="en-US" dirty="0" smtClean="0"/>
              <a:t>When data is collected on more than one variable, star chart are used to illustrate and represent the multivariate data.</a:t>
            </a:r>
            <a:endParaRPr lang="en-IN" dirty="0"/>
          </a:p>
        </p:txBody>
      </p:sp>
    </p:spTree>
    <p:extLst>
      <p:ext uri="{BB962C8B-B14F-4D97-AF65-F5344CB8AC3E}">
        <p14:creationId xmlns:p14="http://schemas.microsoft.com/office/powerpoint/2010/main" val="82725753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IN" dirty="0"/>
          </a:p>
        </p:txBody>
      </p:sp>
      <p:sp>
        <p:nvSpPr>
          <p:cNvPr id="3" name="Content Placeholder 2"/>
          <p:cNvSpPr>
            <a:spLocks noGrp="1"/>
          </p:cNvSpPr>
          <p:nvPr>
            <p:ph idx="1"/>
          </p:nvPr>
        </p:nvSpPr>
        <p:spPr>
          <a:xfrm>
            <a:off x="838200" y="1532467"/>
            <a:ext cx="10515600" cy="5325533"/>
          </a:xfrm>
        </p:spPr>
        <p:txBody>
          <a:bodyPr>
            <a:normAutofit fontScale="70000" lnSpcReduction="20000"/>
          </a:bodyPr>
          <a:lstStyle/>
          <a:p>
            <a:pPr marL="0" indent="0" algn="just">
              <a:buNone/>
            </a:pPr>
            <a:r>
              <a:rPr lang="en-US" sz="4000" dirty="0" smtClean="0">
                <a:solidFill>
                  <a:srgbClr val="7030A0"/>
                </a:solidFill>
              </a:rPr>
              <a:t>5. Mentor the Institutions falling far below the standards for accreditation</a:t>
            </a:r>
          </a:p>
          <a:p>
            <a:pPr algn="just"/>
            <a:r>
              <a:rPr lang="en-US" sz="4000" dirty="0" smtClean="0"/>
              <a:t>Accredited HEIs may be encouraged to become mentor, with suitable credit given during the re-accreditation of the mentoring HEIs. </a:t>
            </a:r>
          </a:p>
          <a:p>
            <a:pPr marL="0" indent="0" algn="just">
              <a:buNone/>
            </a:pPr>
            <a:r>
              <a:rPr lang="en-US" sz="4000" dirty="0" smtClean="0">
                <a:solidFill>
                  <a:srgbClr val="7030A0"/>
                </a:solidFill>
              </a:rPr>
              <a:t>6. Simplify the Accreditation Process, especially for the first cycle and Periodicity for Re-accreditation may be brought down ( from present five years as followed now)</a:t>
            </a:r>
          </a:p>
          <a:p>
            <a:pPr algn="just"/>
            <a:r>
              <a:rPr lang="en-US" sz="4000" dirty="0" smtClean="0"/>
              <a:t>Six shall be the mandatory periodicity for institution accreditation cycle</a:t>
            </a:r>
          </a:p>
          <a:p>
            <a:pPr algn="just"/>
            <a:r>
              <a:rPr lang="en-US" sz="4000" dirty="0" smtClean="0"/>
              <a:t>Flexibility can opt for re-accreditation at any point of time based upon their specific levels of preparedness </a:t>
            </a:r>
          </a:p>
          <a:p>
            <a:pPr algn="just"/>
            <a:r>
              <a:rPr lang="en-US" sz="4000" dirty="0" smtClean="0"/>
              <a:t>Once the HEI gets accredited in the first cycle, the existing annual re- approval of AICTE may be eliminated provided the scope of the </a:t>
            </a:r>
            <a:r>
              <a:rPr lang="en-US" sz="4000" dirty="0" err="1" smtClean="0"/>
              <a:t>programme</a:t>
            </a:r>
            <a:r>
              <a:rPr lang="en-US" sz="4000" dirty="0" smtClean="0"/>
              <a:t> (content, Seat etc., are within allowable band for alternation)</a:t>
            </a:r>
            <a:endParaRPr lang="en-US" sz="4000" dirty="0"/>
          </a:p>
        </p:txBody>
      </p:sp>
    </p:spTree>
    <p:extLst>
      <p:ext uri="{BB962C8B-B14F-4D97-AF65-F5344CB8AC3E}">
        <p14:creationId xmlns:p14="http://schemas.microsoft.com/office/powerpoint/2010/main" val="124489382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IN" dirty="0"/>
          </a:p>
        </p:txBody>
      </p:sp>
      <p:sp>
        <p:nvSpPr>
          <p:cNvPr id="3" name="Content Placeholder 2"/>
          <p:cNvSpPr>
            <a:spLocks noGrp="1"/>
          </p:cNvSpPr>
          <p:nvPr>
            <p:ph idx="1"/>
          </p:nvPr>
        </p:nvSpPr>
        <p:spPr>
          <a:xfrm>
            <a:off x="838200" y="1470025"/>
            <a:ext cx="10515600" cy="2187575"/>
          </a:xfrm>
        </p:spPr>
        <p:txBody>
          <a:bodyPr>
            <a:normAutofit/>
          </a:bodyPr>
          <a:lstStyle/>
          <a:p>
            <a:pPr marL="0" indent="0" algn="just">
              <a:buNone/>
            </a:pPr>
            <a:r>
              <a:rPr lang="en-US" dirty="0" smtClean="0">
                <a:solidFill>
                  <a:srgbClr val="7030A0"/>
                </a:solidFill>
              </a:rPr>
              <a:t>7. </a:t>
            </a:r>
            <a:r>
              <a:rPr lang="en-US" sz="2400" dirty="0" smtClean="0">
                <a:solidFill>
                  <a:srgbClr val="7030A0"/>
                </a:solidFill>
              </a:rPr>
              <a:t>Include all HEIs and every </a:t>
            </a:r>
            <a:r>
              <a:rPr lang="en-US" sz="2400" dirty="0" err="1" smtClean="0">
                <a:solidFill>
                  <a:srgbClr val="7030A0"/>
                </a:solidFill>
              </a:rPr>
              <a:t>programme</a:t>
            </a:r>
            <a:r>
              <a:rPr lang="en-US" sz="2400" dirty="0" smtClean="0">
                <a:solidFill>
                  <a:srgbClr val="7030A0"/>
                </a:solidFill>
              </a:rPr>
              <a:t> in the newly proposed assessment and accreditation system with due regard for their statutory dispensations (</a:t>
            </a:r>
            <a:r>
              <a:rPr lang="en-US" sz="2400" dirty="0" err="1" smtClean="0">
                <a:solidFill>
                  <a:srgbClr val="7030A0"/>
                </a:solidFill>
              </a:rPr>
              <a:t>e.g.IITs</a:t>
            </a:r>
            <a:r>
              <a:rPr lang="en-US" sz="2400" dirty="0" smtClean="0">
                <a:solidFill>
                  <a:srgbClr val="7030A0"/>
                </a:solidFill>
              </a:rPr>
              <a:t>)</a:t>
            </a:r>
          </a:p>
          <a:p>
            <a:pPr marL="0" indent="0" algn="just">
              <a:buNone/>
            </a:pPr>
            <a:r>
              <a:rPr lang="en-US" sz="2400" dirty="0" smtClean="0">
                <a:solidFill>
                  <a:srgbClr val="7030A0"/>
                </a:solidFill>
              </a:rPr>
              <a:t>8. Considering the heterogeneity of HEIs in the country, categorize them based on their orientation/vision and heritage/legacy and then seek information from the HEIs that are appropriate for their category</a:t>
            </a:r>
          </a:p>
        </p:txBody>
      </p:sp>
      <p:graphicFrame>
        <p:nvGraphicFramePr>
          <p:cNvPr id="4" name="Table 3"/>
          <p:cNvGraphicFramePr>
            <a:graphicFrameLocks noGrp="1"/>
          </p:cNvGraphicFramePr>
          <p:nvPr>
            <p:extLst/>
          </p:nvPr>
        </p:nvGraphicFramePr>
        <p:xfrm>
          <a:off x="914400" y="3369734"/>
          <a:ext cx="10363200" cy="3322320"/>
        </p:xfrm>
        <a:graphic>
          <a:graphicData uri="http://schemas.openxmlformats.org/drawingml/2006/table">
            <a:tbl>
              <a:tblPr firstRow="1" bandRow="1">
                <a:tableStyleId>{5C22544A-7EE6-4342-B048-85BDC9FD1C3A}</a:tableStyleId>
              </a:tblPr>
              <a:tblGrid>
                <a:gridCol w="3488267">
                  <a:extLst>
                    <a:ext uri="{9D8B030D-6E8A-4147-A177-3AD203B41FA5}">
                      <a16:colId xmlns="" xmlns:a16="http://schemas.microsoft.com/office/drawing/2014/main" val="2602073312"/>
                    </a:ext>
                  </a:extLst>
                </a:gridCol>
                <a:gridCol w="6874933">
                  <a:extLst>
                    <a:ext uri="{9D8B030D-6E8A-4147-A177-3AD203B41FA5}">
                      <a16:colId xmlns="" xmlns:a16="http://schemas.microsoft.com/office/drawing/2014/main" val="4194326474"/>
                    </a:ext>
                  </a:extLst>
                </a:gridCol>
              </a:tblGrid>
              <a:tr h="376536">
                <a:tc>
                  <a:txBody>
                    <a:bodyPr/>
                    <a:lstStyle/>
                    <a:p>
                      <a:r>
                        <a:rPr lang="en-US" sz="2000" dirty="0" smtClean="0"/>
                        <a:t>Criteria</a:t>
                      </a:r>
                      <a:endParaRPr lang="en-IN" sz="2000" dirty="0"/>
                    </a:p>
                  </a:txBody>
                  <a:tcPr/>
                </a:tc>
                <a:tc>
                  <a:txBody>
                    <a:bodyPr/>
                    <a:lstStyle/>
                    <a:p>
                      <a:r>
                        <a:rPr lang="en-US" sz="2000" dirty="0" smtClean="0"/>
                        <a:t>Suggested Category of</a:t>
                      </a:r>
                      <a:r>
                        <a:rPr lang="en-US" sz="2000" baseline="0" dirty="0" smtClean="0"/>
                        <a:t> HEIs</a:t>
                      </a:r>
                      <a:endParaRPr lang="en-IN" sz="2000" dirty="0"/>
                    </a:p>
                  </a:txBody>
                  <a:tcPr/>
                </a:tc>
                <a:extLst>
                  <a:ext uri="{0D108BD9-81ED-4DB2-BD59-A6C34878D82A}">
                    <a16:rowId xmlns="" xmlns:a16="http://schemas.microsoft.com/office/drawing/2014/main" val="2520107460"/>
                  </a:ext>
                </a:extLst>
              </a:tr>
              <a:tr h="1485513">
                <a:tc>
                  <a:txBody>
                    <a:bodyPr/>
                    <a:lstStyle/>
                    <a:p>
                      <a:r>
                        <a:rPr lang="en-US" sz="2000" dirty="0" smtClean="0"/>
                        <a:t>Orientation and Vision</a:t>
                      </a:r>
                      <a:endParaRPr lang="en-IN" sz="2000" dirty="0"/>
                    </a:p>
                  </a:txBody>
                  <a:tcPr/>
                </a:tc>
                <a:tc>
                  <a:txBody>
                    <a:bodyPr/>
                    <a:lstStyle/>
                    <a:p>
                      <a:r>
                        <a:rPr lang="en-US" sz="2000" dirty="0" smtClean="0"/>
                        <a:t>Multi-Disciplinary Education and Research-Intensive</a:t>
                      </a:r>
                    </a:p>
                    <a:p>
                      <a:r>
                        <a:rPr lang="en-US" sz="2000" dirty="0" smtClean="0"/>
                        <a:t>Research-Intensive</a:t>
                      </a:r>
                    </a:p>
                    <a:p>
                      <a:r>
                        <a:rPr lang="en-US" sz="2000" dirty="0" smtClean="0"/>
                        <a:t>Teaching-Intensive</a:t>
                      </a:r>
                    </a:p>
                    <a:p>
                      <a:r>
                        <a:rPr lang="en-US" sz="2000" dirty="0" smtClean="0"/>
                        <a:t>Specialized Streams</a:t>
                      </a:r>
                    </a:p>
                    <a:p>
                      <a:r>
                        <a:rPr lang="en-US" sz="2000" dirty="0" smtClean="0"/>
                        <a:t>Vocational and Skill-Intensive</a:t>
                      </a:r>
                    </a:p>
                    <a:p>
                      <a:r>
                        <a:rPr lang="en-US" sz="2000" dirty="0" smtClean="0"/>
                        <a:t>Community Engagement &amp; Service</a:t>
                      </a:r>
                    </a:p>
                    <a:p>
                      <a:r>
                        <a:rPr lang="en-US" sz="2000" dirty="0" smtClean="0"/>
                        <a:t>Rural</a:t>
                      </a:r>
                      <a:r>
                        <a:rPr lang="en-US" sz="2000" baseline="0" dirty="0" smtClean="0"/>
                        <a:t> &amp; Remote Location</a:t>
                      </a:r>
                      <a:endParaRPr lang="en-IN" sz="2000" dirty="0"/>
                    </a:p>
                  </a:txBody>
                  <a:tcPr/>
                </a:tc>
                <a:extLst>
                  <a:ext uri="{0D108BD9-81ED-4DB2-BD59-A6C34878D82A}">
                    <a16:rowId xmlns="" xmlns:a16="http://schemas.microsoft.com/office/drawing/2014/main" val="1829206588"/>
                  </a:ext>
                </a:extLst>
              </a:tr>
              <a:tr h="376536">
                <a:tc>
                  <a:txBody>
                    <a:bodyPr/>
                    <a:lstStyle/>
                    <a:p>
                      <a:r>
                        <a:rPr lang="en-US" sz="2000" dirty="0" smtClean="0"/>
                        <a:t>Heritage and Legacy</a:t>
                      </a:r>
                      <a:endParaRPr lang="en-IN" sz="2000" dirty="0"/>
                    </a:p>
                  </a:txBody>
                  <a:tcPr/>
                </a:tc>
                <a:tc>
                  <a:txBody>
                    <a:bodyPr/>
                    <a:lstStyle/>
                    <a:p>
                      <a:r>
                        <a:rPr lang="en-US" sz="2000" dirty="0" smtClean="0"/>
                        <a:t>Old and Established</a:t>
                      </a:r>
                    </a:p>
                    <a:p>
                      <a:r>
                        <a:rPr lang="en-US" sz="2000" dirty="0" smtClean="0"/>
                        <a:t>New and Upcoming</a:t>
                      </a:r>
                      <a:endParaRPr lang="en-IN" sz="2000" dirty="0"/>
                    </a:p>
                  </a:txBody>
                  <a:tcPr/>
                </a:tc>
                <a:extLst>
                  <a:ext uri="{0D108BD9-81ED-4DB2-BD59-A6C34878D82A}">
                    <a16:rowId xmlns="" xmlns:a16="http://schemas.microsoft.com/office/drawing/2014/main" val="3885618231"/>
                  </a:ext>
                </a:extLst>
              </a:tr>
            </a:tbl>
          </a:graphicData>
        </a:graphic>
      </p:graphicFrame>
    </p:spTree>
    <p:extLst>
      <p:ext uri="{BB962C8B-B14F-4D97-AF65-F5344CB8AC3E}">
        <p14:creationId xmlns:p14="http://schemas.microsoft.com/office/powerpoint/2010/main" val="136958987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IN" dirty="0"/>
          </a:p>
        </p:txBody>
      </p:sp>
      <p:sp>
        <p:nvSpPr>
          <p:cNvPr id="3" name="Content Placeholder 2"/>
          <p:cNvSpPr>
            <a:spLocks noGrp="1"/>
          </p:cNvSpPr>
          <p:nvPr>
            <p:ph idx="1"/>
          </p:nvPr>
        </p:nvSpPr>
        <p:spPr/>
        <p:txBody>
          <a:bodyPr>
            <a:normAutofit lnSpcReduction="10000"/>
          </a:bodyPr>
          <a:lstStyle/>
          <a:p>
            <a:pPr marL="0" indent="0" algn="just">
              <a:buNone/>
            </a:pPr>
            <a:r>
              <a:rPr lang="en-US" b="1" dirty="0" smtClean="0">
                <a:solidFill>
                  <a:srgbClr val="7030A0"/>
                </a:solidFill>
              </a:rPr>
              <a:t>9.Accredit with due consideration for Inputs, Processes, Outcomes and Impact across different attributes of HEIs, encompassing (</a:t>
            </a:r>
            <a:r>
              <a:rPr lang="en-US" b="1" dirty="0" err="1" smtClean="0">
                <a:solidFill>
                  <a:srgbClr val="7030A0"/>
                </a:solidFill>
              </a:rPr>
              <a:t>i</a:t>
            </a:r>
            <a:r>
              <a:rPr lang="en-US" b="1" dirty="0" smtClean="0">
                <a:solidFill>
                  <a:srgbClr val="7030A0"/>
                </a:solidFill>
              </a:rPr>
              <a:t>) Curriculum (ii) Faculty Resources (iii) Learning and Teaching (iv) Research and Innovation (v) Co-curricular and extra-curricular activities (vi) Community Engagement (vii) Green Initiatives (viii) Governance and Administration ( ix) Infrastructure Development (x) Financial Resources and Management</a:t>
            </a:r>
          </a:p>
          <a:p>
            <a:pPr algn="just"/>
            <a:r>
              <a:rPr lang="en-US" dirty="0" smtClean="0"/>
              <a:t>The parameters and related variables of AICTE, NAAC, NBA and to a large extent NIRF are largely input-centric. </a:t>
            </a:r>
          </a:p>
          <a:p>
            <a:pPr algn="just"/>
            <a:r>
              <a:rPr lang="en-US" dirty="0" smtClean="0"/>
              <a:t>Framework for addressing Input-Process-Outcomes-Impact of each attributes is address</a:t>
            </a:r>
            <a:endParaRPr lang="en-IN" dirty="0"/>
          </a:p>
        </p:txBody>
      </p:sp>
    </p:spTree>
    <p:extLst>
      <p:ext uri="{BB962C8B-B14F-4D97-AF65-F5344CB8AC3E}">
        <p14:creationId xmlns:p14="http://schemas.microsoft.com/office/powerpoint/2010/main" val="344702094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Contd.</a:t>
            </a:r>
            <a:endParaRPr lang="en-IN" sz="2800" b="1" dirty="0"/>
          </a:p>
        </p:txBody>
      </p:sp>
      <p:sp>
        <p:nvSpPr>
          <p:cNvPr id="3" name="Content Placeholder 2"/>
          <p:cNvSpPr>
            <a:spLocks noGrp="1"/>
          </p:cNvSpPr>
          <p:nvPr>
            <p:ph idx="1"/>
          </p:nvPr>
        </p:nvSpPr>
        <p:spPr>
          <a:xfrm>
            <a:off x="838200" y="1825625"/>
            <a:ext cx="10515600" cy="3847042"/>
          </a:xfrm>
        </p:spPr>
        <p:txBody>
          <a:bodyPr/>
          <a:lstStyle/>
          <a:p>
            <a:r>
              <a:rPr lang="en-US" dirty="0" smtClean="0"/>
              <a:t>Linking Applicable Parameters and Essential Variables Involves:</a:t>
            </a:r>
          </a:p>
          <a:p>
            <a:r>
              <a:rPr lang="en-US" dirty="0" smtClean="0"/>
              <a:t>Evolving a harmonized set of parameters linked explicitly with Inputs, Processes, Outcomes and Impact pertaining to each of the 8 or more attributes for each category of HEIs</a:t>
            </a:r>
          </a:p>
          <a:p>
            <a:r>
              <a:rPr lang="en-US" dirty="0" smtClean="0"/>
              <a:t>Identifying a simplified superset of the essential variables that would be truly indicative of such parameters</a:t>
            </a:r>
          </a:p>
          <a:p>
            <a:r>
              <a:rPr lang="en-US" dirty="0" smtClean="0"/>
              <a:t>Assigning weightages ( business logics) for varied purposes of approval, accreditation and ranking</a:t>
            </a:r>
            <a:endParaRPr lang="en-IN" dirty="0"/>
          </a:p>
        </p:txBody>
      </p:sp>
    </p:spTree>
    <p:extLst>
      <p:ext uri="{BB962C8B-B14F-4D97-AF65-F5344CB8AC3E}">
        <p14:creationId xmlns:p14="http://schemas.microsoft.com/office/powerpoint/2010/main" val="271652239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IN" dirty="0"/>
          </a:p>
        </p:txBody>
      </p:sp>
      <p:sp>
        <p:nvSpPr>
          <p:cNvPr id="3" name="Content Placeholder 2"/>
          <p:cNvSpPr>
            <a:spLocks noGrp="1"/>
          </p:cNvSpPr>
          <p:nvPr>
            <p:ph idx="1"/>
          </p:nvPr>
        </p:nvSpPr>
        <p:spPr/>
        <p:txBody>
          <a:bodyPr/>
          <a:lstStyle/>
          <a:p>
            <a:pPr marL="0" indent="0" algn="just">
              <a:buNone/>
            </a:pPr>
            <a:r>
              <a:rPr lang="en-US" b="1" dirty="0" smtClean="0">
                <a:solidFill>
                  <a:srgbClr val="7030A0"/>
                </a:solidFill>
              </a:rPr>
              <a:t>10. Develop a Unified Elicitation </a:t>
            </a:r>
            <a:r>
              <a:rPr lang="en-US" b="1" dirty="0" err="1" smtClean="0">
                <a:solidFill>
                  <a:srgbClr val="7030A0"/>
                </a:solidFill>
              </a:rPr>
              <a:t>Tool’to</a:t>
            </a:r>
            <a:r>
              <a:rPr lang="en-US" b="1" dirty="0" smtClean="0">
                <a:solidFill>
                  <a:srgbClr val="7030A0"/>
                </a:solidFill>
              </a:rPr>
              <a:t> collect the superset of data from HEIs for varied purposes with in-built design for collateral cross-checking to ensure authenticity of data and in conjunction with it, introduce maximally the technology-driven modern systems, to replace the existing manual/hybrid systems of assessment and accreditation there by minimizing subjectivity and </a:t>
            </a:r>
            <a:r>
              <a:rPr lang="en-US" b="1" dirty="0" err="1" smtClean="0">
                <a:solidFill>
                  <a:srgbClr val="7030A0"/>
                </a:solidFill>
              </a:rPr>
              <a:t>enghancing</a:t>
            </a:r>
            <a:r>
              <a:rPr lang="en-US" b="1" dirty="0" smtClean="0">
                <a:solidFill>
                  <a:srgbClr val="7030A0"/>
                </a:solidFill>
              </a:rPr>
              <a:t> transparency and credibility</a:t>
            </a:r>
          </a:p>
          <a:p>
            <a:pPr marL="0" indent="0">
              <a:buNone/>
            </a:pPr>
            <a:r>
              <a:rPr lang="en-US" dirty="0" smtClean="0"/>
              <a:t>11. </a:t>
            </a:r>
            <a:r>
              <a:rPr lang="en-US" dirty="0" err="1" smtClean="0">
                <a:solidFill>
                  <a:srgbClr val="7030A0"/>
                </a:solidFill>
              </a:rPr>
              <a:t>Óne</a:t>
            </a:r>
            <a:r>
              <a:rPr lang="en-US" dirty="0" smtClean="0">
                <a:solidFill>
                  <a:srgbClr val="7030A0"/>
                </a:solidFill>
              </a:rPr>
              <a:t> Nation One </a:t>
            </a:r>
            <a:r>
              <a:rPr lang="en-US" dirty="0" err="1" smtClean="0">
                <a:solidFill>
                  <a:srgbClr val="7030A0"/>
                </a:solidFill>
              </a:rPr>
              <a:t>Data’platform</a:t>
            </a:r>
            <a:r>
              <a:rPr lang="en-US" dirty="0" smtClean="0">
                <a:solidFill>
                  <a:srgbClr val="7030A0"/>
                </a:solidFill>
              </a:rPr>
              <a:t> to be upgraded to a robust architecture to provide </a:t>
            </a:r>
          </a:p>
          <a:p>
            <a:pPr marL="0" indent="0">
              <a:buNone/>
            </a:pPr>
            <a:r>
              <a:rPr lang="en-US" dirty="0">
                <a:solidFill>
                  <a:srgbClr val="7030A0"/>
                </a:solidFill>
              </a:rPr>
              <a:t>	</a:t>
            </a:r>
            <a:r>
              <a:rPr lang="en-US" dirty="0" smtClean="0"/>
              <a:t>Adequate access control and security features</a:t>
            </a:r>
          </a:p>
          <a:p>
            <a:pPr marL="0" indent="0">
              <a:buNone/>
            </a:pPr>
            <a:endParaRPr lang="en-IN" dirty="0"/>
          </a:p>
        </p:txBody>
      </p:sp>
    </p:spTree>
    <p:extLst>
      <p:ext uri="{BB962C8B-B14F-4D97-AF65-F5344CB8AC3E}">
        <p14:creationId xmlns:p14="http://schemas.microsoft.com/office/powerpoint/2010/main" val="97775453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9067" y="593726"/>
            <a:ext cx="10515600" cy="998008"/>
          </a:xfrm>
        </p:spPr>
        <p:txBody>
          <a:bodyPr>
            <a:normAutofit/>
          </a:bodyPr>
          <a:lstStyle/>
          <a:p>
            <a:r>
              <a:rPr lang="en-US" sz="2800" dirty="0" smtClean="0"/>
              <a:t>Contd.</a:t>
            </a:r>
            <a:endParaRPr lang="en-IN" sz="2800" dirty="0"/>
          </a:p>
        </p:txBody>
      </p:sp>
      <p:sp>
        <p:nvSpPr>
          <p:cNvPr id="3" name="Content Placeholder 2"/>
          <p:cNvSpPr>
            <a:spLocks noGrp="1"/>
          </p:cNvSpPr>
          <p:nvPr>
            <p:ph idx="1"/>
          </p:nvPr>
        </p:nvSpPr>
        <p:spPr>
          <a:xfrm>
            <a:off x="838200" y="1690159"/>
            <a:ext cx="10515600" cy="4351338"/>
          </a:xfrm>
        </p:spPr>
        <p:txBody>
          <a:bodyPr>
            <a:normAutofit lnSpcReduction="10000"/>
          </a:bodyPr>
          <a:lstStyle/>
          <a:p>
            <a:r>
              <a:rPr lang="en-US" dirty="0" smtClean="0"/>
              <a:t>Ingestion of harmonized data into a single format</a:t>
            </a:r>
          </a:p>
          <a:p>
            <a:r>
              <a:rPr lang="en-US" dirty="0" smtClean="0"/>
              <a:t>Single point data entry by HEIs with provision for yearly updates</a:t>
            </a:r>
          </a:p>
          <a:p>
            <a:r>
              <a:rPr lang="en-US" dirty="0" smtClean="0"/>
              <a:t>Flexible and robust data management scheme with business logics for the varied purposes of approval, accreditation and </a:t>
            </a:r>
            <a:r>
              <a:rPr lang="en-US" dirty="0" err="1" smtClean="0"/>
              <a:t>ramking</a:t>
            </a:r>
            <a:endParaRPr lang="en-US" dirty="0" smtClean="0"/>
          </a:p>
          <a:p>
            <a:r>
              <a:rPr lang="en-US" dirty="0" smtClean="0"/>
              <a:t>Handling of collateral data and stakeholder crowdsourcing for verification of input data and trust enhancement measures</a:t>
            </a:r>
          </a:p>
          <a:p>
            <a:r>
              <a:rPr lang="en-US" dirty="0" smtClean="0"/>
              <a:t>Application programming interfaces for pushing data from varied sources into the centralized data base </a:t>
            </a:r>
          </a:p>
          <a:p>
            <a:r>
              <a:rPr lang="en-US" dirty="0" smtClean="0"/>
              <a:t>Compatibility with the national digital framework for good governance</a:t>
            </a:r>
            <a:endParaRPr lang="en-IN" dirty="0"/>
          </a:p>
        </p:txBody>
      </p:sp>
    </p:spTree>
    <p:extLst>
      <p:ext uri="{BB962C8B-B14F-4D97-AF65-F5344CB8AC3E}">
        <p14:creationId xmlns:p14="http://schemas.microsoft.com/office/powerpoint/2010/main" val="310254365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IN" dirty="0"/>
          </a:p>
        </p:txBody>
      </p:sp>
      <p:sp>
        <p:nvSpPr>
          <p:cNvPr id="3" name="Content Placeholder 2"/>
          <p:cNvSpPr>
            <a:spLocks noGrp="1"/>
          </p:cNvSpPr>
          <p:nvPr>
            <p:ph idx="1"/>
          </p:nvPr>
        </p:nvSpPr>
        <p:spPr>
          <a:xfrm>
            <a:off x="838200" y="2373745"/>
            <a:ext cx="10515600" cy="3315855"/>
          </a:xfrm>
        </p:spPr>
        <p:txBody>
          <a:bodyPr/>
          <a:lstStyle/>
          <a:p>
            <a:pPr marL="0" indent="0">
              <a:buNone/>
            </a:pPr>
            <a:r>
              <a:rPr lang="en-US" dirty="0" smtClean="0">
                <a:solidFill>
                  <a:srgbClr val="7030A0"/>
                </a:solidFill>
              </a:rPr>
              <a:t>12. Trust the institutions and ensure public disclosure of relevant data by HEIs to enhance the overall process-credibility</a:t>
            </a:r>
          </a:p>
          <a:p>
            <a:r>
              <a:rPr lang="en-US" dirty="0" smtClean="0"/>
              <a:t>Micro-</a:t>
            </a:r>
            <a:r>
              <a:rPr lang="en-US" dirty="0" err="1" smtClean="0"/>
              <a:t>mangaement</a:t>
            </a:r>
            <a:r>
              <a:rPr lang="en-US" dirty="0" smtClean="0"/>
              <a:t> of assessment and accreditation may be avoided</a:t>
            </a:r>
          </a:p>
          <a:p>
            <a:r>
              <a:rPr lang="en-US" dirty="0" smtClean="0"/>
              <a:t>There is a need to start with a paradigm that HEIs are responsible and capable agencies who display their data/ outcomes claims in their portals for viewing</a:t>
            </a:r>
          </a:p>
          <a:p>
            <a:r>
              <a:rPr lang="en-US" dirty="0" smtClean="0"/>
              <a:t>Humility and pride should be form the basis for regulatory excellence</a:t>
            </a:r>
            <a:endParaRPr lang="en-IN" dirty="0"/>
          </a:p>
        </p:txBody>
      </p:sp>
    </p:spTree>
    <p:extLst>
      <p:ext uri="{BB962C8B-B14F-4D97-AF65-F5344CB8AC3E}">
        <p14:creationId xmlns:p14="http://schemas.microsoft.com/office/powerpoint/2010/main" val="426071589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IN" dirty="0"/>
          </a:p>
        </p:txBody>
      </p:sp>
      <p:sp>
        <p:nvSpPr>
          <p:cNvPr id="3" name="Content Placeholder 2"/>
          <p:cNvSpPr>
            <a:spLocks noGrp="1"/>
          </p:cNvSpPr>
          <p:nvPr>
            <p:ph idx="1"/>
          </p:nvPr>
        </p:nvSpPr>
        <p:spPr>
          <a:xfrm>
            <a:off x="755073" y="2490643"/>
            <a:ext cx="10515600" cy="2524702"/>
          </a:xfrm>
        </p:spPr>
        <p:txBody>
          <a:bodyPr/>
          <a:lstStyle/>
          <a:p>
            <a:pPr marL="0" indent="0" algn="just">
              <a:buNone/>
            </a:pPr>
            <a:r>
              <a:rPr lang="en-US" dirty="0" smtClean="0">
                <a:solidFill>
                  <a:srgbClr val="7030A0"/>
                </a:solidFill>
              </a:rPr>
              <a:t>13. Initiate a robust outreach mechanism in tandem with effective methods of handholding the potential entrants, where the aim should be to facilitate all HEIs in the count towards joining the process of accreditation and ranking at the earliest</a:t>
            </a:r>
            <a:endParaRPr lang="en-IN" dirty="0">
              <a:solidFill>
                <a:srgbClr val="7030A0"/>
              </a:solidFill>
            </a:endParaRPr>
          </a:p>
        </p:txBody>
      </p:sp>
    </p:spTree>
    <p:extLst>
      <p:ext uri="{BB962C8B-B14F-4D97-AF65-F5344CB8AC3E}">
        <p14:creationId xmlns:p14="http://schemas.microsoft.com/office/powerpoint/2010/main" val="246427938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838200" y="2305916"/>
          <a:ext cx="10515600" cy="4485640"/>
        </p:xfrm>
        <a:graphic>
          <a:graphicData uri="http://schemas.openxmlformats.org/drawingml/2006/table">
            <a:tbl>
              <a:tblPr firstRow="1" bandRow="1">
                <a:tableStyleId>{5C22544A-7EE6-4342-B048-85BDC9FD1C3A}</a:tableStyleId>
              </a:tblPr>
              <a:tblGrid>
                <a:gridCol w="2628900">
                  <a:extLst>
                    <a:ext uri="{9D8B030D-6E8A-4147-A177-3AD203B41FA5}">
                      <a16:colId xmlns="" xmlns:a16="http://schemas.microsoft.com/office/drawing/2014/main" val="766082641"/>
                    </a:ext>
                  </a:extLst>
                </a:gridCol>
                <a:gridCol w="2628900">
                  <a:extLst>
                    <a:ext uri="{9D8B030D-6E8A-4147-A177-3AD203B41FA5}">
                      <a16:colId xmlns="" xmlns:a16="http://schemas.microsoft.com/office/drawing/2014/main" val="1616090844"/>
                    </a:ext>
                  </a:extLst>
                </a:gridCol>
                <a:gridCol w="2628900">
                  <a:extLst>
                    <a:ext uri="{9D8B030D-6E8A-4147-A177-3AD203B41FA5}">
                      <a16:colId xmlns="" xmlns:a16="http://schemas.microsoft.com/office/drawing/2014/main" val="994891749"/>
                    </a:ext>
                  </a:extLst>
                </a:gridCol>
                <a:gridCol w="2628900">
                  <a:extLst>
                    <a:ext uri="{9D8B030D-6E8A-4147-A177-3AD203B41FA5}">
                      <a16:colId xmlns="" xmlns:a16="http://schemas.microsoft.com/office/drawing/2014/main" val="779730616"/>
                    </a:ext>
                  </a:extLst>
                </a:gridCol>
              </a:tblGrid>
              <a:tr h="370840">
                <a:tc>
                  <a:txBody>
                    <a:bodyPr/>
                    <a:lstStyle/>
                    <a:p>
                      <a:r>
                        <a:rPr lang="en-US" dirty="0" smtClean="0"/>
                        <a:t>Input</a:t>
                      </a:r>
                      <a:endParaRPr lang="en-IN" dirty="0"/>
                    </a:p>
                  </a:txBody>
                  <a:tcPr/>
                </a:tc>
                <a:tc>
                  <a:txBody>
                    <a:bodyPr/>
                    <a:lstStyle/>
                    <a:p>
                      <a:r>
                        <a:rPr lang="en-US" dirty="0" smtClean="0"/>
                        <a:t>Process</a:t>
                      </a:r>
                      <a:endParaRPr lang="en-IN" dirty="0"/>
                    </a:p>
                  </a:txBody>
                  <a:tcPr/>
                </a:tc>
                <a:tc>
                  <a:txBody>
                    <a:bodyPr/>
                    <a:lstStyle/>
                    <a:p>
                      <a:r>
                        <a:rPr lang="en-US" dirty="0" smtClean="0"/>
                        <a:t>Outcomes</a:t>
                      </a:r>
                      <a:endParaRPr lang="en-IN" dirty="0"/>
                    </a:p>
                  </a:txBody>
                  <a:tcPr/>
                </a:tc>
                <a:tc>
                  <a:txBody>
                    <a:bodyPr/>
                    <a:lstStyle/>
                    <a:p>
                      <a:r>
                        <a:rPr lang="en-US" dirty="0" smtClean="0"/>
                        <a:t>Impact</a:t>
                      </a:r>
                      <a:endParaRPr lang="en-IN" dirty="0"/>
                    </a:p>
                  </a:txBody>
                  <a:tcPr/>
                </a:tc>
                <a:extLst>
                  <a:ext uri="{0D108BD9-81ED-4DB2-BD59-A6C34878D82A}">
                    <a16:rowId xmlns="" xmlns:a16="http://schemas.microsoft.com/office/drawing/2014/main" val="598473818"/>
                  </a:ext>
                </a:extLst>
              </a:tr>
              <a:tr h="370840">
                <a:tc>
                  <a:txBody>
                    <a:bodyPr/>
                    <a:lstStyle/>
                    <a:p>
                      <a:r>
                        <a:rPr lang="en-US" sz="2400" dirty="0" smtClean="0"/>
                        <a:t>Source of the content which is open for public viewing in their portals</a:t>
                      </a:r>
                      <a:endParaRPr lang="en-IN" sz="2400" dirty="0"/>
                    </a:p>
                  </a:txBody>
                  <a:tcPr/>
                </a:tc>
                <a:tc>
                  <a:txBody>
                    <a:bodyPr/>
                    <a:lstStyle/>
                    <a:p>
                      <a:pPr marL="285750" indent="-285750">
                        <a:buFont typeface="Arial" panose="020B0604020202020204" pitchFamily="34" charset="0"/>
                        <a:buChar char="•"/>
                      </a:pPr>
                      <a:r>
                        <a:rPr lang="en-US" sz="2400" dirty="0" smtClean="0"/>
                        <a:t>Students Feedback</a:t>
                      </a:r>
                    </a:p>
                    <a:p>
                      <a:pPr marL="285750" indent="-285750">
                        <a:buFont typeface="Arial" panose="020B0604020202020204" pitchFamily="34" charset="0"/>
                        <a:buChar char="•"/>
                      </a:pPr>
                      <a:r>
                        <a:rPr lang="en-US" sz="2400" dirty="0" smtClean="0"/>
                        <a:t>Teachers Feedback</a:t>
                      </a:r>
                    </a:p>
                    <a:p>
                      <a:pPr marL="285750" indent="-285750">
                        <a:buFont typeface="Arial" panose="020B0604020202020204" pitchFamily="34" charset="0"/>
                        <a:buChar char="•"/>
                      </a:pPr>
                      <a:r>
                        <a:rPr lang="en-US" sz="2400" dirty="0" smtClean="0"/>
                        <a:t>Stakeholders involvement</a:t>
                      </a:r>
                    </a:p>
                    <a:p>
                      <a:pPr marL="285750" indent="-285750">
                        <a:buFont typeface="Arial" panose="020B0604020202020204" pitchFamily="34" charset="0"/>
                        <a:buChar char="•"/>
                      </a:pPr>
                      <a:r>
                        <a:rPr lang="en-US" sz="2400" dirty="0" smtClean="0"/>
                        <a:t>Method of periodic upgradation</a:t>
                      </a:r>
                    </a:p>
                    <a:p>
                      <a:pPr marL="285750" indent="-285750">
                        <a:buFont typeface="Arial" panose="020B0604020202020204" pitchFamily="34" charset="0"/>
                        <a:buChar char="•"/>
                      </a:pPr>
                      <a:r>
                        <a:rPr lang="en-US" sz="2400" dirty="0" smtClean="0"/>
                        <a:t>Review mechanism</a:t>
                      </a:r>
                      <a:endParaRPr lang="en-IN" sz="2400" dirty="0"/>
                    </a:p>
                  </a:txBody>
                  <a:tcPr/>
                </a:tc>
                <a:tc>
                  <a:txBody>
                    <a:bodyPr/>
                    <a:lstStyle/>
                    <a:p>
                      <a:pPr marL="285750" indent="-285750">
                        <a:buFont typeface="Arial" panose="020B0604020202020204" pitchFamily="34" charset="0"/>
                        <a:buChar char="•"/>
                      </a:pPr>
                      <a:r>
                        <a:rPr lang="en-US" sz="2400" dirty="0" smtClean="0"/>
                        <a:t>Successful completion of the course</a:t>
                      </a:r>
                    </a:p>
                    <a:p>
                      <a:pPr marL="285750" indent="-285750">
                        <a:buFont typeface="Arial" panose="020B0604020202020204" pitchFamily="34" charset="0"/>
                        <a:buChar char="•"/>
                      </a:pPr>
                      <a:r>
                        <a:rPr lang="en-US" sz="2400" dirty="0" smtClean="0"/>
                        <a:t>Updated Knowledge</a:t>
                      </a:r>
                    </a:p>
                    <a:p>
                      <a:pPr marL="285750" indent="-285750">
                        <a:buFont typeface="Arial" panose="020B0604020202020204" pitchFamily="34" charset="0"/>
                        <a:buChar char="•"/>
                      </a:pPr>
                      <a:r>
                        <a:rPr lang="en-US" sz="2400" dirty="0" smtClean="0"/>
                        <a:t>Time Management catering to the needs of the semester system</a:t>
                      </a:r>
                    </a:p>
                    <a:p>
                      <a:endParaRPr lang="en-IN" dirty="0"/>
                    </a:p>
                  </a:txBody>
                  <a:tcPr/>
                </a:tc>
                <a:tc>
                  <a:txBody>
                    <a:bodyPr/>
                    <a:lstStyle/>
                    <a:p>
                      <a:r>
                        <a:rPr lang="en-US" sz="2400" dirty="0" smtClean="0"/>
                        <a:t>Progression towards higher level of education, educated-ness in the society</a:t>
                      </a:r>
                    </a:p>
                    <a:p>
                      <a:r>
                        <a:rPr lang="en-US" sz="2400" dirty="0" smtClean="0"/>
                        <a:t>Increased possibilities skilled work-force leading</a:t>
                      </a:r>
                      <a:r>
                        <a:rPr lang="en-US" sz="2400" baseline="0" dirty="0" smtClean="0"/>
                        <a:t> to placement or self-generated job</a:t>
                      </a:r>
                      <a:endParaRPr lang="en-IN" sz="24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838200" y="1413526"/>
            <a:ext cx="2835564" cy="584775"/>
          </a:xfrm>
          <a:prstGeom prst="rect">
            <a:avLst/>
          </a:prstGeom>
          <a:noFill/>
        </p:spPr>
        <p:txBody>
          <a:bodyPr wrap="square" rtlCol="0">
            <a:spAutoFit/>
          </a:bodyPr>
          <a:lstStyle/>
          <a:p>
            <a:r>
              <a:rPr lang="en-US" sz="3200" dirty="0" smtClean="0">
                <a:solidFill>
                  <a:srgbClr val="7030A0"/>
                </a:solidFill>
              </a:rPr>
              <a:t>Curriculum</a:t>
            </a:r>
            <a:endParaRPr lang="en-IN" sz="3200" dirty="0">
              <a:solidFill>
                <a:srgbClr val="7030A0"/>
              </a:solidFill>
            </a:endParaRPr>
          </a:p>
        </p:txBody>
      </p:sp>
    </p:spTree>
    <p:extLst>
      <p:ext uri="{BB962C8B-B14F-4D97-AF65-F5344CB8AC3E}">
        <p14:creationId xmlns:p14="http://schemas.microsoft.com/office/powerpoint/2010/main" val="41470495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82631"/>
            <a:ext cx="9144000" cy="2294313"/>
          </a:xfrm>
        </p:spPr>
        <p:txBody>
          <a:bodyPr>
            <a:normAutofit fontScale="90000"/>
          </a:bodyPr>
          <a:lstStyle/>
          <a:p>
            <a:pPr algn="just"/>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smtClean="0"/>
              <a:t>PO1: Engineering Knowledge: </a:t>
            </a:r>
            <a:r>
              <a:rPr lang="en-US" sz="2800" b="1" i="1" dirty="0" smtClean="0"/>
              <a:t>Apply knowledge</a:t>
            </a:r>
            <a:r>
              <a:rPr lang="en-US" sz="2800" dirty="0" smtClean="0"/>
              <a:t> of mathematics, natural science, computing, engineering fundamentals and an engineering specialization as specified in </a:t>
            </a:r>
            <a:r>
              <a:rPr lang="en-US" sz="2800" b="1" dirty="0" smtClean="0">
                <a:solidFill>
                  <a:srgbClr val="7030A0"/>
                </a:solidFill>
              </a:rPr>
              <a:t>WK1 to WK4 </a:t>
            </a:r>
            <a:r>
              <a:rPr lang="en-US" sz="2800" dirty="0" smtClean="0"/>
              <a:t>respectively to develop to the solution of </a:t>
            </a:r>
            <a:r>
              <a:rPr lang="en-US" sz="2800" b="1" i="1" dirty="0" smtClean="0"/>
              <a:t>complex engineering problems.</a:t>
            </a:r>
            <a:r>
              <a:rPr lang="en-IN" sz="2800" dirty="0" smtClean="0"/>
              <a:t/>
            </a:r>
            <a:br>
              <a:rPr lang="en-IN" sz="2800" dirty="0" smtClean="0"/>
            </a:br>
            <a:r>
              <a:rPr lang="en-US" sz="2800" dirty="0" smtClean="0"/>
              <a:t> </a:t>
            </a:r>
            <a:r>
              <a:rPr lang="en-IN" sz="2800" dirty="0" smtClean="0"/>
              <a:t/>
            </a:r>
            <a:br>
              <a:rPr lang="en-IN" sz="2800" dirty="0" smtClean="0"/>
            </a:br>
            <a:r>
              <a:rPr lang="en-US" sz="2800" b="1" dirty="0" smtClean="0">
                <a:solidFill>
                  <a:srgbClr val="FF0000"/>
                </a:solidFill>
              </a:rPr>
              <a:t>Breadth, depth and type of knowledge, both theoretical and practical</a:t>
            </a:r>
            <a:endParaRPr lang="en-IN" sz="2800" dirty="0">
              <a:solidFill>
                <a:srgbClr val="FF0000"/>
              </a:solidFill>
            </a:endParaRPr>
          </a:p>
        </p:txBody>
      </p:sp>
      <p:sp>
        <p:nvSpPr>
          <p:cNvPr id="3" name="Subtitle 2"/>
          <p:cNvSpPr>
            <a:spLocks noGrp="1"/>
          </p:cNvSpPr>
          <p:nvPr>
            <p:ph type="subTitle" idx="1"/>
          </p:nvPr>
        </p:nvSpPr>
        <p:spPr>
          <a:xfrm>
            <a:off x="1524000" y="2834640"/>
            <a:ext cx="9144000" cy="3341716"/>
          </a:xfrm>
        </p:spPr>
        <p:txBody>
          <a:bodyPr>
            <a:normAutofit fontScale="92500" lnSpcReduction="10000"/>
          </a:bodyPr>
          <a:lstStyle/>
          <a:p>
            <a:pPr algn="just"/>
            <a:r>
              <a:rPr lang="en-US" b="1" dirty="0"/>
              <a:t>WK1: </a:t>
            </a:r>
            <a:r>
              <a:rPr lang="en-US" dirty="0"/>
              <a:t>A systematic, theory-based understanding of the natural sciences applicable to the discipline and awareness of relevant social sciences.</a:t>
            </a:r>
            <a:endParaRPr lang="en-IN" dirty="0"/>
          </a:p>
          <a:p>
            <a:pPr algn="just"/>
            <a:r>
              <a:rPr lang="en-US" b="1" dirty="0"/>
              <a:t>WK2: </a:t>
            </a:r>
            <a:r>
              <a:rPr lang="en-US" dirty="0"/>
              <a:t>Conceptually-based mathematics, numerical analysis, data analysis, statistics and formal aspects of computer and information science to support detailed analysis and modelling applicable to the discipline.</a:t>
            </a:r>
            <a:endParaRPr lang="en-IN" dirty="0"/>
          </a:p>
          <a:p>
            <a:pPr algn="just"/>
            <a:r>
              <a:rPr lang="en-US" b="1" dirty="0"/>
              <a:t>WK3: </a:t>
            </a:r>
            <a:r>
              <a:rPr lang="en-US" dirty="0"/>
              <a:t>A systematic, theory-based formulation of engineering fundamentals required in the engineering discipline.</a:t>
            </a:r>
            <a:endParaRPr lang="en-IN" dirty="0"/>
          </a:p>
          <a:p>
            <a:pPr algn="just"/>
            <a:r>
              <a:rPr lang="en-US" b="1" dirty="0"/>
              <a:t>WK4: </a:t>
            </a:r>
            <a:r>
              <a:rPr lang="en-US" dirty="0"/>
              <a:t>Engineering specialist knowledge that provides theoretical frameworks and bodies of knowledge for the accepted practice areas in the engineering discipline; much is at the forefront of the discipline.</a:t>
            </a:r>
            <a:endParaRPr lang="en-IN" dirty="0"/>
          </a:p>
          <a:p>
            <a:endParaRPr lang="en-IN" i="1" dirty="0"/>
          </a:p>
        </p:txBody>
      </p:sp>
    </p:spTree>
    <p:extLst>
      <p:ext uri="{BB962C8B-B14F-4D97-AF65-F5344CB8AC3E}">
        <p14:creationId xmlns:p14="http://schemas.microsoft.com/office/powerpoint/2010/main" val="285499507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581891" y="1701339"/>
          <a:ext cx="11175999" cy="4876800"/>
        </p:xfrm>
        <a:graphic>
          <a:graphicData uri="http://schemas.openxmlformats.org/drawingml/2006/table">
            <a:tbl>
              <a:tblPr firstRow="1" bandRow="1">
                <a:tableStyleId>{5C22544A-7EE6-4342-B048-85BDC9FD1C3A}</a:tableStyleId>
              </a:tblPr>
              <a:tblGrid>
                <a:gridCol w="2564541">
                  <a:extLst>
                    <a:ext uri="{9D8B030D-6E8A-4147-A177-3AD203B41FA5}">
                      <a16:colId xmlns="" xmlns:a16="http://schemas.microsoft.com/office/drawing/2014/main" val="766082641"/>
                    </a:ext>
                  </a:extLst>
                </a:gridCol>
                <a:gridCol w="3023458">
                  <a:extLst>
                    <a:ext uri="{9D8B030D-6E8A-4147-A177-3AD203B41FA5}">
                      <a16:colId xmlns="" xmlns:a16="http://schemas.microsoft.com/office/drawing/2014/main" val="1616090844"/>
                    </a:ext>
                  </a:extLst>
                </a:gridCol>
                <a:gridCol w="2679884">
                  <a:extLst>
                    <a:ext uri="{9D8B030D-6E8A-4147-A177-3AD203B41FA5}">
                      <a16:colId xmlns="" xmlns:a16="http://schemas.microsoft.com/office/drawing/2014/main" val="994891749"/>
                    </a:ext>
                  </a:extLst>
                </a:gridCol>
                <a:gridCol w="2908116">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r>
                        <a:rPr lang="en-US" sz="2200" dirty="0" smtClean="0"/>
                        <a:t>Source of the content which is open for public viewing in their portals</a:t>
                      </a:r>
                      <a:endParaRPr lang="en-IN" sz="2200" dirty="0"/>
                    </a:p>
                  </a:txBody>
                  <a:tcPr/>
                </a:tc>
                <a:tc>
                  <a:txBody>
                    <a:bodyPr/>
                    <a:lstStyle/>
                    <a:p>
                      <a:pPr marL="285750" indent="-285750">
                        <a:buFont typeface="Arial" panose="020B0604020202020204" pitchFamily="34" charset="0"/>
                        <a:buChar char="•"/>
                      </a:pPr>
                      <a:r>
                        <a:rPr lang="en-US" sz="2200" dirty="0" smtClean="0"/>
                        <a:t>Transparent, responsible and inclusive methods of functioning</a:t>
                      </a:r>
                    </a:p>
                    <a:p>
                      <a:pPr marL="285750" indent="-285750">
                        <a:buFont typeface="Arial" panose="020B0604020202020204" pitchFamily="34" charset="0"/>
                        <a:buChar char="•"/>
                      </a:pPr>
                      <a:r>
                        <a:rPr lang="en-US" sz="2200" dirty="0" smtClean="0"/>
                        <a:t>Expanding access to high-quality Technical and Vocational Education and Training</a:t>
                      </a:r>
                      <a:endParaRPr lang="en-IN" sz="2200" dirty="0"/>
                    </a:p>
                  </a:txBody>
                  <a:tcPr/>
                </a:tc>
                <a:tc>
                  <a:txBody>
                    <a:bodyPr/>
                    <a:lstStyle/>
                    <a:p>
                      <a:pPr marL="285750" indent="-285750">
                        <a:buFont typeface="Arial" panose="020B0604020202020204" pitchFamily="34" charset="0"/>
                        <a:buChar char="•"/>
                      </a:pPr>
                      <a:r>
                        <a:rPr lang="en-US" sz="2200" dirty="0" smtClean="0"/>
                        <a:t>Innovative Ideas/ways of exercising policies/patents/ high impact publications, books</a:t>
                      </a:r>
                    </a:p>
                    <a:p>
                      <a:pPr marL="285750" indent="-285750">
                        <a:buFont typeface="Arial" panose="020B0604020202020204" pitchFamily="34" charset="0"/>
                        <a:buChar char="•"/>
                      </a:pPr>
                      <a:r>
                        <a:rPr lang="en-US" sz="2200" dirty="0" smtClean="0"/>
                        <a:t>Teaching content contextualized leading to real-world skilling in the learners</a:t>
                      </a:r>
                    </a:p>
                    <a:p>
                      <a:endParaRPr lang="en-IN" sz="2200" dirty="0"/>
                    </a:p>
                  </a:txBody>
                  <a:tcPr/>
                </a:tc>
                <a:tc>
                  <a:txBody>
                    <a:bodyPr/>
                    <a:lstStyle/>
                    <a:p>
                      <a:pPr marL="342900" indent="-342900">
                        <a:buFont typeface="Arial" panose="020B0604020202020204" pitchFamily="34" charset="0"/>
                        <a:buChar char="•"/>
                      </a:pPr>
                      <a:r>
                        <a:rPr lang="en-US" sz="2200" dirty="0" smtClean="0"/>
                        <a:t>Rise</a:t>
                      </a:r>
                      <a:r>
                        <a:rPr lang="en-US" sz="2200" baseline="0" dirty="0" smtClean="0"/>
                        <a:t> of / involvement in entrepreneurship/ innovation</a:t>
                      </a:r>
                    </a:p>
                    <a:p>
                      <a:pPr marL="342900" indent="-342900">
                        <a:buFont typeface="Arial" panose="020B0604020202020204" pitchFamily="34" charset="0"/>
                        <a:buChar char="•"/>
                      </a:pPr>
                      <a:r>
                        <a:rPr lang="en-US" sz="2200" baseline="0" dirty="0" smtClean="0"/>
                        <a:t>Awards/recognitions/Invention/Wealth generation</a:t>
                      </a:r>
                    </a:p>
                    <a:p>
                      <a:pPr marL="342900" indent="-342900">
                        <a:buFont typeface="Arial" panose="020B0604020202020204" pitchFamily="34" charset="0"/>
                        <a:buChar char="•"/>
                      </a:pPr>
                      <a:r>
                        <a:rPr lang="en-US" sz="2200" baseline="0" dirty="0" smtClean="0"/>
                        <a:t> Prepare students for more meaningful and satisfying lives and work roles and enable economic independence</a:t>
                      </a:r>
                      <a:endParaRPr lang="en-IN" sz="22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838200" y="1193260"/>
            <a:ext cx="2835564" cy="584775"/>
          </a:xfrm>
          <a:prstGeom prst="rect">
            <a:avLst/>
          </a:prstGeom>
          <a:noFill/>
        </p:spPr>
        <p:txBody>
          <a:bodyPr wrap="square" rtlCol="0">
            <a:spAutoFit/>
          </a:bodyPr>
          <a:lstStyle/>
          <a:p>
            <a:r>
              <a:rPr lang="en-US" sz="3200" dirty="0" smtClean="0">
                <a:solidFill>
                  <a:srgbClr val="7030A0"/>
                </a:solidFill>
              </a:rPr>
              <a:t>Curriculum</a:t>
            </a:r>
            <a:endParaRPr lang="en-IN" sz="3200" dirty="0">
              <a:solidFill>
                <a:srgbClr val="7030A0"/>
              </a:solidFill>
            </a:endParaRPr>
          </a:p>
        </p:txBody>
      </p:sp>
    </p:spTree>
    <p:extLst>
      <p:ext uri="{BB962C8B-B14F-4D97-AF65-F5344CB8AC3E}">
        <p14:creationId xmlns:p14="http://schemas.microsoft.com/office/powerpoint/2010/main" val="313091295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581891" y="1701339"/>
          <a:ext cx="11175999" cy="4876800"/>
        </p:xfrm>
        <a:graphic>
          <a:graphicData uri="http://schemas.openxmlformats.org/drawingml/2006/table">
            <a:tbl>
              <a:tblPr firstRow="1" bandRow="1">
                <a:tableStyleId>{5C22544A-7EE6-4342-B048-85BDC9FD1C3A}</a:tableStyleId>
              </a:tblPr>
              <a:tblGrid>
                <a:gridCol w="2564541">
                  <a:extLst>
                    <a:ext uri="{9D8B030D-6E8A-4147-A177-3AD203B41FA5}">
                      <a16:colId xmlns="" xmlns:a16="http://schemas.microsoft.com/office/drawing/2014/main" val="766082641"/>
                    </a:ext>
                  </a:extLst>
                </a:gridCol>
                <a:gridCol w="3023458">
                  <a:extLst>
                    <a:ext uri="{9D8B030D-6E8A-4147-A177-3AD203B41FA5}">
                      <a16:colId xmlns="" xmlns:a16="http://schemas.microsoft.com/office/drawing/2014/main" val="1616090844"/>
                    </a:ext>
                  </a:extLst>
                </a:gridCol>
                <a:gridCol w="2679884">
                  <a:extLst>
                    <a:ext uri="{9D8B030D-6E8A-4147-A177-3AD203B41FA5}">
                      <a16:colId xmlns="" xmlns:a16="http://schemas.microsoft.com/office/drawing/2014/main" val="994891749"/>
                    </a:ext>
                  </a:extLst>
                </a:gridCol>
                <a:gridCol w="2908116">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r>
                        <a:rPr lang="en-US" sz="2200" dirty="0" smtClean="0"/>
                        <a:t>Source of the content which is open for public viewing in their portals</a:t>
                      </a:r>
                      <a:endParaRPr lang="en-IN" sz="2200" dirty="0"/>
                    </a:p>
                  </a:txBody>
                  <a:tcPr/>
                </a:tc>
                <a:tc>
                  <a:txBody>
                    <a:bodyPr/>
                    <a:lstStyle/>
                    <a:p>
                      <a:pPr marL="285750" indent="-285750">
                        <a:buFont typeface="Arial" panose="020B0604020202020204" pitchFamily="34" charset="0"/>
                        <a:buChar char="•"/>
                      </a:pPr>
                      <a:r>
                        <a:rPr lang="en-US" sz="2200" b="1" dirty="0" smtClean="0">
                          <a:solidFill>
                            <a:srgbClr val="7030A0"/>
                          </a:solidFill>
                        </a:rPr>
                        <a:t>Emphasizing the importance of enabling life-long learning focused on skilling, reskilling and upskilling especially for vulnerable groups</a:t>
                      </a:r>
                    </a:p>
                    <a:p>
                      <a:pPr marL="285750" indent="-285750">
                        <a:buFont typeface="Arial" panose="020B0604020202020204" pitchFamily="34" charset="0"/>
                        <a:buChar char="•"/>
                      </a:pPr>
                      <a:r>
                        <a:rPr lang="en-US" sz="2200" b="1" dirty="0" smtClean="0">
                          <a:solidFill>
                            <a:srgbClr val="7030A0"/>
                          </a:solidFill>
                        </a:rPr>
                        <a:t>Encourage mobility of students, scholars, across higher education institutions</a:t>
                      </a:r>
                    </a:p>
                    <a:p>
                      <a:pPr marL="285750" indent="-285750">
                        <a:buFont typeface="Arial" panose="020B0604020202020204" pitchFamily="34" charset="0"/>
                        <a:buChar char="•"/>
                      </a:pPr>
                      <a:endParaRPr lang="en-IN" sz="2200" b="1" dirty="0">
                        <a:solidFill>
                          <a:srgbClr val="7030A0"/>
                        </a:solidFill>
                      </a:endParaRPr>
                    </a:p>
                  </a:txBody>
                  <a:tcPr/>
                </a:tc>
                <a:tc>
                  <a:txBody>
                    <a:bodyPr/>
                    <a:lstStyle/>
                    <a:p>
                      <a:pPr marL="285750" indent="-285750">
                        <a:buFont typeface="Arial" panose="020B0604020202020204" pitchFamily="34" charset="0"/>
                        <a:buChar char="•"/>
                      </a:pPr>
                      <a:r>
                        <a:rPr lang="en-US" sz="2200" b="1" dirty="0" smtClean="0">
                          <a:solidFill>
                            <a:srgbClr val="7030A0"/>
                          </a:solidFill>
                        </a:rPr>
                        <a:t>Enable personal accomplishment and enlightenment, constructive public engagement, and productive contribution to society</a:t>
                      </a:r>
                    </a:p>
                    <a:p>
                      <a:pPr marL="285750" indent="-285750">
                        <a:buFont typeface="Arial" panose="020B0604020202020204" pitchFamily="34" charset="0"/>
                        <a:buChar char="•"/>
                      </a:pPr>
                      <a:r>
                        <a:rPr lang="en-US" sz="2200" b="1" dirty="0" smtClean="0">
                          <a:solidFill>
                            <a:srgbClr val="7030A0"/>
                          </a:solidFill>
                        </a:rPr>
                        <a:t>Multidisciplinary and holistic education</a:t>
                      </a:r>
                    </a:p>
                    <a:p>
                      <a:endParaRPr lang="en-IN" sz="2200" dirty="0"/>
                    </a:p>
                  </a:txBody>
                  <a:tcPr/>
                </a:tc>
                <a:tc>
                  <a:txBody>
                    <a:bodyPr/>
                    <a:lstStyle/>
                    <a:p>
                      <a:pPr marL="342900" indent="-342900">
                        <a:buFont typeface="Arial" panose="020B0604020202020204" pitchFamily="34" charset="0"/>
                        <a:buChar char="•"/>
                      </a:pPr>
                      <a:r>
                        <a:rPr lang="en-US" sz="2200" dirty="0" smtClean="0"/>
                        <a:t>Rise</a:t>
                      </a:r>
                      <a:r>
                        <a:rPr lang="en-US" sz="2200" baseline="0" dirty="0" smtClean="0"/>
                        <a:t> of / involvement in entrepreneurship/ innovation</a:t>
                      </a:r>
                    </a:p>
                    <a:p>
                      <a:pPr marL="342900" indent="-342900">
                        <a:buFont typeface="Arial" panose="020B0604020202020204" pitchFamily="34" charset="0"/>
                        <a:buChar char="•"/>
                      </a:pPr>
                      <a:r>
                        <a:rPr lang="en-US" sz="2200" baseline="0" dirty="0" smtClean="0"/>
                        <a:t>Awards/recognitions/Invention/Wealth generation</a:t>
                      </a:r>
                    </a:p>
                    <a:p>
                      <a:pPr marL="342900" indent="-342900">
                        <a:buFont typeface="Arial" panose="020B0604020202020204" pitchFamily="34" charset="0"/>
                        <a:buChar char="•"/>
                      </a:pPr>
                      <a:r>
                        <a:rPr lang="en-US" sz="2200" baseline="0" dirty="0" smtClean="0"/>
                        <a:t> Prepare students for more meaningful and satisfying lives and work roles and enable economic independence</a:t>
                      </a:r>
                      <a:endParaRPr lang="en-IN" sz="22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838200" y="1193260"/>
            <a:ext cx="2835564" cy="584775"/>
          </a:xfrm>
          <a:prstGeom prst="rect">
            <a:avLst/>
          </a:prstGeom>
          <a:noFill/>
        </p:spPr>
        <p:txBody>
          <a:bodyPr wrap="square" rtlCol="0">
            <a:spAutoFit/>
          </a:bodyPr>
          <a:lstStyle/>
          <a:p>
            <a:r>
              <a:rPr lang="en-US" sz="3200" dirty="0" smtClean="0">
                <a:solidFill>
                  <a:srgbClr val="7030A0"/>
                </a:solidFill>
              </a:rPr>
              <a:t>Curriculum</a:t>
            </a:r>
            <a:endParaRPr lang="en-IN" sz="3200" dirty="0">
              <a:solidFill>
                <a:srgbClr val="7030A0"/>
              </a:solidFill>
            </a:endParaRPr>
          </a:p>
        </p:txBody>
      </p:sp>
    </p:spTree>
    <p:extLst>
      <p:ext uri="{BB962C8B-B14F-4D97-AF65-F5344CB8AC3E}">
        <p14:creationId xmlns:p14="http://schemas.microsoft.com/office/powerpoint/2010/main" val="8485045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37309" y="1405776"/>
          <a:ext cx="11175999" cy="5699760"/>
        </p:xfrm>
        <a:graphic>
          <a:graphicData uri="http://schemas.openxmlformats.org/drawingml/2006/table">
            <a:tbl>
              <a:tblPr firstRow="1" bandRow="1">
                <a:tableStyleId>{5C22544A-7EE6-4342-B048-85BDC9FD1C3A}</a:tableStyleId>
              </a:tblPr>
              <a:tblGrid>
                <a:gridCol w="2564541">
                  <a:extLst>
                    <a:ext uri="{9D8B030D-6E8A-4147-A177-3AD203B41FA5}">
                      <a16:colId xmlns="" xmlns:a16="http://schemas.microsoft.com/office/drawing/2014/main" val="766082641"/>
                    </a:ext>
                  </a:extLst>
                </a:gridCol>
                <a:gridCol w="3023458">
                  <a:extLst>
                    <a:ext uri="{9D8B030D-6E8A-4147-A177-3AD203B41FA5}">
                      <a16:colId xmlns="" xmlns:a16="http://schemas.microsoft.com/office/drawing/2014/main" val="1616090844"/>
                    </a:ext>
                  </a:extLst>
                </a:gridCol>
                <a:gridCol w="2679884">
                  <a:extLst>
                    <a:ext uri="{9D8B030D-6E8A-4147-A177-3AD203B41FA5}">
                      <a16:colId xmlns="" xmlns:a16="http://schemas.microsoft.com/office/drawing/2014/main" val="994891749"/>
                    </a:ext>
                  </a:extLst>
                </a:gridCol>
                <a:gridCol w="2908116">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r>
                        <a:rPr lang="en-US" sz="2000" dirty="0" smtClean="0"/>
                        <a:t>Application received</a:t>
                      </a:r>
                      <a:endParaRPr lang="en-IN" sz="2000" dirty="0"/>
                    </a:p>
                  </a:txBody>
                  <a:tcPr/>
                </a:tc>
                <a:tc>
                  <a:txBody>
                    <a:bodyPr/>
                    <a:lstStyle/>
                    <a:p>
                      <a:pPr marL="285750" indent="-285750">
                        <a:buFont typeface="Arial" panose="020B0604020202020204" pitchFamily="34" charset="0"/>
                        <a:buChar char="•"/>
                      </a:pPr>
                      <a:r>
                        <a:rPr lang="en-US" sz="2000" dirty="0" smtClean="0"/>
                        <a:t>Shortlisting procedure</a:t>
                      </a:r>
                    </a:p>
                    <a:p>
                      <a:pPr marL="285750" indent="-285750">
                        <a:buFont typeface="Arial" panose="020B0604020202020204" pitchFamily="34" charset="0"/>
                        <a:buChar char="•"/>
                      </a:pPr>
                      <a:r>
                        <a:rPr lang="en-US" sz="2000" dirty="0" smtClean="0"/>
                        <a:t>Personality aspects</a:t>
                      </a:r>
                    </a:p>
                    <a:p>
                      <a:pPr marL="285750" indent="-285750">
                        <a:buFont typeface="Arial" panose="020B0604020202020204" pitchFamily="34" charset="0"/>
                        <a:buChar char="•"/>
                      </a:pPr>
                      <a:r>
                        <a:rPr lang="en-US" sz="2000" dirty="0" smtClean="0"/>
                        <a:t>Pedagogy</a:t>
                      </a:r>
                    </a:p>
                    <a:p>
                      <a:pPr marL="285750" indent="-285750">
                        <a:buFont typeface="Arial" panose="020B0604020202020204" pitchFamily="34" charset="0"/>
                        <a:buChar char="•"/>
                      </a:pPr>
                      <a:r>
                        <a:rPr lang="en-US" sz="2000" dirty="0" smtClean="0"/>
                        <a:t>R &amp; D aptitude</a:t>
                      </a:r>
                    </a:p>
                    <a:p>
                      <a:pPr marL="285750" indent="-285750">
                        <a:buFont typeface="Arial" panose="020B0604020202020204" pitchFamily="34" charset="0"/>
                        <a:buChar char="•"/>
                      </a:pPr>
                      <a:r>
                        <a:rPr lang="en-US" sz="2000" dirty="0" smtClean="0"/>
                        <a:t>Constitution</a:t>
                      </a:r>
                      <a:r>
                        <a:rPr lang="en-US" sz="2000" baseline="0" dirty="0" smtClean="0"/>
                        <a:t> of selection committee</a:t>
                      </a:r>
                    </a:p>
                    <a:p>
                      <a:pPr marL="285750" indent="-285750">
                        <a:buFont typeface="Arial" panose="020B0604020202020204" pitchFamily="34" charset="0"/>
                        <a:buChar char="•"/>
                      </a:pPr>
                      <a:r>
                        <a:rPr lang="en-US" sz="2000" baseline="0" dirty="0" smtClean="0"/>
                        <a:t>Integrated score with appropriate weightages </a:t>
                      </a:r>
                    </a:p>
                    <a:p>
                      <a:pPr marL="285750" indent="-285750">
                        <a:buFont typeface="Arial" panose="020B0604020202020204" pitchFamily="34" charset="0"/>
                        <a:buChar char="•"/>
                      </a:pPr>
                      <a:r>
                        <a:rPr lang="en-US" sz="2000" baseline="0" dirty="0" smtClean="0"/>
                        <a:t>Continuous professional development</a:t>
                      </a:r>
                    </a:p>
                    <a:p>
                      <a:pPr marL="285750" indent="-285750">
                        <a:buFont typeface="Arial" panose="020B0604020202020204" pitchFamily="34" charset="0"/>
                        <a:buChar char="•"/>
                      </a:pPr>
                      <a:r>
                        <a:rPr lang="en-US" sz="2000" baseline="0" dirty="0" smtClean="0"/>
                        <a:t>Appropriate consideration of faculty selection parameters</a:t>
                      </a:r>
                    </a:p>
                    <a:p>
                      <a:pPr marL="285750" indent="-285750">
                        <a:buFont typeface="Arial" panose="020B0604020202020204" pitchFamily="34" charset="0"/>
                        <a:buChar char="•"/>
                      </a:pPr>
                      <a:r>
                        <a:rPr lang="en-US" sz="2000" baseline="0" dirty="0" smtClean="0"/>
                        <a:t>Consideration of parameters for ensuring social inclusivity</a:t>
                      </a:r>
                      <a:endParaRPr lang="en-US" sz="2000" dirty="0" smtClean="0"/>
                    </a:p>
                    <a:p>
                      <a:pPr marL="285750" indent="-285750">
                        <a:buFont typeface="Arial" panose="020B0604020202020204" pitchFamily="34" charset="0"/>
                        <a:buChar char="•"/>
                      </a:pPr>
                      <a:endParaRPr lang="en-IN" sz="2000" dirty="0"/>
                    </a:p>
                  </a:txBody>
                  <a:tcPr/>
                </a:tc>
                <a:tc>
                  <a:txBody>
                    <a:bodyPr/>
                    <a:lstStyle/>
                    <a:p>
                      <a:pPr marL="285750" indent="-285750">
                        <a:buFont typeface="Arial" panose="020B0604020202020204" pitchFamily="34" charset="0"/>
                        <a:buChar char="•"/>
                      </a:pPr>
                      <a:r>
                        <a:rPr lang="en-US" sz="2000" dirty="0" smtClean="0"/>
                        <a:t>Merit based selection</a:t>
                      </a:r>
                    </a:p>
                    <a:p>
                      <a:endParaRPr lang="en-IN" sz="2000" dirty="0"/>
                    </a:p>
                  </a:txBody>
                  <a:tcPr/>
                </a:tc>
                <a:tc>
                  <a:txBody>
                    <a:bodyPr/>
                    <a:lstStyle/>
                    <a:p>
                      <a:pPr marL="342900" indent="-342900">
                        <a:buFont typeface="Arial" panose="020B0604020202020204" pitchFamily="34" charset="0"/>
                        <a:buChar char="•"/>
                      </a:pPr>
                      <a:r>
                        <a:rPr lang="en-US" sz="2000" dirty="0" smtClean="0"/>
                        <a:t>Student progression towards higher level of education in good institutions/ professional life/social acceptance</a:t>
                      </a:r>
                      <a:endParaRPr lang="en-IN" sz="20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838200" y="821001"/>
            <a:ext cx="4130964" cy="584775"/>
          </a:xfrm>
          <a:prstGeom prst="rect">
            <a:avLst/>
          </a:prstGeom>
          <a:noFill/>
        </p:spPr>
        <p:txBody>
          <a:bodyPr wrap="square" rtlCol="0">
            <a:spAutoFit/>
          </a:bodyPr>
          <a:lstStyle/>
          <a:p>
            <a:r>
              <a:rPr lang="en-US" sz="3200" dirty="0" smtClean="0">
                <a:solidFill>
                  <a:srgbClr val="7030A0"/>
                </a:solidFill>
              </a:rPr>
              <a:t>Faculty Resources</a:t>
            </a:r>
            <a:endParaRPr lang="en-IN" sz="3200" dirty="0">
              <a:solidFill>
                <a:srgbClr val="7030A0"/>
              </a:solidFill>
            </a:endParaRPr>
          </a:p>
        </p:txBody>
      </p:sp>
    </p:spTree>
    <p:extLst>
      <p:ext uri="{BB962C8B-B14F-4D97-AF65-F5344CB8AC3E}">
        <p14:creationId xmlns:p14="http://schemas.microsoft.com/office/powerpoint/2010/main" val="237715289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37309" y="1405776"/>
          <a:ext cx="11175999" cy="5394960"/>
        </p:xfrm>
        <a:graphic>
          <a:graphicData uri="http://schemas.openxmlformats.org/drawingml/2006/table">
            <a:tbl>
              <a:tblPr firstRow="1" bandRow="1">
                <a:tableStyleId>{5C22544A-7EE6-4342-B048-85BDC9FD1C3A}</a:tableStyleId>
              </a:tblPr>
              <a:tblGrid>
                <a:gridCol w="1366982">
                  <a:extLst>
                    <a:ext uri="{9D8B030D-6E8A-4147-A177-3AD203B41FA5}">
                      <a16:colId xmlns="" xmlns:a16="http://schemas.microsoft.com/office/drawing/2014/main" val="766082641"/>
                    </a:ext>
                  </a:extLst>
                </a:gridCol>
                <a:gridCol w="4285673">
                  <a:extLst>
                    <a:ext uri="{9D8B030D-6E8A-4147-A177-3AD203B41FA5}">
                      <a16:colId xmlns="" xmlns:a16="http://schemas.microsoft.com/office/drawing/2014/main" val="1616090844"/>
                    </a:ext>
                  </a:extLst>
                </a:gridCol>
                <a:gridCol w="2872509">
                  <a:extLst>
                    <a:ext uri="{9D8B030D-6E8A-4147-A177-3AD203B41FA5}">
                      <a16:colId xmlns="" xmlns:a16="http://schemas.microsoft.com/office/drawing/2014/main" val="994891749"/>
                    </a:ext>
                  </a:extLst>
                </a:gridCol>
                <a:gridCol w="2650835">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r>
                        <a:rPr lang="en-US" sz="2000" dirty="0" smtClean="0"/>
                        <a:t>Diversity of content &amp; contemporary issues in content delivery</a:t>
                      </a:r>
                      <a:endParaRPr lang="en-IN" sz="2000" dirty="0"/>
                    </a:p>
                  </a:txBody>
                  <a:tcPr/>
                </a:tc>
                <a:tc>
                  <a:txBody>
                    <a:bodyPr/>
                    <a:lstStyle/>
                    <a:p>
                      <a:pPr marL="285750" indent="-285750">
                        <a:buFont typeface="Arial" panose="020B0604020202020204" pitchFamily="34" charset="0"/>
                        <a:buChar char="•"/>
                      </a:pPr>
                      <a:r>
                        <a:rPr lang="en-US" sz="2000" dirty="0" smtClean="0"/>
                        <a:t>Normal</a:t>
                      </a:r>
                      <a:r>
                        <a:rPr lang="en-US" sz="2000" baseline="0" dirty="0" smtClean="0"/>
                        <a:t> classroom practice</a:t>
                      </a:r>
                    </a:p>
                    <a:p>
                      <a:pPr marL="285750" indent="-285750">
                        <a:buFont typeface="Arial" panose="020B0604020202020204" pitchFamily="34" charset="0"/>
                        <a:buChar char="•"/>
                      </a:pPr>
                      <a:r>
                        <a:rPr lang="en-US" sz="2000" baseline="0" dirty="0" smtClean="0"/>
                        <a:t>Interactive method/ collaborative/ contextual learning</a:t>
                      </a:r>
                    </a:p>
                    <a:p>
                      <a:pPr marL="285750" indent="-285750">
                        <a:buFont typeface="Arial" panose="020B0604020202020204" pitchFamily="34" charset="0"/>
                        <a:buChar char="•"/>
                      </a:pPr>
                      <a:r>
                        <a:rPr lang="en-US" sz="2000" baseline="0" dirty="0" smtClean="0"/>
                        <a:t>Field work and evaluation</a:t>
                      </a:r>
                    </a:p>
                    <a:p>
                      <a:pPr marL="285750" indent="-285750">
                        <a:buFont typeface="Arial" panose="020B0604020202020204" pitchFamily="34" charset="0"/>
                        <a:buChar char="•"/>
                      </a:pPr>
                      <a:r>
                        <a:rPr lang="en-US" sz="2000" baseline="0" dirty="0" smtClean="0"/>
                        <a:t>Critical, ab-initio thinking and problem solving methods</a:t>
                      </a:r>
                    </a:p>
                    <a:p>
                      <a:pPr marL="285750" indent="-285750">
                        <a:buFont typeface="Arial" panose="020B0604020202020204" pitchFamily="34" charset="0"/>
                        <a:buChar char="•"/>
                      </a:pPr>
                      <a:r>
                        <a:rPr lang="en-US" sz="2000" baseline="0" dirty="0" smtClean="0"/>
                        <a:t>Inculcating research oriented study</a:t>
                      </a:r>
                    </a:p>
                    <a:p>
                      <a:pPr marL="285750" indent="-285750">
                        <a:buFont typeface="Arial" panose="020B0604020202020204" pitchFamily="34" charset="0"/>
                        <a:buChar char="•"/>
                      </a:pPr>
                      <a:r>
                        <a:rPr lang="en-US" sz="2000" baseline="0" dirty="0" smtClean="0"/>
                        <a:t>Cultivating deeper interest in the subject to spur learning by self-efforts</a:t>
                      </a:r>
                    </a:p>
                    <a:p>
                      <a:pPr marL="285750" indent="-285750">
                        <a:buFont typeface="Arial" panose="020B0604020202020204" pitchFamily="34" charset="0"/>
                        <a:buChar char="•"/>
                      </a:pPr>
                      <a:r>
                        <a:rPr lang="en-US" sz="2000" baseline="0" dirty="0" smtClean="0"/>
                        <a:t>Harnessing digital technologies to overcome the digital divides for all learners</a:t>
                      </a:r>
                    </a:p>
                    <a:p>
                      <a:pPr marL="285750" indent="-285750">
                        <a:buFont typeface="Arial" panose="020B0604020202020204" pitchFamily="34" charset="0"/>
                        <a:buChar char="•"/>
                      </a:pPr>
                      <a:r>
                        <a:rPr lang="en-US" sz="2000" baseline="0" dirty="0" smtClean="0"/>
                        <a:t>Promoting open, equitable and secure scientific collaboration</a:t>
                      </a:r>
                      <a:endParaRPr lang="en-IN" sz="2000" dirty="0"/>
                    </a:p>
                  </a:txBody>
                  <a:tcPr/>
                </a:tc>
                <a:tc>
                  <a:txBody>
                    <a:bodyPr/>
                    <a:lstStyle/>
                    <a:p>
                      <a:pPr marL="285750" indent="-285750">
                        <a:buFont typeface="Arial" panose="020B0604020202020204" pitchFamily="34" charset="0"/>
                        <a:buChar char="•"/>
                      </a:pPr>
                      <a:r>
                        <a:rPr lang="en-US" sz="2000" dirty="0" smtClean="0"/>
                        <a:t>Holistic and contextual understanding of the subject</a:t>
                      </a:r>
                      <a:r>
                        <a:rPr lang="en-US" sz="2000" baseline="0" dirty="0" smtClean="0"/>
                        <a:t> and impact of learning in life</a:t>
                      </a:r>
                    </a:p>
                    <a:p>
                      <a:pPr marL="285750" indent="-285750">
                        <a:buFont typeface="Arial" panose="020B0604020202020204" pitchFamily="34" charset="0"/>
                        <a:buChar char="•"/>
                      </a:pPr>
                      <a:r>
                        <a:rPr lang="en-US" sz="2000" baseline="0" dirty="0" smtClean="0"/>
                        <a:t>Need to have a benchmark of learning outcome</a:t>
                      </a:r>
                    </a:p>
                    <a:p>
                      <a:pPr marL="285750" indent="-285750">
                        <a:buFont typeface="Arial" panose="020B0604020202020204" pitchFamily="34" charset="0"/>
                        <a:buChar char="•"/>
                      </a:pPr>
                      <a:r>
                        <a:rPr lang="en-US" sz="2000" baseline="0" dirty="0" smtClean="0"/>
                        <a:t>Promotion of research activity and new areas of thoughts</a:t>
                      </a:r>
                    </a:p>
                    <a:p>
                      <a:pPr marL="285750" indent="-285750">
                        <a:buFont typeface="Arial" panose="020B0604020202020204" pitchFamily="34" charset="0"/>
                        <a:buChar char="•"/>
                      </a:pPr>
                      <a:r>
                        <a:rPr lang="en-US" sz="2000" baseline="0" dirty="0" smtClean="0"/>
                        <a:t>Developing the aptitude of connecting insights across domains</a:t>
                      </a:r>
                      <a:endParaRPr lang="en-IN" sz="2000" dirty="0"/>
                    </a:p>
                  </a:txBody>
                  <a:tcPr/>
                </a:tc>
                <a:tc>
                  <a:txBody>
                    <a:bodyPr/>
                    <a:lstStyle/>
                    <a:p>
                      <a:pPr marL="342900" indent="-342900">
                        <a:buFont typeface="Arial" panose="020B0604020202020204" pitchFamily="34" charset="0"/>
                        <a:buChar char="•"/>
                      </a:pPr>
                      <a:r>
                        <a:rPr lang="en-US" sz="2000" dirty="0" smtClean="0"/>
                        <a:t>Attainment of learning outcomes, progression in studies and profession</a:t>
                      </a:r>
                    </a:p>
                    <a:p>
                      <a:pPr marL="342900" indent="-342900">
                        <a:buFont typeface="Arial" panose="020B0604020202020204" pitchFamily="34" charset="0"/>
                        <a:buChar char="•"/>
                      </a:pPr>
                      <a:r>
                        <a:rPr lang="en-US" sz="2000" dirty="0" smtClean="0"/>
                        <a:t>Contribution towards different areas of learning/research through new and innovative critical</a:t>
                      </a:r>
                      <a:r>
                        <a:rPr lang="en-US" sz="2000" baseline="0" dirty="0" smtClean="0"/>
                        <a:t> ideas and thoughts</a:t>
                      </a:r>
                    </a:p>
                    <a:p>
                      <a:pPr marL="342900" indent="-342900">
                        <a:buFont typeface="Arial" panose="020B0604020202020204" pitchFamily="34" charset="0"/>
                        <a:buChar char="•"/>
                      </a:pPr>
                      <a:r>
                        <a:rPr lang="en-US" sz="2000" baseline="0" dirty="0" smtClean="0"/>
                        <a:t>Promotion of </a:t>
                      </a:r>
                      <a:r>
                        <a:rPr lang="en-US" sz="2000" baseline="0" dirty="0" err="1" smtClean="0"/>
                        <a:t>sel</a:t>
                      </a:r>
                      <a:r>
                        <a:rPr lang="en-US" sz="2000" baseline="0" dirty="0" smtClean="0"/>
                        <a:t>-sufficiency</a:t>
                      </a:r>
                    </a:p>
                    <a:p>
                      <a:pPr marL="342900" indent="-342900">
                        <a:buFont typeface="Arial" panose="020B0604020202020204" pitchFamily="34" charset="0"/>
                        <a:buChar char="•"/>
                      </a:pPr>
                      <a:r>
                        <a:rPr lang="en-US" sz="2000" baseline="0" dirty="0" smtClean="0"/>
                        <a:t>Creating confident citizen</a:t>
                      </a:r>
                      <a:endParaRPr lang="en-IN" sz="20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838200" y="821001"/>
            <a:ext cx="4130964" cy="584775"/>
          </a:xfrm>
          <a:prstGeom prst="rect">
            <a:avLst/>
          </a:prstGeom>
          <a:noFill/>
        </p:spPr>
        <p:txBody>
          <a:bodyPr wrap="square" rtlCol="0">
            <a:spAutoFit/>
          </a:bodyPr>
          <a:lstStyle/>
          <a:p>
            <a:r>
              <a:rPr lang="en-US" sz="3200" dirty="0" smtClean="0">
                <a:solidFill>
                  <a:srgbClr val="7030A0"/>
                </a:solidFill>
              </a:rPr>
              <a:t>Learning and Teaching</a:t>
            </a:r>
            <a:endParaRPr lang="en-IN" sz="3200" dirty="0">
              <a:solidFill>
                <a:srgbClr val="7030A0"/>
              </a:solidFill>
            </a:endParaRPr>
          </a:p>
        </p:txBody>
      </p:sp>
    </p:spTree>
    <p:extLst>
      <p:ext uri="{BB962C8B-B14F-4D97-AF65-F5344CB8AC3E}">
        <p14:creationId xmlns:p14="http://schemas.microsoft.com/office/powerpoint/2010/main" val="86792640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37309" y="1405776"/>
          <a:ext cx="11175999" cy="5090160"/>
        </p:xfrm>
        <a:graphic>
          <a:graphicData uri="http://schemas.openxmlformats.org/drawingml/2006/table">
            <a:tbl>
              <a:tblPr firstRow="1" bandRow="1">
                <a:tableStyleId>{5C22544A-7EE6-4342-B048-85BDC9FD1C3A}</a:tableStyleId>
              </a:tblPr>
              <a:tblGrid>
                <a:gridCol w="1948873">
                  <a:extLst>
                    <a:ext uri="{9D8B030D-6E8A-4147-A177-3AD203B41FA5}">
                      <a16:colId xmlns="" xmlns:a16="http://schemas.microsoft.com/office/drawing/2014/main" val="766082641"/>
                    </a:ext>
                  </a:extLst>
                </a:gridCol>
                <a:gridCol w="4165600">
                  <a:extLst>
                    <a:ext uri="{9D8B030D-6E8A-4147-A177-3AD203B41FA5}">
                      <a16:colId xmlns="" xmlns:a16="http://schemas.microsoft.com/office/drawing/2014/main" val="1616090844"/>
                    </a:ext>
                  </a:extLst>
                </a:gridCol>
                <a:gridCol w="2410691">
                  <a:extLst>
                    <a:ext uri="{9D8B030D-6E8A-4147-A177-3AD203B41FA5}">
                      <a16:colId xmlns="" xmlns:a16="http://schemas.microsoft.com/office/drawing/2014/main" val="994891749"/>
                    </a:ext>
                  </a:extLst>
                </a:gridCol>
                <a:gridCol w="2650835">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pPr marL="342900" indent="-342900">
                        <a:buFont typeface="Arial" panose="020B0604020202020204" pitchFamily="34" charset="0"/>
                        <a:buChar char="•"/>
                      </a:pPr>
                      <a:r>
                        <a:rPr lang="en-US" sz="2000" dirty="0" smtClean="0"/>
                        <a:t>New Imagination</a:t>
                      </a:r>
                    </a:p>
                    <a:p>
                      <a:pPr marL="342900" indent="-342900">
                        <a:buFont typeface="Arial" panose="020B0604020202020204" pitchFamily="34" charset="0"/>
                        <a:buChar char="•"/>
                      </a:pPr>
                      <a:r>
                        <a:rPr lang="en-US" sz="2000" dirty="0" smtClean="0"/>
                        <a:t>New</a:t>
                      </a:r>
                      <a:r>
                        <a:rPr lang="en-US" sz="2000" baseline="0" dirty="0" smtClean="0"/>
                        <a:t> problem in research</a:t>
                      </a:r>
                    </a:p>
                    <a:p>
                      <a:pPr marL="342900" indent="-342900">
                        <a:buFont typeface="Arial" panose="020B0604020202020204" pitchFamily="34" charset="0"/>
                        <a:buChar char="•"/>
                      </a:pPr>
                      <a:r>
                        <a:rPr lang="en-US" sz="2000" baseline="0" dirty="0" smtClean="0"/>
                        <a:t>Proper policy for promotion of research and research facilitation</a:t>
                      </a:r>
                      <a:endParaRPr lang="en-IN" sz="2000" dirty="0"/>
                    </a:p>
                  </a:txBody>
                  <a:tcPr/>
                </a:tc>
                <a:tc>
                  <a:txBody>
                    <a:bodyPr/>
                    <a:lstStyle/>
                    <a:p>
                      <a:pPr marL="285750" indent="-285750">
                        <a:buFont typeface="Arial" panose="020B0604020202020204" pitchFamily="34" charset="0"/>
                        <a:buChar char="•"/>
                      </a:pPr>
                      <a:r>
                        <a:rPr lang="en-US" sz="2000" dirty="0" smtClean="0"/>
                        <a:t>Interdisciplinary approach</a:t>
                      </a:r>
                    </a:p>
                    <a:p>
                      <a:pPr marL="285750" indent="-285750">
                        <a:buFont typeface="Arial" panose="020B0604020202020204" pitchFamily="34" charset="0"/>
                        <a:buChar char="•"/>
                      </a:pPr>
                      <a:r>
                        <a:rPr lang="en-US" sz="2000" dirty="0" smtClean="0"/>
                        <a:t>Collaborative</a:t>
                      </a:r>
                      <a:r>
                        <a:rPr lang="en-US" sz="2000" baseline="0" dirty="0" smtClean="0"/>
                        <a:t> approach</a:t>
                      </a:r>
                    </a:p>
                    <a:p>
                      <a:pPr marL="285750" indent="-285750">
                        <a:buFont typeface="Arial" panose="020B0604020202020204" pitchFamily="34" charset="0"/>
                        <a:buChar char="•"/>
                      </a:pPr>
                      <a:r>
                        <a:rPr lang="en-US" sz="2000" baseline="0" dirty="0" smtClean="0"/>
                        <a:t>Research addressing local and regional issues of societal concern &amp; global issues like climate change and world economy</a:t>
                      </a:r>
                    </a:p>
                    <a:p>
                      <a:pPr marL="285750" indent="-285750">
                        <a:buFont typeface="Arial" panose="020B0604020202020204" pitchFamily="34" charset="0"/>
                        <a:buChar char="•"/>
                      </a:pPr>
                      <a:r>
                        <a:rPr lang="en-US" sz="2000" baseline="0" dirty="0" smtClean="0"/>
                        <a:t>Out of the box and fearless thinking that reduces the ‘fear-of-failure’ barrier to develop sensitivity towards diversity in the society</a:t>
                      </a:r>
                    </a:p>
                    <a:p>
                      <a:pPr marL="285750" indent="-285750">
                        <a:buFont typeface="Arial" panose="020B0604020202020204" pitchFamily="34" charset="0"/>
                        <a:buChar char="•"/>
                      </a:pPr>
                      <a:r>
                        <a:rPr lang="en-US" sz="2000" baseline="0" dirty="0" smtClean="0"/>
                        <a:t>Promoting open, equitable and secure scientific collaboration and encouraging mobility of researchers and scientists across research and HEIs.</a:t>
                      </a:r>
                    </a:p>
                  </a:txBody>
                  <a:tcPr/>
                </a:tc>
                <a:tc>
                  <a:txBody>
                    <a:bodyPr/>
                    <a:lstStyle/>
                    <a:p>
                      <a:pPr marL="285750" indent="-285750">
                        <a:buFont typeface="Arial" panose="020B0604020202020204" pitchFamily="34" charset="0"/>
                        <a:buChar char="•"/>
                      </a:pPr>
                      <a:r>
                        <a:rPr lang="en-US" sz="2000" dirty="0" smtClean="0"/>
                        <a:t>Publications</a:t>
                      </a:r>
                    </a:p>
                    <a:p>
                      <a:pPr marL="285750" indent="-285750">
                        <a:buFont typeface="Arial" panose="020B0604020202020204" pitchFamily="34" charset="0"/>
                        <a:buChar char="•"/>
                      </a:pPr>
                      <a:r>
                        <a:rPr lang="en-US" sz="2000" dirty="0" smtClean="0"/>
                        <a:t>Patents</a:t>
                      </a:r>
                    </a:p>
                    <a:p>
                      <a:pPr marL="285750" indent="-285750">
                        <a:buFont typeface="Arial" panose="020B0604020202020204" pitchFamily="34" charset="0"/>
                        <a:buChar char="•"/>
                      </a:pPr>
                      <a:r>
                        <a:rPr lang="en-US" sz="2000" dirty="0" smtClean="0"/>
                        <a:t>Participation</a:t>
                      </a:r>
                      <a:r>
                        <a:rPr lang="en-US" sz="2000" baseline="0" dirty="0" smtClean="0"/>
                        <a:t> of collaborative institutions in research</a:t>
                      </a:r>
                    </a:p>
                    <a:p>
                      <a:pPr marL="285750" indent="-285750">
                        <a:buFont typeface="Arial" panose="020B0604020202020204" pitchFamily="34" charset="0"/>
                        <a:buChar char="•"/>
                      </a:pPr>
                      <a:r>
                        <a:rPr lang="en-US" sz="2000" baseline="0" dirty="0" smtClean="0"/>
                        <a:t>Translational work</a:t>
                      </a:r>
                      <a:endParaRPr lang="en-US" sz="2000" dirty="0" smtClean="0"/>
                    </a:p>
                  </a:txBody>
                  <a:tcPr/>
                </a:tc>
                <a:tc>
                  <a:txBody>
                    <a:bodyPr/>
                    <a:lstStyle/>
                    <a:p>
                      <a:pPr marL="342900" indent="-342900">
                        <a:buFont typeface="Arial" panose="020B0604020202020204" pitchFamily="34" charset="0"/>
                        <a:buChar char="•"/>
                      </a:pPr>
                      <a:r>
                        <a:rPr lang="en-US" sz="2000" dirty="0" smtClean="0"/>
                        <a:t>Increase</a:t>
                      </a:r>
                      <a:r>
                        <a:rPr lang="en-US" sz="2000" baseline="0" dirty="0" smtClean="0"/>
                        <a:t> in citation</a:t>
                      </a:r>
                    </a:p>
                    <a:p>
                      <a:pPr marL="342900" indent="-342900">
                        <a:buFont typeface="Arial" panose="020B0604020202020204" pitchFamily="34" charset="0"/>
                        <a:buChar char="•"/>
                      </a:pPr>
                      <a:r>
                        <a:rPr lang="en-US" sz="2000" baseline="0" dirty="0" smtClean="0"/>
                        <a:t>Peer group recognition</a:t>
                      </a:r>
                    </a:p>
                    <a:p>
                      <a:pPr marL="342900" indent="-342900">
                        <a:buFont typeface="Arial" panose="020B0604020202020204" pitchFamily="34" charset="0"/>
                        <a:buChar char="•"/>
                      </a:pPr>
                      <a:r>
                        <a:rPr lang="en-US" sz="2000" baseline="0" dirty="0" smtClean="0"/>
                        <a:t>Stake-holder impact</a:t>
                      </a:r>
                    </a:p>
                    <a:p>
                      <a:pPr marL="342900" indent="-342900">
                        <a:buFont typeface="Arial" panose="020B0604020202020204" pitchFamily="34" charset="0"/>
                        <a:buChar char="•"/>
                      </a:pPr>
                      <a:r>
                        <a:rPr lang="en-US" sz="2000" baseline="0" dirty="0" smtClean="0"/>
                        <a:t>Better funding of research by industry and other agencies</a:t>
                      </a:r>
                      <a:endParaRPr lang="en-IN" sz="20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838200" y="821001"/>
            <a:ext cx="5470236" cy="584775"/>
          </a:xfrm>
          <a:prstGeom prst="rect">
            <a:avLst/>
          </a:prstGeom>
          <a:noFill/>
        </p:spPr>
        <p:txBody>
          <a:bodyPr wrap="square" rtlCol="0">
            <a:spAutoFit/>
          </a:bodyPr>
          <a:lstStyle/>
          <a:p>
            <a:r>
              <a:rPr lang="en-US" sz="3200" dirty="0" smtClean="0">
                <a:solidFill>
                  <a:srgbClr val="7030A0"/>
                </a:solidFill>
              </a:rPr>
              <a:t>Research and Innovation</a:t>
            </a:r>
            <a:endParaRPr lang="en-IN" sz="3200" dirty="0">
              <a:solidFill>
                <a:srgbClr val="7030A0"/>
              </a:solidFill>
            </a:endParaRPr>
          </a:p>
        </p:txBody>
      </p:sp>
    </p:spTree>
    <p:extLst>
      <p:ext uri="{BB962C8B-B14F-4D97-AF65-F5344CB8AC3E}">
        <p14:creationId xmlns:p14="http://schemas.microsoft.com/office/powerpoint/2010/main" val="327432786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46545" y="2523376"/>
          <a:ext cx="11175999" cy="3810000"/>
        </p:xfrm>
        <a:graphic>
          <a:graphicData uri="http://schemas.openxmlformats.org/drawingml/2006/table">
            <a:tbl>
              <a:tblPr firstRow="1" bandRow="1">
                <a:tableStyleId>{5C22544A-7EE6-4342-B048-85BDC9FD1C3A}</a:tableStyleId>
              </a:tblPr>
              <a:tblGrid>
                <a:gridCol w="1948873">
                  <a:extLst>
                    <a:ext uri="{9D8B030D-6E8A-4147-A177-3AD203B41FA5}">
                      <a16:colId xmlns="" xmlns:a16="http://schemas.microsoft.com/office/drawing/2014/main" val="766082641"/>
                    </a:ext>
                  </a:extLst>
                </a:gridCol>
                <a:gridCol w="4165600">
                  <a:extLst>
                    <a:ext uri="{9D8B030D-6E8A-4147-A177-3AD203B41FA5}">
                      <a16:colId xmlns="" xmlns:a16="http://schemas.microsoft.com/office/drawing/2014/main" val="1616090844"/>
                    </a:ext>
                  </a:extLst>
                </a:gridCol>
                <a:gridCol w="2410691">
                  <a:extLst>
                    <a:ext uri="{9D8B030D-6E8A-4147-A177-3AD203B41FA5}">
                      <a16:colId xmlns="" xmlns:a16="http://schemas.microsoft.com/office/drawing/2014/main" val="994891749"/>
                    </a:ext>
                  </a:extLst>
                </a:gridCol>
                <a:gridCol w="2650835">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pPr marL="342900" indent="-342900">
                        <a:buFont typeface="Arial" panose="020B0604020202020204" pitchFamily="34" charset="0"/>
                        <a:buChar char="•"/>
                      </a:pPr>
                      <a:r>
                        <a:rPr lang="en-US" sz="2400" dirty="0" smtClean="0"/>
                        <a:t>Credits for EC and CC activities</a:t>
                      </a:r>
                      <a:endParaRPr lang="en-IN" sz="2400" dirty="0"/>
                    </a:p>
                  </a:txBody>
                  <a:tcPr/>
                </a:tc>
                <a:tc>
                  <a:txBody>
                    <a:bodyPr/>
                    <a:lstStyle/>
                    <a:p>
                      <a:pPr marL="285750" indent="-285750">
                        <a:buFont typeface="Arial" panose="020B0604020202020204" pitchFamily="34" charset="0"/>
                        <a:buChar char="•"/>
                      </a:pPr>
                      <a:r>
                        <a:rPr lang="en-US" sz="2400" dirty="0" smtClean="0"/>
                        <a:t>Incentivization and special focus to marginal sections</a:t>
                      </a:r>
                    </a:p>
                    <a:p>
                      <a:pPr marL="285750" indent="-285750">
                        <a:buFont typeface="Arial" panose="020B0604020202020204" pitchFamily="34" charset="0"/>
                        <a:buChar char="•"/>
                      </a:pPr>
                      <a:r>
                        <a:rPr lang="en-US" sz="2400" baseline="0" dirty="0" smtClean="0"/>
                        <a:t>Logistic, connecting to the syllabus</a:t>
                      </a:r>
                    </a:p>
                  </a:txBody>
                  <a:tcPr/>
                </a:tc>
                <a:tc>
                  <a:txBody>
                    <a:bodyPr/>
                    <a:lstStyle/>
                    <a:p>
                      <a:pPr marL="285750" indent="-285750">
                        <a:buFont typeface="Arial" panose="020B0604020202020204" pitchFamily="34" charset="0"/>
                        <a:buChar char="•"/>
                      </a:pPr>
                      <a:r>
                        <a:rPr lang="en-US" sz="2400" dirty="0" smtClean="0"/>
                        <a:t>Holistic concepts</a:t>
                      </a:r>
                    </a:p>
                    <a:p>
                      <a:pPr marL="0" indent="0">
                        <a:buFont typeface="Arial" panose="020B0604020202020204" pitchFamily="34" charset="0"/>
                        <a:buNone/>
                      </a:pPr>
                      <a:r>
                        <a:rPr lang="en-US" sz="2400" dirty="0" smtClean="0"/>
                        <a:t>Of institutional learning</a:t>
                      </a:r>
                    </a:p>
                    <a:p>
                      <a:pPr marL="0" indent="0">
                        <a:buFont typeface="Arial" panose="020B0604020202020204" pitchFamily="34" charset="0"/>
                        <a:buNone/>
                      </a:pPr>
                      <a:r>
                        <a:rPr lang="en-US" sz="2400" dirty="0" smtClean="0"/>
                        <a:t>More complete realization of human potential</a:t>
                      </a:r>
                    </a:p>
                  </a:txBody>
                  <a:tcPr/>
                </a:tc>
                <a:tc>
                  <a:txBody>
                    <a:bodyPr/>
                    <a:lstStyle/>
                    <a:p>
                      <a:pPr marL="342900" indent="-342900">
                        <a:buFont typeface="Arial" panose="020B0604020202020204" pitchFamily="34" charset="0"/>
                        <a:buChar char="•"/>
                      </a:pPr>
                      <a:r>
                        <a:rPr lang="en-US" sz="2400" dirty="0" smtClean="0"/>
                        <a:t>Representation of students in national /larger bodies</a:t>
                      </a:r>
                    </a:p>
                    <a:p>
                      <a:pPr marL="342900" indent="-342900">
                        <a:buFont typeface="Arial" panose="020B0604020202020204" pitchFamily="34" charset="0"/>
                        <a:buChar char="•"/>
                      </a:pPr>
                      <a:r>
                        <a:rPr lang="en-US" sz="2400" dirty="0" smtClean="0"/>
                        <a:t>Creates an </a:t>
                      </a:r>
                      <a:r>
                        <a:rPr lang="en-US" sz="2400" dirty="0" err="1" smtClean="0"/>
                        <a:t>ec</a:t>
                      </a:r>
                      <a:r>
                        <a:rPr lang="en-US" sz="2400" dirty="0" smtClean="0"/>
                        <a:t>-system that uncovers innate talents in the society</a:t>
                      </a:r>
                      <a:endParaRPr lang="en-IN" sz="24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838200" y="1199692"/>
            <a:ext cx="9700491" cy="584775"/>
          </a:xfrm>
          <a:prstGeom prst="rect">
            <a:avLst/>
          </a:prstGeom>
          <a:noFill/>
        </p:spPr>
        <p:txBody>
          <a:bodyPr wrap="square" rtlCol="0">
            <a:spAutoFit/>
          </a:bodyPr>
          <a:lstStyle/>
          <a:p>
            <a:r>
              <a:rPr lang="en-US" sz="3200" dirty="0" smtClean="0">
                <a:solidFill>
                  <a:srgbClr val="7030A0"/>
                </a:solidFill>
              </a:rPr>
              <a:t>Extracurricular(EC) and Co-Curricular(CC) Activities</a:t>
            </a:r>
            <a:endParaRPr lang="en-IN" sz="3200" dirty="0">
              <a:solidFill>
                <a:srgbClr val="7030A0"/>
              </a:solidFill>
            </a:endParaRPr>
          </a:p>
        </p:txBody>
      </p:sp>
    </p:spTree>
    <p:extLst>
      <p:ext uri="{BB962C8B-B14F-4D97-AF65-F5344CB8AC3E}">
        <p14:creationId xmlns:p14="http://schemas.microsoft.com/office/powerpoint/2010/main" val="346350128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83491" y="1373509"/>
          <a:ext cx="11175999" cy="5212080"/>
        </p:xfrm>
        <a:graphic>
          <a:graphicData uri="http://schemas.openxmlformats.org/drawingml/2006/table">
            <a:tbl>
              <a:tblPr firstRow="1" bandRow="1">
                <a:tableStyleId>{5C22544A-7EE6-4342-B048-85BDC9FD1C3A}</a:tableStyleId>
              </a:tblPr>
              <a:tblGrid>
                <a:gridCol w="2170545">
                  <a:extLst>
                    <a:ext uri="{9D8B030D-6E8A-4147-A177-3AD203B41FA5}">
                      <a16:colId xmlns="" xmlns:a16="http://schemas.microsoft.com/office/drawing/2014/main" val="766082641"/>
                    </a:ext>
                  </a:extLst>
                </a:gridCol>
                <a:gridCol w="3943928">
                  <a:extLst>
                    <a:ext uri="{9D8B030D-6E8A-4147-A177-3AD203B41FA5}">
                      <a16:colId xmlns="" xmlns:a16="http://schemas.microsoft.com/office/drawing/2014/main" val="1616090844"/>
                    </a:ext>
                  </a:extLst>
                </a:gridCol>
                <a:gridCol w="2410691">
                  <a:extLst>
                    <a:ext uri="{9D8B030D-6E8A-4147-A177-3AD203B41FA5}">
                      <a16:colId xmlns="" xmlns:a16="http://schemas.microsoft.com/office/drawing/2014/main" val="994891749"/>
                    </a:ext>
                  </a:extLst>
                </a:gridCol>
                <a:gridCol w="2650835">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pPr marL="342900" indent="-342900">
                        <a:buFont typeface="Arial" panose="020B0604020202020204" pitchFamily="34" charset="0"/>
                        <a:buChar char="•"/>
                      </a:pPr>
                      <a:r>
                        <a:rPr lang="en-US" sz="2200" dirty="0" smtClean="0"/>
                        <a:t>Curriculum &amp; engagement with society</a:t>
                      </a:r>
                    </a:p>
                    <a:p>
                      <a:pPr marL="342900" indent="-342900">
                        <a:buFont typeface="Arial" panose="020B0604020202020204" pitchFamily="34" charset="0"/>
                        <a:buChar char="•"/>
                      </a:pPr>
                      <a:r>
                        <a:rPr lang="en-US" sz="2200" dirty="0" smtClean="0"/>
                        <a:t>Outreach activities</a:t>
                      </a:r>
                    </a:p>
                    <a:p>
                      <a:pPr marL="342900" indent="-342900">
                        <a:buFont typeface="Arial" panose="020B0604020202020204" pitchFamily="34" charset="0"/>
                        <a:buChar char="•"/>
                      </a:pPr>
                      <a:r>
                        <a:rPr lang="en-US" sz="2200" dirty="0" smtClean="0"/>
                        <a:t>Projects/internships executed on real-world problems</a:t>
                      </a:r>
                    </a:p>
                    <a:p>
                      <a:pPr marL="342900" indent="-342900">
                        <a:buFont typeface="Arial" panose="020B0604020202020204" pitchFamily="34" charset="0"/>
                        <a:buChar char="•"/>
                      </a:pPr>
                      <a:endParaRPr lang="en-IN" sz="2200" dirty="0"/>
                    </a:p>
                  </a:txBody>
                  <a:tcPr/>
                </a:tc>
                <a:tc>
                  <a:txBody>
                    <a:bodyPr/>
                    <a:lstStyle/>
                    <a:p>
                      <a:pPr marL="285750" indent="-285750">
                        <a:buFont typeface="Arial" panose="020B0604020202020204" pitchFamily="34" charset="0"/>
                        <a:buChar char="•"/>
                      </a:pPr>
                      <a:r>
                        <a:rPr lang="en-US" sz="2200" dirty="0" smtClean="0"/>
                        <a:t>Social outreach and community engagement</a:t>
                      </a:r>
                    </a:p>
                    <a:p>
                      <a:pPr marL="285750" indent="-285750">
                        <a:buFont typeface="Arial" panose="020B0604020202020204" pitchFamily="34" charset="0"/>
                        <a:buChar char="•"/>
                      </a:pPr>
                      <a:r>
                        <a:rPr lang="en-US" sz="2200" baseline="0" dirty="0" smtClean="0"/>
                        <a:t>Involvement of students in connect with society in the context of curriculum</a:t>
                      </a:r>
                    </a:p>
                    <a:p>
                      <a:pPr marL="285750" indent="-285750">
                        <a:buFont typeface="Arial" panose="020B0604020202020204" pitchFamily="34" charset="0"/>
                        <a:buChar char="•"/>
                      </a:pPr>
                      <a:r>
                        <a:rPr lang="en-US" sz="2200" baseline="0" dirty="0" smtClean="0"/>
                        <a:t>Social research in collaboration with concerned bodies</a:t>
                      </a:r>
                    </a:p>
                    <a:p>
                      <a:pPr marL="285750" indent="-285750">
                        <a:buFont typeface="Arial" panose="020B0604020202020204" pitchFamily="34" charset="0"/>
                        <a:buChar char="•"/>
                      </a:pPr>
                      <a:r>
                        <a:rPr lang="en-US" sz="2200" baseline="0" dirty="0" smtClean="0"/>
                        <a:t>Adoption of nearby institutions, bodies or village</a:t>
                      </a:r>
                    </a:p>
                    <a:p>
                      <a:pPr marL="285750" indent="-285750">
                        <a:buFont typeface="Arial" panose="020B0604020202020204" pitchFamily="34" charset="0"/>
                        <a:buChar char="•"/>
                      </a:pPr>
                      <a:r>
                        <a:rPr lang="en-US" sz="2200" baseline="0" dirty="0" smtClean="0"/>
                        <a:t>Exchange </a:t>
                      </a:r>
                      <a:r>
                        <a:rPr lang="en-US" sz="2200" baseline="0" dirty="0" err="1" smtClean="0"/>
                        <a:t>programmes</a:t>
                      </a:r>
                      <a:endParaRPr lang="en-US" sz="2200" baseline="0" dirty="0" smtClean="0"/>
                    </a:p>
                  </a:txBody>
                  <a:tcPr/>
                </a:tc>
                <a:tc>
                  <a:txBody>
                    <a:bodyPr/>
                    <a:lstStyle/>
                    <a:p>
                      <a:pPr marL="285750" indent="-285750">
                        <a:buFont typeface="Arial" panose="020B0604020202020204" pitchFamily="34" charset="0"/>
                        <a:buChar char="•"/>
                      </a:pPr>
                      <a:r>
                        <a:rPr lang="en-US" sz="2200" dirty="0" smtClean="0"/>
                        <a:t>Understanding the relevance of curriculum for effective social and community engagement</a:t>
                      </a:r>
                    </a:p>
                    <a:p>
                      <a:pPr marL="285750" indent="-285750">
                        <a:buFont typeface="Arial" panose="020B0604020202020204" pitchFamily="34" charset="0"/>
                        <a:buChar char="•"/>
                      </a:pPr>
                      <a:r>
                        <a:rPr lang="en-US" sz="2200" dirty="0" smtClean="0"/>
                        <a:t>Increased involvement of the students in the societal level and realizing their sense of responsibility as a social being.</a:t>
                      </a:r>
                    </a:p>
                  </a:txBody>
                  <a:tcPr/>
                </a:tc>
                <a:tc>
                  <a:txBody>
                    <a:bodyPr/>
                    <a:lstStyle/>
                    <a:p>
                      <a:pPr marL="342900" indent="-342900">
                        <a:buFont typeface="Arial" panose="020B0604020202020204" pitchFamily="34" charset="0"/>
                        <a:buChar char="•"/>
                      </a:pPr>
                      <a:r>
                        <a:rPr lang="en-US" sz="2200" dirty="0" smtClean="0"/>
                        <a:t>Representation of students in national /larger bodies</a:t>
                      </a:r>
                    </a:p>
                    <a:p>
                      <a:pPr marL="342900" indent="-342900">
                        <a:buFont typeface="Arial" panose="020B0604020202020204" pitchFamily="34" charset="0"/>
                        <a:buChar char="•"/>
                      </a:pPr>
                      <a:r>
                        <a:rPr lang="en-US" sz="2200" dirty="0" smtClean="0"/>
                        <a:t>Creates an </a:t>
                      </a:r>
                      <a:r>
                        <a:rPr lang="en-US" sz="2200" dirty="0" err="1" smtClean="0"/>
                        <a:t>ec</a:t>
                      </a:r>
                      <a:r>
                        <a:rPr lang="en-US" sz="2200" dirty="0" smtClean="0"/>
                        <a:t>-system that uncovers innate talents in the society</a:t>
                      </a:r>
                      <a:endParaRPr lang="en-IN" sz="22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683491" y="639507"/>
            <a:ext cx="6033655" cy="584775"/>
          </a:xfrm>
          <a:prstGeom prst="rect">
            <a:avLst/>
          </a:prstGeom>
          <a:noFill/>
        </p:spPr>
        <p:txBody>
          <a:bodyPr wrap="square" rtlCol="0">
            <a:spAutoFit/>
          </a:bodyPr>
          <a:lstStyle/>
          <a:p>
            <a:r>
              <a:rPr lang="en-US" sz="3200" dirty="0" smtClean="0">
                <a:solidFill>
                  <a:srgbClr val="7030A0"/>
                </a:solidFill>
              </a:rPr>
              <a:t>Community Engagement</a:t>
            </a:r>
            <a:endParaRPr lang="en-IN" sz="3200" dirty="0">
              <a:solidFill>
                <a:srgbClr val="7030A0"/>
              </a:solidFill>
            </a:endParaRPr>
          </a:p>
        </p:txBody>
      </p:sp>
    </p:spTree>
    <p:extLst>
      <p:ext uri="{BB962C8B-B14F-4D97-AF65-F5344CB8AC3E}">
        <p14:creationId xmlns:p14="http://schemas.microsoft.com/office/powerpoint/2010/main" val="65307816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83491" y="1711099"/>
          <a:ext cx="11175999" cy="4541520"/>
        </p:xfrm>
        <a:graphic>
          <a:graphicData uri="http://schemas.openxmlformats.org/drawingml/2006/table">
            <a:tbl>
              <a:tblPr firstRow="1" bandRow="1">
                <a:tableStyleId>{5C22544A-7EE6-4342-B048-85BDC9FD1C3A}</a:tableStyleId>
              </a:tblPr>
              <a:tblGrid>
                <a:gridCol w="2170545">
                  <a:extLst>
                    <a:ext uri="{9D8B030D-6E8A-4147-A177-3AD203B41FA5}">
                      <a16:colId xmlns="" xmlns:a16="http://schemas.microsoft.com/office/drawing/2014/main" val="766082641"/>
                    </a:ext>
                  </a:extLst>
                </a:gridCol>
                <a:gridCol w="3943928">
                  <a:extLst>
                    <a:ext uri="{9D8B030D-6E8A-4147-A177-3AD203B41FA5}">
                      <a16:colId xmlns="" xmlns:a16="http://schemas.microsoft.com/office/drawing/2014/main" val="1616090844"/>
                    </a:ext>
                  </a:extLst>
                </a:gridCol>
                <a:gridCol w="2410691">
                  <a:extLst>
                    <a:ext uri="{9D8B030D-6E8A-4147-A177-3AD203B41FA5}">
                      <a16:colId xmlns="" xmlns:a16="http://schemas.microsoft.com/office/drawing/2014/main" val="994891749"/>
                    </a:ext>
                  </a:extLst>
                </a:gridCol>
                <a:gridCol w="2650835">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pPr marL="342900" indent="-342900">
                        <a:buFont typeface="Arial" panose="020B0604020202020204" pitchFamily="34" charset="0"/>
                        <a:buChar char="•"/>
                      </a:pPr>
                      <a:r>
                        <a:rPr lang="en-US" sz="2200" dirty="0" smtClean="0"/>
                        <a:t>Credit</a:t>
                      </a:r>
                      <a:r>
                        <a:rPr lang="en-US" sz="2200" baseline="0" dirty="0" smtClean="0"/>
                        <a:t> for Green Initiatives </a:t>
                      </a:r>
                      <a:endParaRPr lang="en-US" sz="2200" dirty="0" smtClean="0"/>
                    </a:p>
                    <a:p>
                      <a:pPr marL="342900" indent="-342900">
                        <a:buFont typeface="Arial" panose="020B0604020202020204" pitchFamily="34" charset="0"/>
                        <a:buChar char="•"/>
                      </a:pPr>
                      <a:endParaRPr lang="en-IN" sz="2200" dirty="0"/>
                    </a:p>
                  </a:txBody>
                  <a:tcPr/>
                </a:tc>
                <a:tc>
                  <a:txBody>
                    <a:bodyPr/>
                    <a:lstStyle/>
                    <a:p>
                      <a:pPr marL="285750" indent="-285750">
                        <a:buFont typeface="Arial" panose="020B0604020202020204" pitchFamily="34" charset="0"/>
                        <a:buChar char="•"/>
                      </a:pPr>
                      <a:r>
                        <a:rPr lang="en-US" sz="2200" dirty="0" smtClean="0"/>
                        <a:t>Use of renewable energy</a:t>
                      </a:r>
                    </a:p>
                    <a:p>
                      <a:pPr marL="285750" indent="-285750">
                        <a:buFont typeface="Arial" panose="020B0604020202020204" pitchFamily="34" charset="0"/>
                        <a:buChar char="•"/>
                      </a:pPr>
                      <a:r>
                        <a:rPr lang="en-US" sz="2200" baseline="0" dirty="0" smtClean="0"/>
                        <a:t>Waste Management</a:t>
                      </a:r>
                    </a:p>
                    <a:p>
                      <a:pPr marL="285750" indent="-285750">
                        <a:buFont typeface="Arial" panose="020B0604020202020204" pitchFamily="34" charset="0"/>
                        <a:buChar char="•"/>
                      </a:pPr>
                      <a:r>
                        <a:rPr lang="en-US" sz="2200" baseline="0" dirty="0" smtClean="0"/>
                        <a:t>Environment friendly initiatives e.g. Green building, Eco restoration</a:t>
                      </a:r>
                    </a:p>
                    <a:p>
                      <a:pPr marL="285750" indent="-285750">
                        <a:buFont typeface="Arial" panose="020B0604020202020204" pitchFamily="34" charset="0"/>
                        <a:buChar char="•"/>
                      </a:pPr>
                      <a:r>
                        <a:rPr lang="en-US" sz="2200" baseline="0" dirty="0" smtClean="0"/>
                        <a:t>Spreading awareness among stakeholders</a:t>
                      </a:r>
                    </a:p>
                    <a:p>
                      <a:pPr marL="285750" indent="-285750">
                        <a:buFont typeface="Arial" panose="020B0604020202020204" pitchFamily="34" charset="0"/>
                        <a:buChar char="•"/>
                      </a:pPr>
                      <a:r>
                        <a:rPr lang="en-US" sz="2200" baseline="0" dirty="0" smtClean="0"/>
                        <a:t>Rain water harvesting and water recycling </a:t>
                      </a:r>
                    </a:p>
                    <a:p>
                      <a:pPr marL="285750" indent="-285750">
                        <a:buFont typeface="Arial" panose="020B0604020202020204" pitchFamily="34" charset="0"/>
                        <a:buChar char="•"/>
                      </a:pPr>
                      <a:r>
                        <a:rPr lang="en-US" sz="2200" baseline="0" dirty="0" smtClean="0"/>
                        <a:t>Appreciation towards the importance of achieving SDGs rapidly</a:t>
                      </a:r>
                    </a:p>
                  </a:txBody>
                  <a:tcPr/>
                </a:tc>
                <a:tc>
                  <a:txBody>
                    <a:bodyPr/>
                    <a:lstStyle/>
                    <a:p>
                      <a:pPr marL="285750" indent="-285750">
                        <a:buFont typeface="Arial" panose="020B0604020202020204" pitchFamily="34" charset="0"/>
                        <a:buChar char="•"/>
                      </a:pPr>
                      <a:r>
                        <a:rPr lang="en-US" sz="2200" dirty="0" smtClean="0"/>
                        <a:t>Orientation</a:t>
                      </a:r>
                      <a:r>
                        <a:rPr lang="en-US" sz="2200" baseline="0" dirty="0" smtClean="0"/>
                        <a:t> towards environmental friendly actions</a:t>
                      </a:r>
                    </a:p>
                    <a:p>
                      <a:pPr marL="285750" indent="-285750">
                        <a:buFont typeface="Arial" panose="020B0604020202020204" pitchFamily="34" charset="0"/>
                        <a:buChar char="•"/>
                      </a:pPr>
                      <a:r>
                        <a:rPr lang="en-US" sz="2200" baseline="0" dirty="0" smtClean="0"/>
                        <a:t>Shift towards renewable energy</a:t>
                      </a:r>
                      <a:endParaRPr lang="en-US" sz="2200" dirty="0" smtClean="0"/>
                    </a:p>
                  </a:txBody>
                  <a:tcPr/>
                </a:tc>
                <a:tc>
                  <a:txBody>
                    <a:bodyPr/>
                    <a:lstStyle/>
                    <a:p>
                      <a:pPr marL="342900" indent="-342900">
                        <a:buFont typeface="Arial" panose="020B0604020202020204" pitchFamily="34" charset="0"/>
                        <a:buChar char="•"/>
                      </a:pPr>
                      <a:r>
                        <a:rPr lang="en-US" sz="2200" dirty="0" smtClean="0"/>
                        <a:t>Reduction of carbon footprint</a:t>
                      </a:r>
                      <a:endParaRPr lang="en-IN" sz="22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683491" y="1006508"/>
            <a:ext cx="6033655" cy="584775"/>
          </a:xfrm>
          <a:prstGeom prst="rect">
            <a:avLst/>
          </a:prstGeom>
          <a:noFill/>
        </p:spPr>
        <p:txBody>
          <a:bodyPr wrap="square" rtlCol="0">
            <a:spAutoFit/>
          </a:bodyPr>
          <a:lstStyle/>
          <a:p>
            <a:r>
              <a:rPr lang="en-US" sz="3200" dirty="0" smtClean="0">
                <a:solidFill>
                  <a:srgbClr val="7030A0"/>
                </a:solidFill>
              </a:rPr>
              <a:t>Green Initiatives</a:t>
            </a:r>
            <a:endParaRPr lang="en-IN" sz="3200" dirty="0">
              <a:solidFill>
                <a:srgbClr val="7030A0"/>
              </a:solidFill>
            </a:endParaRPr>
          </a:p>
        </p:txBody>
      </p:sp>
    </p:spTree>
    <p:extLst>
      <p:ext uri="{BB962C8B-B14F-4D97-AF65-F5344CB8AC3E}">
        <p14:creationId xmlns:p14="http://schemas.microsoft.com/office/powerpoint/2010/main" val="159103583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83491" y="1711099"/>
          <a:ext cx="11175999" cy="4876800"/>
        </p:xfrm>
        <a:graphic>
          <a:graphicData uri="http://schemas.openxmlformats.org/drawingml/2006/table">
            <a:tbl>
              <a:tblPr firstRow="1" bandRow="1">
                <a:tableStyleId>{5C22544A-7EE6-4342-B048-85BDC9FD1C3A}</a:tableStyleId>
              </a:tblPr>
              <a:tblGrid>
                <a:gridCol w="2170545">
                  <a:extLst>
                    <a:ext uri="{9D8B030D-6E8A-4147-A177-3AD203B41FA5}">
                      <a16:colId xmlns="" xmlns:a16="http://schemas.microsoft.com/office/drawing/2014/main" val="766082641"/>
                    </a:ext>
                  </a:extLst>
                </a:gridCol>
                <a:gridCol w="3943928">
                  <a:extLst>
                    <a:ext uri="{9D8B030D-6E8A-4147-A177-3AD203B41FA5}">
                      <a16:colId xmlns="" xmlns:a16="http://schemas.microsoft.com/office/drawing/2014/main" val="1616090844"/>
                    </a:ext>
                  </a:extLst>
                </a:gridCol>
                <a:gridCol w="2410691">
                  <a:extLst>
                    <a:ext uri="{9D8B030D-6E8A-4147-A177-3AD203B41FA5}">
                      <a16:colId xmlns="" xmlns:a16="http://schemas.microsoft.com/office/drawing/2014/main" val="994891749"/>
                    </a:ext>
                  </a:extLst>
                </a:gridCol>
                <a:gridCol w="2650835">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pPr marL="342900" indent="-342900">
                        <a:buFont typeface="Arial" panose="020B0604020202020204" pitchFamily="34" charset="0"/>
                        <a:buChar char="•"/>
                      </a:pPr>
                      <a:r>
                        <a:rPr lang="en-US" sz="2200" dirty="0" smtClean="0"/>
                        <a:t>Act, Statutes, Regulations, Policies</a:t>
                      </a:r>
                    </a:p>
                    <a:p>
                      <a:pPr marL="342900" indent="-342900">
                        <a:buFont typeface="Arial" panose="020B0604020202020204" pitchFamily="34" charset="0"/>
                        <a:buChar char="•"/>
                      </a:pPr>
                      <a:endParaRPr lang="en-US" sz="2200" dirty="0" smtClean="0"/>
                    </a:p>
                    <a:p>
                      <a:pPr marL="342900" indent="-342900">
                        <a:buFont typeface="Arial" panose="020B0604020202020204" pitchFamily="34" charset="0"/>
                        <a:buChar char="•"/>
                      </a:pPr>
                      <a:endParaRPr lang="en-US" sz="2200" dirty="0" smtClean="0"/>
                    </a:p>
                    <a:p>
                      <a:pPr marL="342900" indent="-342900">
                        <a:buFont typeface="Arial" panose="020B0604020202020204" pitchFamily="34" charset="0"/>
                        <a:buChar char="•"/>
                      </a:pPr>
                      <a:r>
                        <a:rPr lang="en-US" sz="2200" dirty="0" smtClean="0"/>
                        <a:t>Mission</a:t>
                      </a:r>
                      <a:r>
                        <a:rPr lang="en-US" sz="2200" baseline="0" dirty="0" smtClean="0"/>
                        <a:t> to achieve the vision</a:t>
                      </a:r>
                      <a:endParaRPr lang="en-IN" sz="2200" dirty="0"/>
                    </a:p>
                  </a:txBody>
                  <a:tcPr/>
                </a:tc>
                <a:tc>
                  <a:txBody>
                    <a:bodyPr/>
                    <a:lstStyle/>
                    <a:p>
                      <a:pPr marL="285750" indent="-285750">
                        <a:buFont typeface="Arial" panose="020B0604020202020204" pitchFamily="34" charset="0"/>
                        <a:buChar char="•"/>
                      </a:pPr>
                      <a:r>
                        <a:rPr lang="en-US" sz="2200" dirty="0" smtClean="0"/>
                        <a:t>Implementation conforming to Act, Statutes, Regulations, Policies</a:t>
                      </a:r>
                    </a:p>
                    <a:p>
                      <a:pPr marL="285750" indent="-285750">
                        <a:buFont typeface="Arial" panose="020B0604020202020204" pitchFamily="34" charset="0"/>
                        <a:buChar char="•"/>
                      </a:pPr>
                      <a:r>
                        <a:rPr lang="en-US" sz="2200" baseline="0" dirty="0" smtClean="0"/>
                        <a:t>Amendment procedures</a:t>
                      </a:r>
                    </a:p>
                    <a:p>
                      <a:pPr marL="285750" indent="-285750">
                        <a:buFont typeface="Arial" panose="020B0604020202020204" pitchFamily="34" charset="0"/>
                        <a:buChar char="•"/>
                      </a:pPr>
                      <a:endParaRPr lang="en-US" sz="2200" baseline="0" dirty="0" smtClean="0"/>
                    </a:p>
                    <a:p>
                      <a:pPr marL="285750" indent="-285750">
                        <a:buFont typeface="Arial" panose="020B0604020202020204" pitchFamily="34" charset="0"/>
                        <a:buChar char="•"/>
                      </a:pPr>
                      <a:r>
                        <a:rPr lang="en-US" sz="2200" baseline="0" dirty="0" smtClean="0"/>
                        <a:t>Innovation in Governance to be evaluated based on implementation of </a:t>
                      </a:r>
                      <a:r>
                        <a:rPr lang="en-US" sz="2200" baseline="0" dirty="0" err="1" smtClean="0"/>
                        <a:t>eGovernance</a:t>
                      </a:r>
                      <a:r>
                        <a:rPr lang="en-US" sz="2200" baseline="0" dirty="0" smtClean="0"/>
                        <a:t>, Decentralization, participative management strategies</a:t>
                      </a:r>
                    </a:p>
                    <a:p>
                      <a:pPr marL="285750" indent="-285750">
                        <a:buFont typeface="Arial" panose="020B0604020202020204" pitchFamily="34" charset="0"/>
                        <a:buChar char="•"/>
                      </a:pPr>
                      <a:endParaRPr lang="en-US" sz="2200" baseline="0" dirty="0" smtClean="0"/>
                    </a:p>
                  </a:txBody>
                  <a:tcPr/>
                </a:tc>
                <a:tc>
                  <a:txBody>
                    <a:bodyPr/>
                    <a:lstStyle/>
                    <a:p>
                      <a:pPr marL="285750" indent="-285750">
                        <a:buFont typeface="Arial" panose="020B0604020202020204" pitchFamily="34" charset="0"/>
                        <a:buChar char="•"/>
                      </a:pPr>
                      <a:r>
                        <a:rPr lang="en-US" sz="2200" dirty="0" smtClean="0"/>
                        <a:t>Better conflict resolution</a:t>
                      </a:r>
                    </a:p>
                    <a:p>
                      <a:pPr marL="285750" indent="-285750">
                        <a:buFont typeface="Arial" panose="020B0604020202020204" pitchFamily="34" charset="0"/>
                        <a:buChar char="•"/>
                      </a:pPr>
                      <a:endParaRPr lang="en-US" sz="2200" dirty="0" smtClean="0"/>
                    </a:p>
                    <a:p>
                      <a:pPr marL="285750" indent="-285750">
                        <a:buFont typeface="Arial" panose="020B0604020202020204" pitchFamily="34" charset="0"/>
                        <a:buChar char="•"/>
                      </a:pPr>
                      <a:endParaRPr lang="en-US" sz="2200" dirty="0" smtClean="0"/>
                    </a:p>
                    <a:p>
                      <a:pPr marL="285750" indent="-285750">
                        <a:buFont typeface="Arial" panose="020B0604020202020204" pitchFamily="34" charset="0"/>
                        <a:buChar char="•"/>
                      </a:pPr>
                      <a:endParaRPr lang="en-US" sz="2200" dirty="0" smtClean="0"/>
                    </a:p>
                    <a:p>
                      <a:pPr marL="285750" indent="-285750">
                        <a:buFont typeface="Arial" panose="020B0604020202020204" pitchFamily="34" charset="0"/>
                        <a:buChar char="•"/>
                      </a:pPr>
                      <a:r>
                        <a:rPr lang="en-US" sz="2200" dirty="0" smtClean="0"/>
                        <a:t>Level of Implementation with examples in different area</a:t>
                      </a:r>
                    </a:p>
                    <a:p>
                      <a:pPr marL="285750" indent="-285750">
                        <a:buFont typeface="Arial" panose="020B0604020202020204" pitchFamily="34" charset="0"/>
                        <a:buChar char="•"/>
                      </a:pPr>
                      <a:r>
                        <a:rPr lang="en-US" sz="2200" dirty="0" smtClean="0"/>
                        <a:t>Increased GER</a:t>
                      </a:r>
                    </a:p>
                  </a:txBody>
                  <a:tcPr/>
                </a:tc>
                <a:tc>
                  <a:txBody>
                    <a:bodyPr/>
                    <a:lstStyle/>
                    <a:p>
                      <a:pPr marL="342900" indent="-342900">
                        <a:buFont typeface="Arial" panose="020B0604020202020204" pitchFamily="34" charset="0"/>
                        <a:buChar char="•"/>
                      </a:pPr>
                      <a:r>
                        <a:rPr lang="en-US" sz="2200" dirty="0" smtClean="0"/>
                        <a:t>Transparency in Governance</a:t>
                      </a:r>
                    </a:p>
                    <a:p>
                      <a:pPr marL="342900" indent="-342900">
                        <a:buFont typeface="Arial" panose="020B0604020202020204" pitchFamily="34" charset="0"/>
                        <a:buChar char="•"/>
                      </a:pPr>
                      <a:endParaRPr lang="en-US" sz="2200" dirty="0" smtClean="0"/>
                    </a:p>
                    <a:p>
                      <a:pPr marL="342900" indent="-342900">
                        <a:buFont typeface="Arial" panose="020B0604020202020204" pitchFamily="34" charset="0"/>
                        <a:buChar char="•"/>
                      </a:pPr>
                      <a:endParaRPr lang="en-US" sz="2200" dirty="0" smtClean="0"/>
                    </a:p>
                    <a:p>
                      <a:pPr marL="342900" indent="-342900">
                        <a:buFont typeface="Arial" panose="020B0604020202020204" pitchFamily="34" charset="0"/>
                        <a:buChar char="•"/>
                      </a:pPr>
                      <a:endParaRPr lang="en-US" sz="2200" dirty="0" smtClean="0"/>
                    </a:p>
                    <a:p>
                      <a:pPr marL="342900" indent="-342900">
                        <a:buFont typeface="Arial" panose="020B0604020202020204" pitchFamily="34" charset="0"/>
                        <a:buChar char="•"/>
                      </a:pPr>
                      <a:r>
                        <a:rPr lang="en-US" sz="2200" dirty="0" smtClean="0"/>
                        <a:t>Timeline of execution of administrative tasks</a:t>
                      </a:r>
                    </a:p>
                    <a:p>
                      <a:pPr marL="342900" indent="-342900">
                        <a:buFont typeface="Arial" panose="020B0604020202020204" pitchFamily="34" charset="0"/>
                        <a:buChar char="•"/>
                      </a:pPr>
                      <a:r>
                        <a:rPr lang="en-US" sz="2200" dirty="0" smtClean="0"/>
                        <a:t>Helps in better management</a:t>
                      </a:r>
                      <a:r>
                        <a:rPr lang="en-US" sz="2200" baseline="0" dirty="0" smtClean="0"/>
                        <a:t> of the institutions and its admin</a:t>
                      </a:r>
                      <a:endParaRPr lang="en-IN" sz="22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683491" y="1006508"/>
            <a:ext cx="6033655" cy="584775"/>
          </a:xfrm>
          <a:prstGeom prst="rect">
            <a:avLst/>
          </a:prstGeom>
          <a:noFill/>
        </p:spPr>
        <p:txBody>
          <a:bodyPr wrap="square" rtlCol="0">
            <a:spAutoFit/>
          </a:bodyPr>
          <a:lstStyle/>
          <a:p>
            <a:r>
              <a:rPr lang="en-US" sz="3200" dirty="0" smtClean="0">
                <a:solidFill>
                  <a:srgbClr val="7030A0"/>
                </a:solidFill>
              </a:rPr>
              <a:t>Governance and Administration</a:t>
            </a:r>
            <a:endParaRPr lang="en-IN" sz="3200" dirty="0">
              <a:solidFill>
                <a:srgbClr val="7030A0"/>
              </a:solidFill>
            </a:endParaRPr>
          </a:p>
        </p:txBody>
      </p:sp>
      <p:cxnSp>
        <p:nvCxnSpPr>
          <p:cNvPr id="6" name="Straight Connector 5"/>
          <p:cNvCxnSpPr/>
          <p:nvPr/>
        </p:nvCxnSpPr>
        <p:spPr>
          <a:xfrm>
            <a:off x="683491" y="3546763"/>
            <a:ext cx="11175999" cy="0"/>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01890057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83491" y="1711099"/>
          <a:ext cx="11175999" cy="5425440"/>
        </p:xfrm>
        <a:graphic>
          <a:graphicData uri="http://schemas.openxmlformats.org/drawingml/2006/table">
            <a:tbl>
              <a:tblPr firstRow="1" bandRow="1">
                <a:tableStyleId>{5C22544A-7EE6-4342-B048-85BDC9FD1C3A}</a:tableStyleId>
              </a:tblPr>
              <a:tblGrid>
                <a:gridCol w="2170545">
                  <a:extLst>
                    <a:ext uri="{9D8B030D-6E8A-4147-A177-3AD203B41FA5}">
                      <a16:colId xmlns="" xmlns:a16="http://schemas.microsoft.com/office/drawing/2014/main" val="766082641"/>
                    </a:ext>
                  </a:extLst>
                </a:gridCol>
                <a:gridCol w="3943928">
                  <a:extLst>
                    <a:ext uri="{9D8B030D-6E8A-4147-A177-3AD203B41FA5}">
                      <a16:colId xmlns="" xmlns:a16="http://schemas.microsoft.com/office/drawing/2014/main" val="1616090844"/>
                    </a:ext>
                  </a:extLst>
                </a:gridCol>
                <a:gridCol w="2410691">
                  <a:extLst>
                    <a:ext uri="{9D8B030D-6E8A-4147-A177-3AD203B41FA5}">
                      <a16:colId xmlns="" xmlns:a16="http://schemas.microsoft.com/office/drawing/2014/main" val="994891749"/>
                    </a:ext>
                  </a:extLst>
                </a:gridCol>
                <a:gridCol w="2650835">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pPr marL="342900" indent="-342900">
                        <a:buFont typeface="Arial" panose="020B0604020202020204" pitchFamily="34" charset="0"/>
                        <a:buChar char="•"/>
                      </a:pPr>
                      <a:r>
                        <a:rPr lang="en-US" sz="2200" dirty="0" smtClean="0"/>
                        <a:t>Act, Statutes, Regulations, Policies</a:t>
                      </a:r>
                    </a:p>
                    <a:p>
                      <a:pPr marL="342900" indent="-342900">
                        <a:buFont typeface="Arial" panose="020B0604020202020204" pitchFamily="34" charset="0"/>
                        <a:buChar char="•"/>
                      </a:pPr>
                      <a:endParaRPr lang="en-US" sz="2200" dirty="0" smtClean="0"/>
                    </a:p>
                    <a:p>
                      <a:pPr marL="342900" indent="-342900">
                        <a:buFont typeface="Arial" panose="020B0604020202020204" pitchFamily="34" charset="0"/>
                        <a:buChar char="•"/>
                      </a:pPr>
                      <a:endParaRPr lang="en-US" sz="2200" dirty="0" smtClean="0"/>
                    </a:p>
                    <a:p>
                      <a:pPr marL="342900" indent="-342900">
                        <a:buFont typeface="Arial" panose="020B0604020202020204" pitchFamily="34" charset="0"/>
                        <a:buChar char="•"/>
                      </a:pPr>
                      <a:r>
                        <a:rPr lang="en-US" sz="2200" dirty="0" smtClean="0"/>
                        <a:t>Mission</a:t>
                      </a:r>
                      <a:r>
                        <a:rPr lang="en-US" sz="2200" baseline="0" dirty="0" smtClean="0"/>
                        <a:t> to achieve the vision</a:t>
                      </a:r>
                      <a:endParaRPr lang="en-IN" sz="2200" dirty="0"/>
                    </a:p>
                  </a:txBody>
                  <a:tcPr/>
                </a:tc>
                <a:tc>
                  <a:txBody>
                    <a:bodyPr/>
                    <a:lstStyle/>
                    <a:p>
                      <a:pPr marL="342900" indent="-342900">
                        <a:buFont typeface="Arial" panose="020B0604020202020204" pitchFamily="34" charset="0"/>
                        <a:buChar char="•"/>
                      </a:pPr>
                      <a:r>
                        <a:rPr lang="en-US" sz="2000" b="1" baseline="0" dirty="0" smtClean="0">
                          <a:solidFill>
                            <a:srgbClr val="7030A0"/>
                          </a:solidFill>
                        </a:rPr>
                        <a:t>Implementation of the G20 High-Level Principles of Lifestyles for sustainable development (LIFE) with appropriate weightage</a:t>
                      </a:r>
                    </a:p>
                    <a:p>
                      <a:pPr marL="285750" indent="-285750">
                        <a:buFont typeface="Arial" panose="020B0604020202020204" pitchFamily="34" charset="0"/>
                        <a:buChar char="•"/>
                      </a:pPr>
                      <a:r>
                        <a:rPr lang="en-US" sz="2000" b="1" baseline="0" dirty="0" smtClean="0">
                          <a:solidFill>
                            <a:srgbClr val="7030A0"/>
                          </a:solidFill>
                        </a:rPr>
                        <a:t>Appropriate weightage for availability of an effective Grievance </a:t>
                      </a:r>
                      <a:r>
                        <a:rPr lang="en-US" sz="2000" b="1" baseline="0" dirty="0" err="1" smtClean="0">
                          <a:solidFill>
                            <a:srgbClr val="7030A0"/>
                          </a:solidFill>
                        </a:rPr>
                        <a:t>Redressal</a:t>
                      </a:r>
                      <a:r>
                        <a:rPr lang="en-US" sz="2000" b="1" baseline="0" dirty="0" smtClean="0">
                          <a:solidFill>
                            <a:srgbClr val="7030A0"/>
                          </a:solidFill>
                        </a:rPr>
                        <a:t> Mechanism and resolution of complaints</a:t>
                      </a:r>
                    </a:p>
                    <a:p>
                      <a:pPr marL="285750" indent="-285750">
                        <a:buFont typeface="Arial" panose="020B0604020202020204" pitchFamily="34" charset="0"/>
                        <a:buChar char="•"/>
                      </a:pPr>
                      <a:r>
                        <a:rPr lang="en-US" sz="2000" b="1" baseline="0" dirty="0" smtClean="0">
                          <a:solidFill>
                            <a:srgbClr val="7030A0"/>
                          </a:solidFill>
                        </a:rPr>
                        <a:t>Appropriate weightages for performance related statistics like increase in enrolment, gender parity ration, SC/ST/OBC/EWS/Student enrolment</a:t>
                      </a:r>
                    </a:p>
                    <a:p>
                      <a:pPr marL="285750" indent="-285750">
                        <a:buFont typeface="Arial" panose="020B0604020202020204" pitchFamily="34" charset="0"/>
                        <a:buChar char="•"/>
                      </a:pPr>
                      <a:endParaRPr lang="en-US" sz="2200" baseline="0" dirty="0" smtClean="0"/>
                    </a:p>
                  </a:txBody>
                  <a:tcPr/>
                </a:tc>
                <a:tc>
                  <a:txBody>
                    <a:bodyPr/>
                    <a:lstStyle/>
                    <a:p>
                      <a:pPr marL="285750" indent="-285750">
                        <a:buFont typeface="Arial" panose="020B0604020202020204" pitchFamily="34" charset="0"/>
                        <a:buChar char="•"/>
                      </a:pPr>
                      <a:r>
                        <a:rPr lang="en-US" sz="2200" dirty="0" smtClean="0"/>
                        <a:t>Better conflict resolution</a:t>
                      </a:r>
                    </a:p>
                    <a:p>
                      <a:pPr marL="285750" indent="-285750">
                        <a:buFont typeface="Arial" panose="020B0604020202020204" pitchFamily="34" charset="0"/>
                        <a:buChar char="•"/>
                      </a:pPr>
                      <a:endParaRPr lang="en-US" sz="2200" dirty="0" smtClean="0"/>
                    </a:p>
                    <a:p>
                      <a:pPr marL="0" indent="0">
                        <a:buFont typeface="Arial" panose="020B0604020202020204" pitchFamily="34" charset="0"/>
                        <a:buNone/>
                      </a:pPr>
                      <a:endParaRPr lang="en-US" sz="2200" dirty="0" smtClean="0"/>
                    </a:p>
                    <a:p>
                      <a:pPr marL="285750" indent="-285750">
                        <a:buFont typeface="Arial" panose="020B0604020202020204" pitchFamily="34" charset="0"/>
                        <a:buChar char="•"/>
                      </a:pPr>
                      <a:r>
                        <a:rPr lang="en-US" sz="2200" dirty="0" smtClean="0"/>
                        <a:t>Level of Implementation with examples in different area</a:t>
                      </a:r>
                    </a:p>
                    <a:p>
                      <a:pPr marL="285750" indent="-285750">
                        <a:buFont typeface="Arial" panose="020B0604020202020204" pitchFamily="34" charset="0"/>
                        <a:buChar char="•"/>
                      </a:pPr>
                      <a:r>
                        <a:rPr lang="en-US" sz="2200" dirty="0" smtClean="0"/>
                        <a:t>Increased GER</a:t>
                      </a:r>
                    </a:p>
                  </a:txBody>
                  <a:tcPr/>
                </a:tc>
                <a:tc>
                  <a:txBody>
                    <a:bodyPr/>
                    <a:lstStyle/>
                    <a:p>
                      <a:pPr marL="342900" indent="-342900">
                        <a:buFont typeface="Arial" panose="020B0604020202020204" pitchFamily="34" charset="0"/>
                        <a:buChar char="•"/>
                      </a:pPr>
                      <a:r>
                        <a:rPr lang="en-US" sz="2200" dirty="0" smtClean="0"/>
                        <a:t>Restoration</a:t>
                      </a:r>
                      <a:r>
                        <a:rPr lang="en-US" sz="2200" baseline="0" dirty="0" smtClean="0"/>
                        <a:t> of India’s role as </a:t>
                      </a:r>
                      <a:r>
                        <a:rPr lang="en-US" sz="2200" baseline="0" dirty="0" err="1" smtClean="0"/>
                        <a:t>Vishwaguru</a:t>
                      </a:r>
                      <a:endParaRPr lang="en-IN" sz="22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683491" y="1006508"/>
            <a:ext cx="6033655" cy="584775"/>
          </a:xfrm>
          <a:prstGeom prst="rect">
            <a:avLst/>
          </a:prstGeom>
          <a:noFill/>
        </p:spPr>
        <p:txBody>
          <a:bodyPr wrap="square" rtlCol="0">
            <a:spAutoFit/>
          </a:bodyPr>
          <a:lstStyle/>
          <a:p>
            <a:r>
              <a:rPr lang="en-US" sz="3200" dirty="0" smtClean="0">
                <a:solidFill>
                  <a:srgbClr val="7030A0"/>
                </a:solidFill>
              </a:rPr>
              <a:t>Governance and Administration</a:t>
            </a:r>
            <a:endParaRPr lang="en-IN" sz="3200" dirty="0">
              <a:solidFill>
                <a:srgbClr val="7030A0"/>
              </a:solidFill>
            </a:endParaRPr>
          </a:p>
        </p:txBody>
      </p:sp>
    </p:spTree>
    <p:extLst>
      <p:ext uri="{BB962C8B-B14F-4D97-AF65-F5344CB8AC3E}">
        <p14:creationId xmlns:p14="http://schemas.microsoft.com/office/powerpoint/2010/main" val="1246942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631767"/>
            <a:ext cx="9144000" cy="1945177"/>
          </a:xfrm>
        </p:spPr>
        <p:txBody>
          <a:bodyPr>
            <a:normAutofit fontScale="90000"/>
          </a:bodyPr>
          <a:lstStyle/>
          <a:p>
            <a:pPr algn="just"/>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400" b="1" dirty="0"/>
              <a:t>PO2: Problem Analysis: </a:t>
            </a:r>
            <a:r>
              <a:rPr lang="en-US" sz="2400" b="1" i="1" dirty="0"/>
              <a:t>Identify, formulate, review</a:t>
            </a:r>
            <a:r>
              <a:rPr lang="en-US" sz="2400" dirty="0"/>
              <a:t> research literature and </a:t>
            </a:r>
            <a:r>
              <a:rPr lang="en-US" sz="2400" b="1" i="1" dirty="0"/>
              <a:t>analyze complex engineering problems</a:t>
            </a:r>
            <a:r>
              <a:rPr lang="en-US" sz="2400" dirty="0"/>
              <a:t> reaching substantiated conclusions with consideration for sustainable development. </a:t>
            </a:r>
            <a:r>
              <a:rPr lang="en-US" sz="2400" dirty="0">
                <a:solidFill>
                  <a:srgbClr val="7030A0"/>
                </a:solidFill>
              </a:rPr>
              <a:t>(WK1 to WK4)</a:t>
            </a:r>
            <a:r>
              <a:rPr lang="en-IN" sz="2400" dirty="0">
                <a:solidFill>
                  <a:srgbClr val="7030A0"/>
                </a:solidFill>
              </a:rPr>
              <a:t/>
            </a:r>
            <a:br>
              <a:rPr lang="en-IN" sz="2400" dirty="0">
                <a:solidFill>
                  <a:srgbClr val="7030A0"/>
                </a:solidFill>
              </a:rPr>
            </a:br>
            <a:r>
              <a:rPr lang="en-US" sz="2400" b="1" dirty="0"/>
              <a:t> </a:t>
            </a:r>
            <a:r>
              <a:rPr lang="en-IN" sz="2400" dirty="0"/>
              <a:t/>
            </a:r>
            <a:br>
              <a:rPr lang="en-IN" sz="2400" dirty="0"/>
            </a:br>
            <a:r>
              <a:rPr lang="en-US" sz="2400" b="1" dirty="0">
                <a:solidFill>
                  <a:srgbClr val="FF0000"/>
                </a:solidFill>
              </a:rPr>
              <a:t>Complexity of </a:t>
            </a:r>
            <a:r>
              <a:rPr lang="en-US" sz="2400" b="1" dirty="0" smtClean="0">
                <a:solidFill>
                  <a:srgbClr val="FF0000"/>
                </a:solidFill>
              </a:rPr>
              <a:t>analysis</a:t>
            </a:r>
            <a:endParaRPr lang="en-IN" sz="2800" dirty="0">
              <a:solidFill>
                <a:srgbClr val="FF0000"/>
              </a:solidFill>
            </a:endParaRPr>
          </a:p>
        </p:txBody>
      </p:sp>
      <p:sp>
        <p:nvSpPr>
          <p:cNvPr id="3" name="Subtitle 2"/>
          <p:cNvSpPr>
            <a:spLocks noGrp="1"/>
          </p:cNvSpPr>
          <p:nvPr>
            <p:ph type="subTitle" idx="1"/>
          </p:nvPr>
        </p:nvSpPr>
        <p:spPr>
          <a:xfrm>
            <a:off x="1524000" y="2834640"/>
            <a:ext cx="9144000" cy="3341716"/>
          </a:xfrm>
        </p:spPr>
        <p:txBody>
          <a:bodyPr>
            <a:normAutofit fontScale="92500" lnSpcReduction="10000"/>
          </a:bodyPr>
          <a:lstStyle/>
          <a:p>
            <a:pPr algn="just"/>
            <a:r>
              <a:rPr lang="en-US" b="1" dirty="0"/>
              <a:t>WK1: </a:t>
            </a:r>
            <a:r>
              <a:rPr lang="en-US" dirty="0"/>
              <a:t>A systematic, theory-based understanding of the natural sciences applicable to the discipline and awareness of relevant social sciences.</a:t>
            </a:r>
            <a:endParaRPr lang="en-IN" dirty="0"/>
          </a:p>
          <a:p>
            <a:pPr algn="just"/>
            <a:r>
              <a:rPr lang="en-US" b="1" dirty="0"/>
              <a:t>WK2: </a:t>
            </a:r>
            <a:r>
              <a:rPr lang="en-US" dirty="0"/>
              <a:t>Conceptually-based mathematics, numerical analysis, data analysis, statistics and formal aspects of computer and information science to support detailed analysis and modelling applicable to the discipline.</a:t>
            </a:r>
            <a:endParaRPr lang="en-IN" dirty="0"/>
          </a:p>
          <a:p>
            <a:pPr algn="just"/>
            <a:r>
              <a:rPr lang="en-US" b="1" dirty="0"/>
              <a:t>WK3: </a:t>
            </a:r>
            <a:r>
              <a:rPr lang="en-US" dirty="0"/>
              <a:t>A systematic, theory-based formulation of engineering fundamentals required in the engineering discipline.</a:t>
            </a:r>
            <a:endParaRPr lang="en-IN" dirty="0"/>
          </a:p>
          <a:p>
            <a:pPr algn="just"/>
            <a:r>
              <a:rPr lang="en-US" b="1" dirty="0"/>
              <a:t>WK4: </a:t>
            </a:r>
            <a:r>
              <a:rPr lang="en-US" dirty="0"/>
              <a:t>Engineering specialist knowledge that provides theoretical frameworks and bodies of knowledge for the accepted practice areas in the engineering discipline; much is at the forefront of the discipline.</a:t>
            </a:r>
            <a:endParaRPr lang="en-IN" dirty="0"/>
          </a:p>
          <a:p>
            <a:endParaRPr lang="en-IN" i="1" dirty="0"/>
          </a:p>
        </p:txBody>
      </p:sp>
    </p:spTree>
    <p:extLst>
      <p:ext uri="{BB962C8B-B14F-4D97-AF65-F5344CB8AC3E}">
        <p14:creationId xmlns:p14="http://schemas.microsoft.com/office/powerpoint/2010/main" val="3684474889"/>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83491" y="1711099"/>
          <a:ext cx="11175999" cy="3535680"/>
        </p:xfrm>
        <a:graphic>
          <a:graphicData uri="http://schemas.openxmlformats.org/drawingml/2006/table">
            <a:tbl>
              <a:tblPr firstRow="1" bandRow="1">
                <a:tableStyleId>{5C22544A-7EE6-4342-B048-85BDC9FD1C3A}</a:tableStyleId>
              </a:tblPr>
              <a:tblGrid>
                <a:gridCol w="2170545">
                  <a:extLst>
                    <a:ext uri="{9D8B030D-6E8A-4147-A177-3AD203B41FA5}">
                      <a16:colId xmlns="" xmlns:a16="http://schemas.microsoft.com/office/drawing/2014/main" val="766082641"/>
                    </a:ext>
                  </a:extLst>
                </a:gridCol>
                <a:gridCol w="3943928">
                  <a:extLst>
                    <a:ext uri="{9D8B030D-6E8A-4147-A177-3AD203B41FA5}">
                      <a16:colId xmlns="" xmlns:a16="http://schemas.microsoft.com/office/drawing/2014/main" val="1616090844"/>
                    </a:ext>
                  </a:extLst>
                </a:gridCol>
                <a:gridCol w="2410691">
                  <a:extLst>
                    <a:ext uri="{9D8B030D-6E8A-4147-A177-3AD203B41FA5}">
                      <a16:colId xmlns="" xmlns:a16="http://schemas.microsoft.com/office/drawing/2014/main" val="994891749"/>
                    </a:ext>
                  </a:extLst>
                </a:gridCol>
                <a:gridCol w="2650835">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pPr marL="342900" indent="-342900">
                        <a:buFont typeface="Arial" panose="020B0604020202020204" pitchFamily="34" charset="0"/>
                        <a:buChar char="•"/>
                      </a:pPr>
                      <a:r>
                        <a:rPr lang="en-US" sz="2200" dirty="0" smtClean="0"/>
                        <a:t>Act, Statutes, Regulations, Policies</a:t>
                      </a:r>
                    </a:p>
                    <a:p>
                      <a:pPr marL="342900" indent="-342900">
                        <a:buFont typeface="Arial" panose="020B0604020202020204" pitchFamily="34" charset="0"/>
                        <a:buChar char="•"/>
                      </a:pPr>
                      <a:endParaRPr lang="en-US" sz="2200" dirty="0" smtClean="0"/>
                    </a:p>
                    <a:p>
                      <a:pPr marL="342900" indent="-342900">
                        <a:buFont typeface="Arial" panose="020B0604020202020204" pitchFamily="34" charset="0"/>
                        <a:buChar char="•"/>
                      </a:pPr>
                      <a:endParaRPr lang="en-US" sz="2200" dirty="0" smtClean="0"/>
                    </a:p>
                    <a:p>
                      <a:pPr marL="342900" indent="-342900">
                        <a:buFont typeface="Arial" panose="020B0604020202020204" pitchFamily="34" charset="0"/>
                        <a:buChar char="•"/>
                      </a:pPr>
                      <a:r>
                        <a:rPr lang="en-US" sz="2200" dirty="0" smtClean="0"/>
                        <a:t>Mission</a:t>
                      </a:r>
                      <a:r>
                        <a:rPr lang="en-US" sz="2200" baseline="0" dirty="0" smtClean="0"/>
                        <a:t> to achieve the vision</a:t>
                      </a:r>
                      <a:endParaRPr lang="en-IN" sz="2200" dirty="0"/>
                    </a:p>
                  </a:txBody>
                  <a:tcPr/>
                </a:tc>
                <a:tc>
                  <a:txBody>
                    <a:bodyPr/>
                    <a:lstStyle/>
                    <a:p>
                      <a:pPr marL="342900" indent="-342900">
                        <a:buFont typeface="Arial" panose="020B0604020202020204" pitchFamily="34" charset="0"/>
                        <a:buChar char="•"/>
                      </a:pPr>
                      <a:r>
                        <a:rPr lang="en-US" sz="2000" b="1" baseline="0" dirty="0" smtClean="0">
                          <a:solidFill>
                            <a:srgbClr val="7030A0"/>
                          </a:solidFill>
                        </a:rPr>
                        <a:t>Appropriate weightage for strategies adopted for promotion of internationalization of education</a:t>
                      </a:r>
                    </a:p>
                    <a:p>
                      <a:pPr marL="0" indent="0">
                        <a:buFont typeface="Arial" panose="020B0604020202020204" pitchFamily="34" charset="0"/>
                        <a:buNone/>
                      </a:pPr>
                      <a:r>
                        <a:rPr lang="en-US" sz="2000" b="1" baseline="0" dirty="0" smtClean="0">
                          <a:solidFill>
                            <a:srgbClr val="7030A0"/>
                          </a:solidFill>
                        </a:rPr>
                        <a:t>(Twinning, Joint Degree and Dual Degree </a:t>
                      </a:r>
                      <a:r>
                        <a:rPr lang="en-US" sz="2000" b="1" baseline="0" dirty="0" err="1" smtClean="0">
                          <a:solidFill>
                            <a:srgbClr val="7030A0"/>
                          </a:solidFill>
                        </a:rPr>
                        <a:t>Programmes</a:t>
                      </a:r>
                      <a:r>
                        <a:rPr lang="en-US" sz="2000" b="1" baseline="0" dirty="0" smtClean="0">
                          <a:solidFill>
                            <a:srgbClr val="7030A0"/>
                          </a:solidFill>
                        </a:rPr>
                        <a:t>) </a:t>
                      </a:r>
                    </a:p>
                    <a:p>
                      <a:pPr marL="285750" indent="-285750">
                        <a:buFont typeface="Arial" panose="020B0604020202020204" pitchFamily="34" charset="0"/>
                        <a:buChar char="•"/>
                      </a:pPr>
                      <a:endParaRPr lang="en-US" sz="2200" baseline="0" dirty="0" smtClean="0"/>
                    </a:p>
                  </a:txBody>
                  <a:tcPr/>
                </a:tc>
                <a:tc>
                  <a:txBody>
                    <a:bodyPr/>
                    <a:lstStyle/>
                    <a:p>
                      <a:pPr marL="285750" indent="-285750">
                        <a:buFont typeface="Arial" panose="020B0604020202020204" pitchFamily="34" charset="0"/>
                        <a:buChar char="•"/>
                      </a:pPr>
                      <a:r>
                        <a:rPr lang="en-US" sz="2200" dirty="0" smtClean="0"/>
                        <a:t>Better conflict resolution</a:t>
                      </a:r>
                    </a:p>
                    <a:p>
                      <a:pPr marL="285750" indent="-285750">
                        <a:buFont typeface="Arial" panose="020B0604020202020204" pitchFamily="34" charset="0"/>
                        <a:buChar char="•"/>
                      </a:pPr>
                      <a:endParaRPr lang="en-US" sz="2200" dirty="0" smtClean="0"/>
                    </a:p>
                    <a:p>
                      <a:pPr marL="0" indent="0">
                        <a:buFont typeface="Arial" panose="020B0604020202020204" pitchFamily="34" charset="0"/>
                        <a:buNone/>
                      </a:pPr>
                      <a:endParaRPr lang="en-US" sz="2200" dirty="0" smtClean="0"/>
                    </a:p>
                    <a:p>
                      <a:pPr marL="285750" indent="-285750">
                        <a:buFont typeface="Arial" panose="020B0604020202020204" pitchFamily="34" charset="0"/>
                        <a:buChar char="•"/>
                      </a:pPr>
                      <a:r>
                        <a:rPr lang="en-US" sz="2200" dirty="0" smtClean="0"/>
                        <a:t>Level of Implementation with examples in different area</a:t>
                      </a:r>
                    </a:p>
                    <a:p>
                      <a:pPr marL="285750" indent="-285750">
                        <a:buFont typeface="Arial" panose="020B0604020202020204" pitchFamily="34" charset="0"/>
                        <a:buChar char="•"/>
                      </a:pPr>
                      <a:r>
                        <a:rPr lang="en-US" sz="2200" dirty="0" smtClean="0"/>
                        <a:t>Increased GER</a:t>
                      </a:r>
                    </a:p>
                  </a:txBody>
                  <a:tcPr/>
                </a:tc>
                <a:tc>
                  <a:txBody>
                    <a:bodyPr/>
                    <a:lstStyle/>
                    <a:p>
                      <a:pPr marL="342900" indent="-342900">
                        <a:buFont typeface="Arial" panose="020B0604020202020204" pitchFamily="34" charset="0"/>
                        <a:buChar char="•"/>
                      </a:pPr>
                      <a:r>
                        <a:rPr lang="en-US" sz="2200" dirty="0" smtClean="0"/>
                        <a:t>Restoration</a:t>
                      </a:r>
                      <a:r>
                        <a:rPr lang="en-US" sz="2200" baseline="0" dirty="0" smtClean="0"/>
                        <a:t> of India’s role as </a:t>
                      </a:r>
                      <a:r>
                        <a:rPr lang="en-US" sz="2200" baseline="0" dirty="0" err="1" smtClean="0"/>
                        <a:t>Vishwaguru</a:t>
                      </a:r>
                      <a:endParaRPr lang="en-IN" sz="22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683491" y="1006508"/>
            <a:ext cx="6033655" cy="584775"/>
          </a:xfrm>
          <a:prstGeom prst="rect">
            <a:avLst/>
          </a:prstGeom>
          <a:noFill/>
        </p:spPr>
        <p:txBody>
          <a:bodyPr wrap="square" rtlCol="0">
            <a:spAutoFit/>
          </a:bodyPr>
          <a:lstStyle/>
          <a:p>
            <a:r>
              <a:rPr lang="en-US" sz="3200" dirty="0" smtClean="0">
                <a:solidFill>
                  <a:srgbClr val="7030A0"/>
                </a:solidFill>
              </a:rPr>
              <a:t>Governance and Administration</a:t>
            </a:r>
            <a:endParaRPr lang="en-IN" sz="3200" dirty="0">
              <a:solidFill>
                <a:srgbClr val="7030A0"/>
              </a:solidFill>
            </a:endParaRPr>
          </a:p>
        </p:txBody>
      </p:sp>
    </p:spTree>
    <p:extLst>
      <p:ext uri="{BB962C8B-B14F-4D97-AF65-F5344CB8AC3E}">
        <p14:creationId xmlns:p14="http://schemas.microsoft.com/office/powerpoint/2010/main" val="291308599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83491" y="1711099"/>
          <a:ext cx="11175999" cy="4815840"/>
        </p:xfrm>
        <a:graphic>
          <a:graphicData uri="http://schemas.openxmlformats.org/drawingml/2006/table">
            <a:tbl>
              <a:tblPr firstRow="1" bandRow="1">
                <a:tableStyleId>{5C22544A-7EE6-4342-B048-85BDC9FD1C3A}</a:tableStyleId>
              </a:tblPr>
              <a:tblGrid>
                <a:gridCol w="2124364">
                  <a:extLst>
                    <a:ext uri="{9D8B030D-6E8A-4147-A177-3AD203B41FA5}">
                      <a16:colId xmlns="" xmlns:a16="http://schemas.microsoft.com/office/drawing/2014/main" val="766082641"/>
                    </a:ext>
                  </a:extLst>
                </a:gridCol>
                <a:gridCol w="4396509">
                  <a:extLst>
                    <a:ext uri="{9D8B030D-6E8A-4147-A177-3AD203B41FA5}">
                      <a16:colId xmlns="" xmlns:a16="http://schemas.microsoft.com/office/drawing/2014/main" val="1616090844"/>
                    </a:ext>
                  </a:extLst>
                </a:gridCol>
                <a:gridCol w="2115127">
                  <a:extLst>
                    <a:ext uri="{9D8B030D-6E8A-4147-A177-3AD203B41FA5}">
                      <a16:colId xmlns="" xmlns:a16="http://schemas.microsoft.com/office/drawing/2014/main" val="994891749"/>
                    </a:ext>
                  </a:extLst>
                </a:gridCol>
                <a:gridCol w="2539999">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pPr marL="342900" indent="-342900">
                        <a:buFont typeface="Arial" panose="020B0604020202020204" pitchFamily="34" charset="0"/>
                        <a:buChar char="•"/>
                      </a:pPr>
                      <a:r>
                        <a:rPr lang="en-US" sz="2200" dirty="0" smtClean="0"/>
                        <a:t>Infrastructure</a:t>
                      </a:r>
                      <a:r>
                        <a:rPr lang="en-US" sz="2200" baseline="0" dirty="0" smtClean="0"/>
                        <a:t> Development</a:t>
                      </a:r>
                      <a:endParaRPr lang="en-IN" sz="2200" dirty="0"/>
                    </a:p>
                  </a:txBody>
                  <a:tcPr/>
                </a:tc>
                <a:tc>
                  <a:txBody>
                    <a:bodyPr/>
                    <a:lstStyle/>
                    <a:p>
                      <a:pPr marL="342900" indent="-342900">
                        <a:buFont typeface="Arial" panose="020B0604020202020204" pitchFamily="34" charset="0"/>
                        <a:buChar char="•"/>
                      </a:pPr>
                      <a:r>
                        <a:rPr lang="en-US" sz="2000" baseline="0" dirty="0" smtClean="0"/>
                        <a:t>Details of land, classroom, research laboratory, computer </a:t>
                      </a:r>
                      <a:r>
                        <a:rPr lang="en-US" sz="2000" baseline="0" dirty="0" err="1" smtClean="0"/>
                        <a:t>centre</a:t>
                      </a:r>
                      <a:r>
                        <a:rPr lang="en-US" sz="2000" baseline="0" dirty="0" smtClean="0"/>
                        <a:t>, workshops, restaurant, theatre, library, dinning hall, administrative office, faculty rooms, central stores, security, housekeeping, examination control office, placement office, common room, first aid cum sick room, guest house, sports club/Gymnasium, auditorium, hostel</a:t>
                      </a:r>
                    </a:p>
                    <a:p>
                      <a:pPr marL="342900" indent="-342900">
                        <a:buFont typeface="Arial" panose="020B0604020202020204" pitchFamily="34" charset="0"/>
                        <a:buChar char="•"/>
                      </a:pPr>
                      <a:r>
                        <a:rPr lang="en-US" sz="2000" baseline="0" dirty="0" smtClean="0"/>
                        <a:t>Logistic for infrastructure for connecting to the students, faculty and staff </a:t>
                      </a:r>
                    </a:p>
                    <a:p>
                      <a:pPr marL="285750" indent="-285750">
                        <a:buFont typeface="Arial" panose="020B0604020202020204" pitchFamily="34" charset="0"/>
                        <a:buChar char="•"/>
                      </a:pPr>
                      <a:endParaRPr lang="en-US" sz="2200" baseline="0" dirty="0" smtClean="0"/>
                    </a:p>
                  </a:txBody>
                  <a:tcPr/>
                </a:tc>
                <a:tc>
                  <a:txBody>
                    <a:bodyPr/>
                    <a:lstStyle/>
                    <a:p>
                      <a:pPr marL="285750" indent="-285750">
                        <a:buFont typeface="Arial" panose="020B0604020202020204" pitchFamily="34" charset="0"/>
                        <a:buChar char="•"/>
                      </a:pPr>
                      <a:r>
                        <a:rPr lang="en-US" sz="2200" dirty="0" smtClean="0"/>
                        <a:t>Holistic view of the existing capabilities</a:t>
                      </a:r>
                      <a:r>
                        <a:rPr lang="en-US" sz="2200" baseline="0" dirty="0" smtClean="0"/>
                        <a:t> of the institution</a:t>
                      </a:r>
                    </a:p>
                    <a:p>
                      <a:pPr marL="285750" indent="-285750">
                        <a:buFont typeface="Arial" panose="020B0604020202020204" pitchFamily="34" charset="0"/>
                        <a:buChar char="•"/>
                      </a:pPr>
                      <a:r>
                        <a:rPr lang="en-US" sz="2200" baseline="0" dirty="0" smtClean="0"/>
                        <a:t>Judgement of capabilities for expansion </a:t>
                      </a:r>
                      <a:endParaRPr lang="en-US" sz="2200" dirty="0" smtClean="0"/>
                    </a:p>
                  </a:txBody>
                  <a:tcPr/>
                </a:tc>
                <a:tc>
                  <a:txBody>
                    <a:bodyPr/>
                    <a:lstStyle/>
                    <a:p>
                      <a:pPr marL="342900" indent="-342900">
                        <a:buFont typeface="Arial" panose="020B0604020202020204" pitchFamily="34" charset="0"/>
                        <a:buChar char="•"/>
                      </a:pPr>
                      <a:r>
                        <a:rPr lang="en-US" sz="2200" dirty="0" smtClean="0"/>
                        <a:t>Better outcomes from students and their academic courses</a:t>
                      </a:r>
                    </a:p>
                    <a:p>
                      <a:pPr marL="342900" indent="-342900">
                        <a:buFont typeface="Arial" panose="020B0604020202020204" pitchFamily="34" charset="0"/>
                        <a:buChar char="•"/>
                      </a:pPr>
                      <a:r>
                        <a:rPr lang="en-US" sz="2200" dirty="0" smtClean="0"/>
                        <a:t>Create an eco-system that ensure a healthy development of courses, students, faculty and staff takes place</a:t>
                      </a:r>
                      <a:endParaRPr lang="en-IN" sz="22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683491" y="1006508"/>
            <a:ext cx="6033655" cy="584775"/>
          </a:xfrm>
          <a:prstGeom prst="rect">
            <a:avLst/>
          </a:prstGeom>
          <a:noFill/>
        </p:spPr>
        <p:txBody>
          <a:bodyPr wrap="square" rtlCol="0">
            <a:spAutoFit/>
          </a:bodyPr>
          <a:lstStyle/>
          <a:p>
            <a:r>
              <a:rPr lang="en-US" sz="3200" dirty="0" smtClean="0">
                <a:solidFill>
                  <a:srgbClr val="7030A0"/>
                </a:solidFill>
              </a:rPr>
              <a:t>Infrastructure Development</a:t>
            </a:r>
            <a:endParaRPr lang="en-IN" sz="3200" dirty="0">
              <a:solidFill>
                <a:srgbClr val="7030A0"/>
              </a:solidFill>
            </a:endParaRPr>
          </a:p>
        </p:txBody>
      </p:sp>
    </p:spTree>
    <p:extLst>
      <p:ext uri="{BB962C8B-B14F-4D97-AF65-F5344CB8AC3E}">
        <p14:creationId xmlns:p14="http://schemas.microsoft.com/office/powerpoint/2010/main" val="214803345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83491" y="1560370"/>
          <a:ext cx="11175999" cy="5212080"/>
        </p:xfrm>
        <a:graphic>
          <a:graphicData uri="http://schemas.openxmlformats.org/drawingml/2006/table">
            <a:tbl>
              <a:tblPr firstRow="1" bandRow="1">
                <a:tableStyleId>{5C22544A-7EE6-4342-B048-85BDC9FD1C3A}</a:tableStyleId>
              </a:tblPr>
              <a:tblGrid>
                <a:gridCol w="1542473">
                  <a:extLst>
                    <a:ext uri="{9D8B030D-6E8A-4147-A177-3AD203B41FA5}">
                      <a16:colId xmlns="" xmlns:a16="http://schemas.microsoft.com/office/drawing/2014/main" val="766082641"/>
                    </a:ext>
                  </a:extLst>
                </a:gridCol>
                <a:gridCol w="5347854">
                  <a:extLst>
                    <a:ext uri="{9D8B030D-6E8A-4147-A177-3AD203B41FA5}">
                      <a16:colId xmlns="" xmlns:a16="http://schemas.microsoft.com/office/drawing/2014/main" val="1616090844"/>
                    </a:ext>
                  </a:extLst>
                </a:gridCol>
                <a:gridCol w="1745673">
                  <a:extLst>
                    <a:ext uri="{9D8B030D-6E8A-4147-A177-3AD203B41FA5}">
                      <a16:colId xmlns="" xmlns:a16="http://schemas.microsoft.com/office/drawing/2014/main" val="994891749"/>
                    </a:ext>
                  </a:extLst>
                </a:gridCol>
                <a:gridCol w="2539999">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pPr marL="342900" indent="-342900">
                        <a:buFont typeface="Arial" panose="020B0604020202020204" pitchFamily="34" charset="0"/>
                        <a:buChar char="•"/>
                      </a:pPr>
                      <a:r>
                        <a:rPr lang="en-US" sz="2200" dirty="0" smtClean="0"/>
                        <a:t>Financial</a:t>
                      </a:r>
                      <a:r>
                        <a:rPr lang="en-US" sz="2200" baseline="0" dirty="0" smtClean="0"/>
                        <a:t> Resources &amp; Management</a:t>
                      </a:r>
                      <a:endParaRPr lang="en-IN" sz="2200" dirty="0"/>
                    </a:p>
                  </a:txBody>
                  <a:tcPr/>
                </a:tc>
                <a:tc>
                  <a:txBody>
                    <a:bodyPr/>
                    <a:lstStyle/>
                    <a:p>
                      <a:pPr marL="285750" indent="-285750">
                        <a:buFont typeface="Arial" panose="020B0604020202020204" pitchFamily="34" charset="0"/>
                        <a:buChar char="•"/>
                      </a:pPr>
                      <a:r>
                        <a:rPr lang="en-US" sz="2200" baseline="0" dirty="0" smtClean="0"/>
                        <a:t>Amount spent on seminars/workshops/conferences</a:t>
                      </a:r>
                    </a:p>
                    <a:p>
                      <a:pPr marL="285750" indent="-285750">
                        <a:buFont typeface="Arial" panose="020B0604020202020204" pitchFamily="34" charset="0"/>
                        <a:buChar char="•"/>
                      </a:pPr>
                      <a:r>
                        <a:rPr lang="en-US" sz="2200" baseline="0" dirty="0" smtClean="0"/>
                        <a:t>Expenditure on infrastructure augmentation</a:t>
                      </a:r>
                    </a:p>
                    <a:p>
                      <a:pPr marL="285750" indent="-285750">
                        <a:buFont typeface="Arial" panose="020B0604020202020204" pitchFamily="34" charset="0"/>
                        <a:buChar char="•"/>
                      </a:pPr>
                      <a:r>
                        <a:rPr lang="en-US" sz="2200" baseline="0" dirty="0" smtClean="0"/>
                        <a:t>Amount received in donation and CSR funds</a:t>
                      </a:r>
                    </a:p>
                    <a:p>
                      <a:pPr marL="285750" indent="-285750">
                        <a:buFont typeface="Arial" panose="020B0604020202020204" pitchFamily="34" charset="0"/>
                        <a:buChar char="•"/>
                      </a:pPr>
                      <a:r>
                        <a:rPr lang="en-US" sz="2200" baseline="0" dirty="0" smtClean="0"/>
                        <a:t>Revenue generated from outreach activities</a:t>
                      </a:r>
                    </a:p>
                    <a:p>
                      <a:pPr marL="285750" indent="-285750">
                        <a:buFont typeface="Arial" panose="020B0604020202020204" pitchFamily="34" charset="0"/>
                        <a:buChar char="•"/>
                      </a:pPr>
                      <a:r>
                        <a:rPr lang="en-US" sz="2200" baseline="0" dirty="0" smtClean="0"/>
                        <a:t>Total amount spent on developing facilities, training teachers and staff for undertaking outreach activities</a:t>
                      </a:r>
                    </a:p>
                    <a:p>
                      <a:pPr marL="285750" indent="-285750">
                        <a:buFont typeface="Arial" panose="020B0604020202020204" pitchFamily="34" charset="0"/>
                        <a:buChar char="•"/>
                      </a:pPr>
                      <a:r>
                        <a:rPr lang="en-US" sz="2200" baseline="0" dirty="0" smtClean="0"/>
                        <a:t>Utilized amount on library, labs, workshops, maintenance etc. each value given separately for last 3 financial years</a:t>
                      </a:r>
                    </a:p>
                  </a:txBody>
                  <a:tcPr/>
                </a:tc>
                <a:tc>
                  <a:txBody>
                    <a:bodyPr/>
                    <a:lstStyle/>
                    <a:p>
                      <a:pPr marL="285750" indent="-285750">
                        <a:buFont typeface="Arial" panose="020B0604020202020204" pitchFamily="34" charset="0"/>
                        <a:buChar char="•"/>
                      </a:pPr>
                      <a:r>
                        <a:rPr lang="en-US" sz="2200" dirty="0" smtClean="0"/>
                        <a:t>Detailed overview of the financial health and existing capabilities of the institution</a:t>
                      </a:r>
                    </a:p>
                    <a:p>
                      <a:pPr marL="285750" indent="-285750">
                        <a:buFont typeface="Arial" panose="020B0604020202020204" pitchFamily="34" charset="0"/>
                        <a:buChar char="•"/>
                      </a:pPr>
                      <a:r>
                        <a:rPr lang="en-US" sz="2200" dirty="0" smtClean="0"/>
                        <a:t>Judgment</a:t>
                      </a:r>
                      <a:r>
                        <a:rPr lang="en-US" sz="2200" baseline="0" dirty="0" smtClean="0"/>
                        <a:t> for expansion of the institutes</a:t>
                      </a:r>
                      <a:endParaRPr lang="en-US" sz="2200" dirty="0" smtClean="0"/>
                    </a:p>
                  </a:txBody>
                  <a:tcPr/>
                </a:tc>
                <a:tc>
                  <a:txBody>
                    <a:bodyPr/>
                    <a:lstStyle/>
                    <a:p>
                      <a:pPr marL="342900" indent="-342900">
                        <a:buFont typeface="Arial" panose="020B0604020202020204" pitchFamily="34" charset="0"/>
                        <a:buChar char="•"/>
                      </a:pPr>
                      <a:r>
                        <a:rPr lang="en-US" sz="2200" dirty="0" smtClean="0"/>
                        <a:t>Better judgement about the outcomes from student, faculty and researchers</a:t>
                      </a:r>
                    </a:p>
                    <a:p>
                      <a:pPr marL="342900" indent="-342900">
                        <a:buFont typeface="Arial" panose="020B0604020202020204" pitchFamily="34" charset="0"/>
                        <a:buChar char="•"/>
                      </a:pPr>
                      <a:r>
                        <a:rPr lang="en-US" sz="2200" dirty="0" smtClean="0"/>
                        <a:t>Creates an eco-system that ensures that a healthy development of student, and faculty can be correlated</a:t>
                      </a:r>
                      <a:endParaRPr lang="en-IN" sz="22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683491" y="886692"/>
            <a:ext cx="9688946" cy="584775"/>
          </a:xfrm>
          <a:prstGeom prst="rect">
            <a:avLst/>
          </a:prstGeom>
          <a:noFill/>
        </p:spPr>
        <p:txBody>
          <a:bodyPr wrap="square" rtlCol="0">
            <a:spAutoFit/>
          </a:bodyPr>
          <a:lstStyle/>
          <a:p>
            <a:r>
              <a:rPr lang="en-US" sz="3200" dirty="0" smtClean="0">
                <a:solidFill>
                  <a:srgbClr val="7030A0"/>
                </a:solidFill>
              </a:rPr>
              <a:t>Financial Resources and Management</a:t>
            </a:r>
            <a:endParaRPr lang="en-IN" sz="3200" dirty="0">
              <a:solidFill>
                <a:srgbClr val="7030A0"/>
              </a:solidFill>
            </a:endParaRPr>
          </a:p>
        </p:txBody>
      </p:sp>
    </p:spTree>
    <p:extLst>
      <p:ext uri="{BB962C8B-B14F-4D97-AF65-F5344CB8AC3E}">
        <p14:creationId xmlns:p14="http://schemas.microsoft.com/office/powerpoint/2010/main" val="354821335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83491" y="1711099"/>
          <a:ext cx="11175999" cy="4876800"/>
        </p:xfrm>
        <a:graphic>
          <a:graphicData uri="http://schemas.openxmlformats.org/drawingml/2006/table">
            <a:tbl>
              <a:tblPr firstRow="1" bandRow="1">
                <a:tableStyleId>{5C22544A-7EE6-4342-B048-85BDC9FD1C3A}</a:tableStyleId>
              </a:tblPr>
              <a:tblGrid>
                <a:gridCol w="2124364">
                  <a:extLst>
                    <a:ext uri="{9D8B030D-6E8A-4147-A177-3AD203B41FA5}">
                      <a16:colId xmlns="" xmlns:a16="http://schemas.microsoft.com/office/drawing/2014/main" val="766082641"/>
                    </a:ext>
                  </a:extLst>
                </a:gridCol>
                <a:gridCol w="4396509">
                  <a:extLst>
                    <a:ext uri="{9D8B030D-6E8A-4147-A177-3AD203B41FA5}">
                      <a16:colId xmlns="" xmlns:a16="http://schemas.microsoft.com/office/drawing/2014/main" val="1616090844"/>
                    </a:ext>
                  </a:extLst>
                </a:gridCol>
                <a:gridCol w="2115127">
                  <a:extLst>
                    <a:ext uri="{9D8B030D-6E8A-4147-A177-3AD203B41FA5}">
                      <a16:colId xmlns="" xmlns:a16="http://schemas.microsoft.com/office/drawing/2014/main" val="994891749"/>
                    </a:ext>
                  </a:extLst>
                </a:gridCol>
                <a:gridCol w="2539999">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pPr marL="342900" indent="-342900">
                        <a:buFont typeface="Arial" panose="020B0604020202020204" pitchFamily="34" charset="0"/>
                        <a:buChar char="•"/>
                      </a:pPr>
                      <a:r>
                        <a:rPr lang="en-US" sz="2200" dirty="0" smtClean="0"/>
                        <a:t>Financial</a:t>
                      </a:r>
                      <a:r>
                        <a:rPr lang="en-US" sz="2200" baseline="0" dirty="0" smtClean="0"/>
                        <a:t> Resources &amp; Management</a:t>
                      </a:r>
                      <a:endParaRPr lang="en-IN" sz="2200" dirty="0"/>
                    </a:p>
                  </a:txBody>
                  <a:tcPr/>
                </a:tc>
                <a:tc>
                  <a:txBody>
                    <a:bodyPr/>
                    <a:lstStyle/>
                    <a:p>
                      <a:pPr marL="285750" indent="-285750">
                        <a:buFont typeface="Arial" panose="020B0604020202020204" pitchFamily="34" charset="0"/>
                        <a:buChar char="•"/>
                      </a:pPr>
                      <a:r>
                        <a:rPr lang="en-US" sz="2200" b="1" baseline="0" dirty="0" smtClean="0">
                          <a:solidFill>
                            <a:srgbClr val="7030A0"/>
                          </a:solidFill>
                        </a:rPr>
                        <a:t>Seed money for teachers, students and researchers</a:t>
                      </a:r>
                    </a:p>
                    <a:p>
                      <a:pPr marL="285750" indent="-285750">
                        <a:buFont typeface="Arial" panose="020B0604020202020204" pitchFamily="34" charset="0"/>
                        <a:buChar char="•"/>
                      </a:pPr>
                      <a:r>
                        <a:rPr lang="en-US" sz="2200" b="1" baseline="0" dirty="0" smtClean="0">
                          <a:solidFill>
                            <a:srgbClr val="7030A0"/>
                          </a:solidFill>
                        </a:rPr>
                        <a:t>Support for conferences, workshops, equipment and research etc. to students, teachers, and researchers</a:t>
                      </a:r>
                    </a:p>
                    <a:p>
                      <a:pPr marL="285750" indent="-285750">
                        <a:buFont typeface="Arial" panose="020B0604020202020204" pitchFamily="34" charset="0"/>
                        <a:buChar char="•"/>
                      </a:pPr>
                      <a:r>
                        <a:rPr lang="en-US" sz="2200" b="1" baseline="0" dirty="0" smtClean="0">
                          <a:solidFill>
                            <a:srgbClr val="7030A0"/>
                          </a:solidFill>
                        </a:rPr>
                        <a:t>Amount spent on developing facilities, library, e-resources, labs, training teachers and staff for undertaking outreach activities</a:t>
                      </a:r>
                    </a:p>
                    <a:p>
                      <a:pPr marL="285750" indent="-285750">
                        <a:buFont typeface="Arial" panose="020B0604020202020204" pitchFamily="34" charset="0"/>
                        <a:buChar char="•"/>
                      </a:pPr>
                      <a:r>
                        <a:rPr lang="en-US" sz="2200" b="1" baseline="0" dirty="0" smtClean="0">
                          <a:solidFill>
                            <a:srgbClr val="7030A0"/>
                          </a:solidFill>
                        </a:rPr>
                        <a:t>Amount spent on salary of teaching and non-teaching staff </a:t>
                      </a:r>
                    </a:p>
                  </a:txBody>
                  <a:tcPr/>
                </a:tc>
                <a:tc>
                  <a:txBody>
                    <a:bodyPr/>
                    <a:lstStyle/>
                    <a:p>
                      <a:pPr marL="285750" indent="-285750">
                        <a:buFont typeface="Arial" panose="020B0604020202020204" pitchFamily="34" charset="0"/>
                        <a:buChar char="•"/>
                      </a:pPr>
                      <a:r>
                        <a:rPr lang="en-US" sz="2200" dirty="0" smtClean="0"/>
                        <a:t>Detailed overview of the financial health and existing capabilities of the institution</a:t>
                      </a:r>
                    </a:p>
                    <a:p>
                      <a:pPr marL="285750" indent="-285750">
                        <a:buFont typeface="Arial" panose="020B0604020202020204" pitchFamily="34" charset="0"/>
                        <a:buChar char="•"/>
                      </a:pPr>
                      <a:r>
                        <a:rPr lang="en-US" sz="2200" dirty="0" smtClean="0"/>
                        <a:t>Judgment</a:t>
                      </a:r>
                      <a:r>
                        <a:rPr lang="en-US" sz="2200" baseline="0" dirty="0" smtClean="0"/>
                        <a:t> for expansion of the institutes</a:t>
                      </a:r>
                      <a:endParaRPr lang="en-US" sz="2200" dirty="0" smtClean="0"/>
                    </a:p>
                  </a:txBody>
                  <a:tcPr/>
                </a:tc>
                <a:tc>
                  <a:txBody>
                    <a:bodyPr/>
                    <a:lstStyle/>
                    <a:p>
                      <a:pPr marL="342900" indent="-342900">
                        <a:buFont typeface="Arial" panose="020B0604020202020204" pitchFamily="34" charset="0"/>
                        <a:buChar char="•"/>
                      </a:pPr>
                      <a:r>
                        <a:rPr lang="en-US" sz="2200" dirty="0" smtClean="0"/>
                        <a:t>Better judgement about the outcomes from student, faculty and researchers</a:t>
                      </a:r>
                    </a:p>
                    <a:p>
                      <a:pPr marL="342900" indent="-342900">
                        <a:buFont typeface="Arial" panose="020B0604020202020204" pitchFamily="34" charset="0"/>
                        <a:buChar char="•"/>
                      </a:pPr>
                      <a:r>
                        <a:rPr lang="en-US" sz="2200" dirty="0" smtClean="0"/>
                        <a:t>Creates an eco-system that ensures that a healthy development of student, and faculty can be correlated</a:t>
                      </a:r>
                      <a:endParaRPr lang="en-IN" sz="22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720436" y="1006508"/>
            <a:ext cx="9688946" cy="584775"/>
          </a:xfrm>
          <a:prstGeom prst="rect">
            <a:avLst/>
          </a:prstGeom>
          <a:noFill/>
        </p:spPr>
        <p:txBody>
          <a:bodyPr wrap="square" rtlCol="0">
            <a:spAutoFit/>
          </a:bodyPr>
          <a:lstStyle/>
          <a:p>
            <a:r>
              <a:rPr lang="en-US" sz="3200" dirty="0" smtClean="0">
                <a:solidFill>
                  <a:srgbClr val="7030A0"/>
                </a:solidFill>
              </a:rPr>
              <a:t>Financial Resources and Management</a:t>
            </a:r>
            <a:endParaRPr lang="en-IN" sz="3200" dirty="0">
              <a:solidFill>
                <a:srgbClr val="7030A0"/>
              </a:solidFill>
            </a:endParaRPr>
          </a:p>
        </p:txBody>
      </p:sp>
    </p:spTree>
    <p:extLst>
      <p:ext uri="{BB962C8B-B14F-4D97-AF65-F5344CB8AC3E}">
        <p14:creationId xmlns:p14="http://schemas.microsoft.com/office/powerpoint/2010/main" val="57434642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764924" y="2134369"/>
            <a:ext cx="4662151" cy="1107996"/>
          </a:xfrm>
          <a:prstGeom prst="rect">
            <a:avLst/>
          </a:prstGeom>
          <a:noFill/>
        </p:spPr>
        <p:txBody>
          <a:bodyPr wrap="square" rtlCol="0">
            <a:spAutoFit/>
          </a:bodyPr>
          <a:lstStyle/>
          <a:p>
            <a:r>
              <a:rPr lang="en-US" sz="6600" b="1" dirty="0" smtClean="0">
                <a:solidFill>
                  <a:prstClr val="black"/>
                </a:solidFill>
                <a:latin typeface="Arial Narrow" panose="020B0606020202030204" pitchFamily="34" charset="0"/>
              </a:rPr>
              <a:t>THANK YOU</a:t>
            </a:r>
            <a:endParaRPr lang="en-US" sz="6600" b="1" dirty="0">
              <a:solidFill>
                <a:prstClr val="black"/>
              </a:solidFill>
              <a:latin typeface="Arial Narrow" panose="020B0606020202030204" pitchFamily="34" charset="0"/>
            </a:endParaRPr>
          </a:p>
        </p:txBody>
      </p:sp>
      <p:sp>
        <p:nvSpPr>
          <p:cNvPr id="6" name="Slide Number Placeholder 5"/>
          <p:cNvSpPr>
            <a:spLocks noGrp="1"/>
          </p:cNvSpPr>
          <p:nvPr>
            <p:ph type="sldNum" sz="quarter" idx="12"/>
          </p:nvPr>
        </p:nvSpPr>
        <p:spPr/>
        <p:txBody>
          <a:bodyPr/>
          <a:lstStyle/>
          <a:p>
            <a:fld id="{8FDE9BC7-128B-46DE-B1CE-258B7398FF0D}" type="slidenum">
              <a:rPr lang="en-US" smtClean="0">
                <a:solidFill>
                  <a:prstClr val="black">
                    <a:tint val="75000"/>
                  </a:prstClr>
                </a:solidFill>
              </a:rPr>
              <a:pPr/>
              <a:t>74</a:t>
            </a:fld>
            <a:endParaRPr lang="en-US">
              <a:solidFill>
                <a:prstClr val="black">
                  <a:tint val="75000"/>
                </a:prstClr>
              </a:solidFill>
            </a:endParaRPr>
          </a:p>
        </p:txBody>
      </p:sp>
    </p:spTree>
    <p:extLst>
      <p:ext uri="{BB962C8B-B14F-4D97-AF65-F5344CB8AC3E}">
        <p14:creationId xmlns:p14="http://schemas.microsoft.com/office/powerpoint/2010/main" val="29431792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631767"/>
            <a:ext cx="9144000" cy="2743200"/>
          </a:xfrm>
        </p:spPr>
        <p:txBody>
          <a:bodyPr>
            <a:normAutofit fontScale="90000"/>
          </a:bodyPr>
          <a:lstStyle/>
          <a:p>
            <a:pPr algn="just"/>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400" b="1" dirty="0"/>
              <a:t>PO3: Design/Development of Solutions: </a:t>
            </a:r>
            <a:r>
              <a:rPr lang="en-US" sz="2400" b="1" i="1" dirty="0"/>
              <a:t>Design creative solutions for complex engineering problems </a:t>
            </a:r>
            <a:r>
              <a:rPr lang="en-US" sz="2400" dirty="0"/>
              <a:t>and </a:t>
            </a:r>
            <a:r>
              <a:rPr lang="en-US" sz="2400" b="1" i="1" dirty="0"/>
              <a:t>design/develop systems/components/processes</a:t>
            </a:r>
            <a:r>
              <a:rPr lang="en-US" sz="2400" dirty="0"/>
              <a:t> to meet identified needs with consideration for the public health and safety, whole-life cost, net zero carbon, culture, society and environment as required. </a:t>
            </a:r>
            <a:r>
              <a:rPr lang="en-US" sz="2400" dirty="0">
                <a:solidFill>
                  <a:srgbClr val="7030A0"/>
                </a:solidFill>
              </a:rPr>
              <a:t>(</a:t>
            </a:r>
            <a:r>
              <a:rPr lang="en-US" sz="2400" dirty="0" smtClean="0">
                <a:solidFill>
                  <a:srgbClr val="7030A0"/>
                </a:solidFill>
              </a:rPr>
              <a:t>WK5)</a:t>
            </a:r>
            <a:r>
              <a:rPr lang="en-US" sz="2800" b="1" dirty="0" smtClean="0">
                <a:solidFill>
                  <a:srgbClr val="7030A0"/>
                </a:solidFill>
              </a:rPr>
              <a:t/>
            </a:r>
            <a:br>
              <a:rPr lang="en-US" sz="2800" b="1" dirty="0" smtClean="0">
                <a:solidFill>
                  <a:srgbClr val="7030A0"/>
                </a:solidFill>
              </a:rPr>
            </a:br>
            <a:r>
              <a:rPr lang="en-US" sz="2400" b="1" dirty="0">
                <a:solidFill>
                  <a:srgbClr val="FF0000"/>
                </a:solidFill>
              </a:rPr>
              <a:t>Breadth and uniqueness of engineering problems </a:t>
            </a:r>
            <a:r>
              <a:rPr lang="en-US" sz="2400" b="1" dirty="0" smtClean="0">
                <a:solidFill>
                  <a:srgbClr val="FF0000"/>
                </a:solidFill>
              </a:rPr>
              <a:t>i.e. </a:t>
            </a:r>
            <a:r>
              <a:rPr lang="en-US" sz="2400" b="1" dirty="0">
                <a:solidFill>
                  <a:srgbClr val="FF0000"/>
                </a:solidFill>
              </a:rPr>
              <a:t>the extent to which problems </a:t>
            </a:r>
            <a:r>
              <a:rPr lang="en-US" sz="2400" b="1" dirty="0" smtClean="0">
                <a:solidFill>
                  <a:srgbClr val="FF0000"/>
                </a:solidFill>
              </a:rPr>
              <a:t>are </a:t>
            </a:r>
            <a:r>
              <a:rPr lang="en-US" sz="2400" b="1" dirty="0">
                <a:solidFill>
                  <a:srgbClr val="FF0000"/>
                </a:solidFill>
              </a:rPr>
              <a:t>original and to which solutions have not previously been identified or </a:t>
            </a:r>
            <a:r>
              <a:rPr lang="en-US" sz="2400" b="1" dirty="0" smtClean="0">
                <a:solidFill>
                  <a:srgbClr val="FF0000"/>
                </a:solidFill>
              </a:rPr>
              <a:t>codified</a:t>
            </a:r>
            <a:endParaRPr lang="en-IN" sz="2800" dirty="0">
              <a:solidFill>
                <a:srgbClr val="FF0000"/>
              </a:solidFill>
            </a:endParaRPr>
          </a:p>
        </p:txBody>
      </p:sp>
      <p:sp>
        <p:nvSpPr>
          <p:cNvPr id="3" name="Subtitle 2"/>
          <p:cNvSpPr>
            <a:spLocks noGrp="1"/>
          </p:cNvSpPr>
          <p:nvPr>
            <p:ph type="subTitle" idx="1"/>
          </p:nvPr>
        </p:nvSpPr>
        <p:spPr>
          <a:xfrm>
            <a:off x="1524000" y="3873730"/>
            <a:ext cx="9144000" cy="1870363"/>
          </a:xfrm>
        </p:spPr>
        <p:txBody>
          <a:bodyPr>
            <a:normAutofit/>
          </a:bodyPr>
          <a:lstStyle/>
          <a:p>
            <a:pPr algn="just"/>
            <a:r>
              <a:rPr lang="en-US" b="1" dirty="0"/>
              <a:t>WK5: </a:t>
            </a:r>
            <a:r>
              <a:rPr lang="en-US" dirty="0"/>
              <a:t>Knowledge, including efficient resource use, environmental impacts, whole-life </a:t>
            </a:r>
            <a:r>
              <a:rPr lang="en-US" dirty="0" err="1"/>
              <a:t>cost,re</a:t>
            </a:r>
            <a:r>
              <a:rPr lang="en-US" dirty="0"/>
              <a:t>- use of resources, net zero carbon, and similar concepts, that supports engineering design and operations in a practice area.</a:t>
            </a:r>
            <a:endParaRPr lang="en-IN" dirty="0"/>
          </a:p>
          <a:p>
            <a:endParaRPr lang="en-IN" i="1" dirty="0"/>
          </a:p>
        </p:txBody>
      </p:sp>
    </p:spTree>
    <p:extLst>
      <p:ext uri="{BB962C8B-B14F-4D97-AF65-F5344CB8AC3E}">
        <p14:creationId xmlns:p14="http://schemas.microsoft.com/office/powerpoint/2010/main" val="30760048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631767"/>
            <a:ext cx="9144000" cy="2743200"/>
          </a:xfrm>
        </p:spPr>
        <p:txBody>
          <a:bodyPr>
            <a:normAutofit fontScale="90000"/>
          </a:bodyPr>
          <a:lstStyle/>
          <a:p>
            <a:pPr algn="just"/>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400" b="1" dirty="0"/>
              <a:t>PO4: Conduct Investigations of Complex Problems: </a:t>
            </a:r>
            <a:r>
              <a:rPr lang="en-US" sz="2400" b="1" i="1" dirty="0"/>
              <a:t>Conduct investigations of complex engineering problems</a:t>
            </a:r>
            <a:r>
              <a:rPr lang="en-US" sz="2400" dirty="0"/>
              <a:t> using research-based knowledge including </a:t>
            </a:r>
            <a:r>
              <a:rPr lang="en-US" sz="2400" b="1" dirty="0"/>
              <a:t>design</a:t>
            </a:r>
            <a:r>
              <a:rPr lang="en-US" sz="2400" dirty="0"/>
              <a:t> of experiments, </a:t>
            </a:r>
            <a:r>
              <a:rPr lang="en-US" sz="2400" b="1" dirty="0"/>
              <a:t>modelling</a:t>
            </a:r>
            <a:r>
              <a:rPr lang="en-US" sz="2400" dirty="0"/>
              <a:t>, </a:t>
            </a:r>
            <a:r>
              <a:rPr lang="en-US" sz="2400" b="1" dirty="0"/>
              <a:t>analysis &amp; interpretation</a:t>
            </a:r>
            <a:r>
              <a:rPr lang="en-US" sz="2400" dirty="0"/>
              <a:t> of data to provide valid conclusions. </a:t>
            </a:r>
            <a:r>
              <a:rPr lang="en-US" sz="2400" dirty="0">
                <a:solidFill>
                  <a:srgbClr val="7030A0"/>
                </a:solidFill>
              </a:rPr>
              <a:t>(WK8).</a:t>
            </a:r>
            <a:r>
              <a:rPr lang="en-IN" sz="2400" dirty="0"/>
              <a:t/>
            </a:r>
            <a:br>
              <a:rPr lang="en-IN" sz="2400" dirty="0"/>
            </a:br>
            <a:r>
              <a:rPr lang="en-US" sz="2400" dirty="0"/>
              <a:t> </a:t>
            </a:r>
            <a:r>
              <a:rPr lang="en-IN" sz="2400" dirty="0"/>
              <a:t/>
            </a:r>
            <a:br>
              <a:rPr lang="en-IN" sz="2400" dirty="0"/>
            </a:br>
            <a:r>
              <a:rPr lang="en-US" sz="2400" b="1" dirty="0">
                <a:solidFill>
                  <a:srgbClr val="FF0000"/>
                </a:solidFill>
              </a:rPr>
              <a:t>Breadth and depth of investigation and </a:t>
            </a:r>
            <a:r>
              <a:rPr lang="en-US" sz="2400" b="1" dirty="0" smtClean="0">
                <a:solidFill>
                  <a:srgbClr val="FF0000"/>
                </a:solidFill>
              </a:rPr>
              <a:t>experimentation</a:t>
            </a:r>
            <a:endParaRPr lang="en-IN" sz="2800" dirty="0">
              <a:solidFill>
                <a:srgbClr val="FF0000"/>
              </a:solidFill>
            </a:endParaRPr>
          </a:p>
        </p:txBody>
      </p:sp>
      <p:sp>
        <p:nvSpPr>
          <p:cNvPr id="3" name="Subtitle 2"/>
          <p:cNvSpPr>
            <a:spLocks noGrp="1"/>
          </p:cNvSpPr>
          <p:nvPr>
            <p:ph type="subTitle" idx="1"/>
          </p:nvPr>
        </p:nvSpPr>
        <p:spPr>
          <a:xfrm>
            <a:off x="1524000" y="3873730"/>
            <a:ext cx="9144000" cy="1346663"/>
          </a:xfrm>
        </p:spPr>
        <p:txBody>
          <a:bodyPr>
            <a:normAutofit/>
          </a:bodyPr>
          <a:lstStyle/>
          <a:p>
            <a:pPr algn="just"/>
            <a:r>
              <a:rPr lang="en-US" b="1" dirty="0"/>
              <a:t>WK8: </a:t>
            </a:r>
            <a:r>
              <a:rPr lang="en-US" dirty="0"/>
              <a:t>Engagement with selected knowledge in the current research literature of the discipline, awareness of the power of critical thinking and creative approaches to evaluate emerging issues</a:t>
            </a:r>
            <a:endParaRPr lang="en-IN" i="1" dirty="0"/>
          </a:p>
        </p:txBody>
      </p:sp>
    </p:spTree>
    <p:extLst>
      <p:ext uri="{BB962C8B-B14F-4D97-AF65-F5344CB8AC3E}">
        <p14:creationId xmlns:p14="http://schemas.microsoft.com/office/powerpoint/2010/main" val="38986727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994</TotalTime>
  <Words>5306</Words>
  <Application>Microsoft Office PowerPoint</Application>
  <PresentationFormat>Widescreen</PresentationFormat>
  <Paragraphs>1129</Paragraphs>
  <Slides>74</Slides>
  <Notes>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74</vt:i4>
      </vt:variant>
    </vt:vector>
  </HeadingPairs>
  <TitlesOfParts>
    <vt:vector size="86" baseType="lpstr">
      <vt:lpstr>Arial</vt:lpstr>
      <vt:lpstr>Arial Black</vt:lpstr>
      <vt:lpstr>Arial Narrow</vt:lpstr>
      <vt:lpstr>Arial Nova</vt:lpstr>
      <vt:lpstr>Bookman Old Style</vt:lpstr>
      <vt:lpstr>Calibri</vt:lpstr>
      <vt:lpstr>Calibri Light</vt:lpstr>
      <vt:lpstr>Century Gothic</vt:lpstr>
      <vt:lpstr>Oswald</vt:lpstr>
      <vt:lpstr>Times New Roman</vt:lpstr>
      <vt:lpstr>Wingdings</vt:lpstr>
      <vt:lpstr>Office Theme</vt:lpstr>
      <vt:lpstr>NBA Tips Session2 for VSSUT </vt:lpstr>
      <vt:lpstr>Criterion 3: Course Outcomes and Program Outcomes (175)</vt:lpstr>
      <vt:lpstr>Criterion 3: Course Outcomes and Program Outcomes (175)</vt:lpstr>
      <vt:lpstr>Criterion 3: Course Outcomes and Program Outcomes (175)</vt:lpstr>
      <vt:lpstr>Defining POs: Programme Outcomes</vt:lpstr>
      <vt:lpstr>                 PO1: Engineering Knowledge: Apply knowledge of mathematics, natural science, computing, engineering fundamentals and an engineering specialization as specified in WK1 to WK4 respectively to develop to the solution of complex engineering problems.   Breadth, depth and type of knowledge, both theoretical and practical</vt:lpstr>
      <vt:lpstr>               PO2: Problem Analysis: Identify, formulate, review research literature and analyze complex engineering problems reaching substantiated conclusions with consideration for sustainable development. (WK1 to WK4)   Complexity of analysis</vt:lpstr>
      <vt:lpstr>              PO3: Design/Development of Solutions: Design creative solutions for complex engineering problems and design/develop systems/components/processes to meet identified needs with consideration for the public health and safety, whole-life cost, net zero carbon, culture, society and environment as required. (WK5) Breadth and uniqueness of engineering problems i.e. the extent to which problems are original and to which solutions have not previously been identified or codified</vt:lpstr>
      <vt:lpstr>            PO4: Conduct Investigations of Complex Problems: Conduct investigations of complex engineering problems using research-based knowledge including design of experiments, modelling, analysis &amp; interpretation of data to provide valid conclusions. (WK8).   Breadth and depth of investigation and experimentation</vt:lpstr>
      <vt:lpstr>       PO5: Engineering Tool Usage: Create, select and apply appropriate techniques, resources and modern engineering &amp; IT tools, including prediction and modelling recognizing their limitations to solve complex engineering problems.  (WK2 and WK6)   Level of understanding of the appropriateness of technologies and tools</vt:lpstr>
      <vt:lpstr>      PO6: The Engineer and The World: Analyze and evaluate societal and environmental aspects while solving complex engineering problems for its impact on sustainability with reference to economy, health, safety, legal framework, culture and environment. (WK1, WK5, and WK7).   Level of knowledge and responsibility for sustainable development</vt:lpstr>
      <vt:lpstr>   PO7: Ethics: Apply ethical principles and commit to professional ethics, human values, diversity and inclusion; adhere to national &amp; international laws. (WK9)   Understanding and level of practice</vt:lpstr>
      <vt:lpstr> PO8: Individual and Collaborative Team work: Function effectively as an individual, and       as a member or leader in diverse/multi-disciplinary teams.  Role in and diversity of team</vt:lpstr>
      <vt:lpstr>PO10: Project Management and Finance: Apply knowledge and understanding of engineering management principles and economic decision-making and apply these to one’s own work, as a member and leader in a team, and to manage projects and in multidisciplinary environments.   Level of management required for differing types of activity</vt:lpstr>
      <vt:lpstr>PowerPoint Presentation</vt:lpstr>
      <vt:lpstr>PowerPoint Presentation</vt:lpstr>
      <vt:lpstr>PowerPoint Presentation</vt:lpstr>
      <vt:lpstr>PowerPoint Presentation</vt:lpstr>
      <vt:lpstr>PowerPoint Presentation</vt:lpstr>
      <vt:lpstr>PowerPoint Presentation</vt:lpstr>
      <vt:lpstr>PSOs</vt:lpstr>
      <vt:lpstr>PowerPoint Presentation</vt:lpstr>
      <vt:lpstr>  PSOs – An Example (Civil Engineering)</vt:lpstr>
      <vt:lpstr>PowerPoint Presentation</vt:lpstr>
      <vt:lpstr>PO Attainment – Example</vt:lpstr>
      <vt:lpstr>PowerPoint Presentation</vt:lpstr>
      <vt:lpstr>CO-PO MaTrix for a course : In this case EM Theory  Low: 1     Moderate:  2     High: 3</vt:lpstr>
      <vt:lpstr>PO Attainment    Avg. Value of PO from Matrix divide by Highest PO level multiply by CO attainment for the course  (Avg.PO/3) X CO attainment</vt:lpstr>
      <vt:lpstr>Attainment of PO</vt:lpstr>
      <vt:lpstr>PO Attainment</vt:lpstr>
      <vt:lpstr>PO Attainment -  Calculation</vt:lpstr>
      <vt:lpstr>PO assessment</vt:lpstr>
      <vt:lpstr>PowerPoint Presentation</vt:lpstr>
      <vt:lpstr>PowerPoint Presentation</vt:lpstr>
      <vt:lpstr>PowerPoint Presentation</vt:lpstr>
      <vt:lpstr>Setting the Target/ Benchmark</vt:lpstr>
      <vt:lpstr>PowerPoint Presentation</vt:lpstr>
      <vt:lpstr>PowerPoint Presentation</vt:lpstr>
      <vt:lpstr>Foundation for Implementation of POs</vt:lpstr>
      <vt:lpstr>Important POs in Digital Learning Scenario</vt:lpstr>
      <vt:lpstr>Project Based Learning</vt:lpstr>
      <vt:lpstr>PowerPoint Presentation</vt:lpstr>
      <vt:lpstr>PowerPoint Presentation</vt:lpstr>
      <vt:lpstr>Strengthening Assessment and Accreditation of Higher Education Institutions in India Abstract of Overarching Committee Report</vt:lpstr>
      <vt:lpstr>Transformative Reforms Overarching Committee Chairman: Dr.K.Radhakrishnan Chairman BOG, IIT Kanpur and Standing Committee of IIT Council </vt:lpstr>
      <vt:lpstr>Backdrop of the Recommendations</vt:lpstr>
      <vt:lpstr>Recommendations</vt:lpstr>
      <vt:lpstr>Recommendations</vt:lpstr>
      <vt:lpstr>Recommendations</vt:lpstr>
      <vt:lpstr>PowerPoint Presentation</vt:lpstr>
      <vt:lpstr>Recommendations</vt:lpstr>
      <vt:lpstr>Recommendations</vt:lpstr>
      <vt:lpstr>Recommendations</vt:lpstr>
      <vt:lpstr>Contd.</vt:lpstr>
      <vt:lpstr>Recommendations</vt:lpstr>
      <vt:lpstr>Contd.</vt:lpstr>
      <vt:lpstr>Recommendations</vt:lpstr>
      <vt:lpstr>Recommendations</vt:lpstr>
      <vt:lpstr>Framework for Addressing Parameters</vt:lpstr>
      <vt:lpstr>Framework for Addressing Parameters</vt:lpstr>
      <vt:lpstr>Framework for Addressing Parameters</vt:lpstr>
      <vt:lpstr>Framework for Addressing Parameters</vt:lpstr>
      <vt:lpstr>Framework for Addressing Parameters</vt:lpstr>
      <vt:lpstr>Framework for Addressing Parameters</vt:lpstr>
      <vt:lpstr>Framework for Addressing Parameters</vt:lpstr>
      <vt:lpstr>Framework for Addressing Parameters</vt:lpstr>
      <vt:lpstr>Framework for Addressing Parameters</vt:lpstr>
      <vt:lpstr>Framework for Addressing Parameters</vt:lpstr>
      <vt:lpstr>Framework for Addressing Parameters</vt:lpstr>
      <vt:lpstr>Framework for Addressing Parameters</vt:lpstr>
      <vt:lpstr>Framework for Addressing Parameters</vt:lpstr>
      <vt:lpstr>Framework for Addressing Parameters</vt:lpstr>
      <vt:lpstr>Framework for Addressing Parameters</vt:lpstr>
      <vt:lpstr>PowerPoint Presentation</vt:lpstr>
    </vt:vector>
  </TitlesOfParts>
  <Company>HP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media engg. Department</dc:creator>
  <cp:lastModifiedBy>Dr. S.S. Pattnaik</cp:lastModifiedBy>
  <cp:revision>171</cp:revision>
  <dcterms:created xsi:type="dcterms:W3CDTF">2024-05-16T12:52:32Z</dcterms:created>
  <dcterms:modified xsi:type="dcterms:W3CDTF">2024-07-10T01:39:47Z</dcterms:modified>
</cp:coreProperties>
</file>